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Default Extension="jpeg" ContentType="image/jpeg"/>
  <Default Extension="xml" ContentType="application/xml"/>
  <Override PartName="/ppt/slides/slide9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ppt/slides/slide12.xml" ContentType="application/vnd.openxmlformats-officedocument.presentationml.slide+xml"/>
  <Default Extension="bin" ContentType="application/vnd.openxmlformats-officedocument.presentationml.printerSettings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sldIdLst>
    <p:sldId id="259" r:id="rId2"/>
    <p:sldId id="258" r:id="rId3"/>
    <p:sldId id="260" r:id="rId4"/>
    <p:sldId id="262" r:id="rId5"/>
    <p:sldId id="263" r:id="rId6"/>
    <p:sldId id="264" r:id="rId7"/>
    <p:sldId id="265" r:id="rId8"/>
    <p:sldId id="268" r:id="rId9"/>
    <p:sldId id="266" r:id="rId10"/>
    <p:sldId id="269" r:id="rId11"/>
    <p:sldId id="270" r:id="rId12"/>
    <p:sldId id="267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620"/>
    <p:restoredTop sz="94660"/>
  </p:normalViewPr>
  <p:slideViewPr>
    <p:cSldViewPr snapToGrid="0" snapToObjects="1">
      <p:cViewPr varScale="1">
        <p:scale>
          <a:sx n="76" d="100"/>
          <a:sy n="76" d="100"/>
        </p:scale>
        <p:origin x="-1280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printerSettings" Target="printerSettings/printerSettings1.bin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E2C81-CD95-6340-8BEE-7446911A0556}" type="datetimeFigureOut">
              <a:rPr lang="en-US" smtClean="0"/>
              <a:pPr/>
              <a:t>9/22/10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7FAA9-5096-1F4F-9F1D-0AF19DBB40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E2C81-CD95-6340-8BEE-7446911A0556}" type="datetimeFigureOut">
              <a:rPr lang="en-US" smtClean="0"/>
              <a:pPr/>
              <a:t>9/22/10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7FAA9-5096-1F4F-9F1D-0AF19DBB40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E2C81-CD95-6340-8BEE-7446911A0556}" type="datetimeFigureOut">
              <a:rPr lang="en-US" smtClean="0"/>
              <a:pPr/>
              <a:t>9/22/10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7FAA9-5096-1F4F-9F1D-0AF19DBB40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E2C81-CD95-6340-8BEE-7446911A0556}" type="datetimeFigureOut">
              <a:rPr lang="en-US" smtClean="0"/>
              <a:pPr/>
              <a:t>9/22/10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7FAA9-5096-1F4F-9F1D-0AF19DBB40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E2C81-CD95-6340-8BEE-7446911A0556}" type="datetimeFigureOut">
              <a:rPr lang="en-US" smtClean="0"/>
              <a:pPr/>
              <a:t>9/22/10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7FAA9-5096-1F4F-9F1D-0AF19DBB40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E2C81-CD95-6340-8BEE-7446911A0556}" type="datetimeFigureOut">
              <a:rPr lang="en-US" smtClean="0"/>
              <a:pPr/>
              <a:t>9/22/10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7FAA9-5096-1F4F-9F1D-0AF19DBB40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E2C81-CD95-6340-8BEE-7446911A0556}" type="datetimeFigureOut">
              <a:rPr lang="en-US" smtClean="0"/>
              <a:pPr/>
              <a:t>9/22/10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7FAA9-5096-1F4F-9F1D-0AF19DBB40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E2C81-CD95-6340-8BEE-7446911A0556}" type="datetimeFigureOut">
              <a:rPr lang="en-US" smtClean="0"/>
              <a:pPr/>
              <a:t>9/22/10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7FAA9-5096-1F4F-9F1D-0AF19DBB40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E2C81-CD95-6340-8BEE-7446911A0556}" type="datetimeFigureOut">
              <a:rPr lang="en-US" smtClean="0"/>
              <a:pPr/>
              <a:t>9/22/10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7FAA9-5096-1F4F-9F1D-0AF19DBB40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E2C81-CD95-6340-8BEE-7446911A0556}" type="datetimeFigureOut">
              <a:rPr lang="en-US" smtClean="0"/>
              <a:pPr/>
              <a:t>9/22/10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7FAA9-5096-1F4F-9F1D-0AF19DBB40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E2C81-CD95-6340-8BEE-7446911A0556}" type="datetimeFigureOut">
              <a:rPr lang="en-US" smtClean="0"/>
              <a:pPr/>
              <a:t>9/22/10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7FAA9-5096-1F4F-9F1D-0AF19DBB40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0E2C81-CD95-6340-8BEE-7446911A0556}" type="datetimeFigureOut">
              <a:rPr lang="en-US" smtClean="0"/>
              <a:pPr/>
              <a:t>9/22/10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67FAA9-5096-1F4F-9F1D-0AF19DBB40A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3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Relationship Id="rId3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842516"/>
          </a:xfrm>
        </p:spPr>
        <p:txBody>
          <a:bodyPr>
            <a:normAutofit/>
          </a:bodyPr>
          <a:lstStyle/>
          <a:p>
            <a:r>
              <a:rPr lang="en-US" b="1" dirty="0" smtClean="0"/>
              <a:t>Know Your H2O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Our Vision of “Change”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842516"/>
            <a:ext cx="9144000" cy="501548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dirty="0" smtClean="0"/>
              <a:t>Integrating water </a:t>
            </a:r>
            <a:r>
              <a:rPr lang="en-US" dirty="0" smtClean="0"/>
              <a:t>management:</a:t>
            </a:r>
            <a:endParaRPr lang="en-US" dirty="0" smtClean="0"/>
          </a:p>
          <a:p>
            <a:pPr>
              <a:buNone/>
            </a:pPr>
            <a:r>
              <a:rPr lang="en-US" dirty="0" smtClean="0"/>
              <a:t>GOALS:</a:t>
            </a:r>
          </a:p>
          <a:p>
            <a:pPr>
              <a:buFontTx/>
              <a:buChar char="-"/>
            </a:pPr>
            <a:r>
              <a:rPr lang="en-US" dirty="0" smtClean="0"/>
              <a:t>Water supply reliability, pollution prevention, watershed restoration, habitat creation/restoration, Embedded Energy REDUCTION, etc</a:t>
            </a:r>
          </a:p>
          <a:p>
            <a:pPr>
              <a:buNone/>
            </a:pPr>
            <a:r>
              <a:rPr lang="en-US" dirty="0" smtClean="0"/>
              <a:t>Solutions require both changes in personal behavior and social norms, as well as holistic integration &amp;/or reform of laws, regulations, funding priorities &amp; public programs </a:t>
            </a:r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Water Management should…</a:t>
            </a:r>
            <a:endParaRPr lang="en-US" dirty="0"/>
          </a:p>
        </p:txBody>
      </p:sp>
      <p:pic>
        <p:nvPicPr>
          <p:cNvPr id="7" name="Content Placeholder 6" descr="00_11_25_21_RRR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140" r="-1140"/>
          <a:stretch>
            <a:fillRect/>
          </a:stretch>
        </p:blipFill>
        <p:spPr/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Solutions…</a:t>
            </a:r>
            <a:endParaRPr lang="en-US" dirty="0"/>
          </a:p>
        </p:txBody>
      </p:sp>
      <p:pic>
        <p:nvPicPr>
          <p:cNvPr id="4" name="Content Placeholder 3" descr="00_15_16_27_Solutions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140" r="-1140"/>
          <a:stretch>
            <a:fillRect/>
          </a:stretch>
        </p:blipFill>
        <p:spPr/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Conclusion:</a:t>
            </a:r>
            <a:br>
              <a:rPr lang="en-US" dirty="0" smtClean="0"/>
            </a:br>
            <a:r>
              <a:rPr lang="en-US" b="1" dirty="0" smtClean="0"/>
              <a:t>Know Your H2O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1600200"/>
            <a:ext cx="9144001" cy="52578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U</a:t>
            </a:r>
            <a:r>
              <a:rPr lang="en-US" dirty="0" smtClean="0"/>
              <a:t>npredictable “droughts” &amp; emergencies OR predictable prolonged dry weather patterns?</a:t>
            </a:r>
          </a:p>
          <a:p>
            <a:r>
              <a:rPr lang="en-US" dirty="0" smtClean="0"/>
              <a:t>Water supply shortage OR water mismanagement?</a:t>
            </a:r>
          </a:p>
          <a:p>
            <a:r>
              <a:rPr lang="en-US" dirty="0" smtClean="0"/>
              <a:t>Narrow focus on “new” water OR holistic &amp; multi-benefit reform (including embedded energy reduction)?</a:t>
            </a:r>
          </a:p>
          <a:p>
            <a:r>
              <a:rPr lang="en-US" dirty="0" smtClean="0"/>
              <a:t>Public Education of water/energy problems &amp; solutions can drive reform!</a:t>
            </a:r>
          </a:p>
          <a:p>
            <a:r>
              <a:rPr lang="en-US" dirty="0" smtClean="0"/>
              <a:t>Holistic reform offers govt. agency integration &amp; cooperation/partnerships with NGOs!</a:t>
            </a:r>
          </a:p>
          <a:p>
            <a:r>
              <a:rPr lang="en-US" dirty="0" smtClean="0"/>
              <a:t>ENVIRONMENTAL &amp; ECONOMIC BENEFITS!!!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/>
          </a:bodyPr>
          <a:lstStyle/>
          <a:p>
            <a:r>
              <a:rPr lang="en-US" dirty="0" smtClean="0"/>
              <a:t>Vision</a:t>
            </a:r>
            <a:r>
              <a:rPr lang="en-US" dirty="0" smtClean="0"/>
              <a:t>, Public Education, Action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17638"/>
            <a:ext cx="9144000" cy="5440362"/>
          </a:xfrm>
        </p:spPr>
        <p:txBody>
          <a:bodyPr>
            <a:normAutofit/>
          </a:bodyPr>
          <a:lstStyle/>
          <a:p>
            <a:r>
              <a:rPr lang="en-US" dirty="0" smtClean="0"/>
              <a:t>“</a:t>
            </a:r>
            <a:r>
              <a:rPr lang="en-US" b="1" dirty="0" smtClean="0"/>
              <a:t>The Cycle of Insanity: The Real Story of Water</a:t>
            </a:r>
            <a:r>
              <a:rPr lang="en-US" dirty="0" smtClean="0"/>
              <a:t>” – our effort at public education and vision of reform</a:t>
            </a:r>
          </a:p>
          <a:p>
            <a:r>
              <a:rPr lang="en-US" dirty="0" smtClean="0"/>
              <a:t>Ocean Friendly Gardens – our effort at changing social norms through landscape design changes</a:t>
            </a:r>
          </a:p>
          <a:p>
            <a:r>
              <a:rPr lang="en-US" dirty="0" smtClean="0"/>
              <a:t>Advocacy: Replacing imported water with multi-benefit local alternatives (wastewater recycling, LID, “green streets”, created/restored wetland networks, </a:t>
            </a:r>
          </a:p>
          <a:p>
            <a:r>
              <a:rPr lang="en-US" dirty="0" smtClean="0"/>
              <a:t>Long-term: capturing enough water in urban landscapes to start removing impervious flood control projects – Urban Watershed Restoration</a:t>
            </a:r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Cycle of Insanity: The Real Story of Water</a:t>
            </a:r>
            <a:br>
              <a:rPr lang="en-US" dirty="0" smtClean="0"/>
            </a:br>
            <a:r>
              <a:rPr lang="en-US" dirty="0" smtClean="0"/>
              <a:t>Natural Water Cycle </a:t>
            </a:r>
            <a:r>
              <a:rPr lang="en-US" dirty="0" err="1" smtClean="0"/>
              <a:t>vs</a:t>
            </a:r>
            <a:r>
              <a:rPr lang="en-US" dirty="0" smtClean="0"/>
              <a:t> Mismanagement</a:t>
            </a:r>
            <a:endParaRPr lang="en-US" dirty="0"/>
          </a:p>
        </p:txBody>
      </p:sp>
      <p:pic>
        <p:nvPicPr>
          <p:cNvPr id="4" name="Content Placeholder 3" descr="00_01_05_00_WaterCycle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140" r="-1140"/>
          <a:stretch>
            <a:fillRect/>
          </a:stretch>
        </p:blipFill>
        <p:spPr>
          <a:xfrm>
            <a:off x="0" y="2286645"/>
            <a:ext cx="4331493" cy="2947488"/>
          </a:xfrm>
        </p:spPr>
      </p:pic>
      <p:pic>
        <p:nvPicPr>
          <p:cNvPr id="5" name="Picture 4" descr="00_01_25_00_BadWaterCycl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8692" y="2286644"/>
            <a:ext cx="4355307" cy="2947489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Cycle of Insanity: The Real Story of Water</a:t>
            </a:r>
            <a:br>
              <a:rPr lang="en-US" dirty="0" smtClean="0"/>
            </a:br>
            <a:r>
              <a:rPr lang="en-US" dirty="0" smtClean="0"/>
              <a:t>Water = Energy Demand</a:t>
            </a:r>
            <a:endParaRPr lang="en-US" dirty="0"/>
          </a:p>
        </p:txBody>
      </p:sp>
      <p:pic>
        <p:nvPicPr>
          <p:cNvPr id="4" name="Content Placeholder 3" descr="00_03_05_16_ImportingWater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140" r="-1140"/>
          <a:stretch>
            <a:fillRect/>
          </a:stretch>
        </p:blipFill>
        <p:spPr>
          <a:xfrm>
            <a:off x="1" y="4290272"/>
            <a:ext cx="3552900" cy="2567728"/>
          </a:xfrm>
        </p:spPr>
      </p:pic>
      <p:pic>
        <p:nvPicPr>
          <p:cNvPr id="6" name="Picture 5" descr="00_08_21_00_EnergyUseC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4127" y="1417638"/>
            <a:ext cx="4359598" cy="2420518"/>
          </a:xfrm>
          <a:prstGeom prst="rect">
            <a:avLst/>
          </a:prstGeom>
        </p:spPr>
      </p:pic>
      <p:pic>
        <p:nvPicPr>
          <p:cNvPr id="7" name="Picture 6" descr="00_09_29_22_Desal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3166" y="4290272"/>
            <a:ext cx="4200833" cy="2567728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5952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Thirsty lawns vs.</a:t>
            </a:r>
            <a:br>
              <a:rPr lang="en-US" dirty="0" smtClean="0"/>
            </a:br>
            <a:r>
              <a:rPr lang="en-US" dirty="0" smtClean="0"/>
              <a:t>Ocean Friendly Gardens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Content Placeholder 3" descr="00_03_32_11_WorldsGreenestLawn.jpg"/>
          <p:cNvPicPr>
            <a:picLocks noGrp="1" noChangeAspect="1"/>
          </p:cNvPicPr>
          <p:nvPr>
            <p:ph idx="1"/>
          </p:nvPr>
        </p:nvPicPr>
        <p:blipFill>
          <a:blip r:embed="rId2"/>
          <a:srcRect l="-4957" r="-4957"/>
          <a:stretch>
            <a:fillRect/>
          </a:stretch>
        </p:blipFill>
        <p:spPr>
          <a:xfrm>
            <a:off x="-240293" y="1914525"/>
            <a:ext cx="4548399" cy="4211638"/>
          </a:xfrm>
        </p:spPr>
      </p:pic>
      <p:pic>
        <p:nvPicPr>
          <p:cNvPr id="5" name="Picture 4" descr="00_12_43_11_OFG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4218" y="1914524"/>
            <a:ext cx="4509781" cy="4211639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/>
          </a:bodyPr>
          <a:lstStyle/>
          <a:p>
            <a:r>
              <a:rPr lang="en-US" dirty="0" smtClean="0"/>
              <a:t>Rainwater Management Options</a:t>
            </a:r>
            <a:endParaRPr lang="en-US" dirty="0"/>
          </a:p>
        </p:txBody>
      </p:sp>
      <p:pic>
        <p:nvPicPr>
          <p:cNvPr id="6" name="Content Placeholder 5" descr="00_06_48_08_UrbanRunoff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140" r="-1140"/>
          <a:stretch>
            <a:fillRect/>
          </a:stretch>
        </p:blipFill>
        <p:spPr>
          <a:xfrm>
            <a:off x="-1" y="2316746"/>
            <a:ext cx="4342435" cy="3684003"/>
          </a:xfrm>
        </p:spPr>
      </p:pic>
      <p:pic>
        <p:nvPicPr>
          <p:cNvPr id="7" name="Picture 6" descr="00_14_22_00_GreenStreet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2874" y="2316746"/>
            <a:ext cx="4441126" cy="3684003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Current Situation: Water is pushed off land as if it was a nuisance</a:t>
            </a:r>
            <a:endParaRPr lang="en-US" dirty="0"/>
          </a:p>
        </p:txBody>
      </p:sp>
      <p:pic>
        <p:nvPicPr>
          <p:cNvPr id="4" name="Content Placeholder 3" descr="00_07_06_00_FloodControl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140" r="-1140"/>
          <a:stretch>
            <a:fillRect/>
          </a:stretch>
        </p:blipFill>
        <p:spPr>
          <a:xfrm>
            <a:off x="457200" y="1600200"/>
            <a:ext cx="8229600" cy="4525963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Current solutions…</a:t>
            </a:r>
            <a:endParaRPr lang="en-US" dirty="0"/>
          </a:p>
        </p:txBody>
      </p:sp>
      <p:pic>
        <p:nvPicPr>
          <p:cNvPr id="4" name="Content Placeholder 3" descr="00_10_25_10_CycleOfInsanity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140" r="-1140"/>
          <a:stretch>
            <a:fillRect/>
          </a:stretch>
        </p:blipFill>
        <p:spPr/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>
            <a:normAutofit fontScale="90000"/>
          </a:bodyPr>
          <a:lstStyle/>
          <a:p>
            <a:pPr lvl="0"/>
            <a:r>
              <a:rPr lang="en-US" sz="3556" dirty="0" smtClean="0"/>
              <a:t/>
            </a:r>
            <a:br>
              <a:rPr lang="en-US" sz="3556" dirty="0" smtClean="0"/>
            </a:br>
            <a:r>
              <a:rPr lang="en-US" sz="3556" dirty="0" smtClean="0"/>
              <a:t>Goal: Change </a:t>
            </a:r>
            <a:r>
              <a:rPr lang="en-US" sz="3556" dirty="0" smtClean="0"/>
              <a:t>&amp; Integrate “fragmented” agency mandates &amp; governance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Content Placeholder 3" descr="00_08_57_00_DifferentAgencies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140" r="-1140"/>
          <a:stretch>
            <a:fillRect/>
          </a:stretch>
        </p:blipFill>
        <p:spPr/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9660</TotalTime>
  <Words>317</Words>
  <Application>Microsoft Macintosh PowerPoint</Application>
  <PresentationFormat>On-screen Show (4:3)</PresentationFormat>
  <Paragraphs>26</Paragraphs>
  <Slides>12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Know Your H2O Our Vision of “Change”</vt:lpstr>
      <vt:lpstr>Vision, Public Education, Action</vt:lpstr>
      <vt:lpstr>Cycle of Insanity: The Real Story of Water Natural Water Cycle vs Mismanagement</vt:lpstr>
      <vt:lpstr>Cycle of Insanity: The Real Story of Water Water = Energy Demand</vt:lpstr>
      <vt:lpstr> Thirsty lawns vs. Ocean Friendly Gardens </vt:lpstr>
      <vt:lpstr>Rainwater Management Options</vt:lpstr>
      <vt:lpstr>Current Situation: Water is pushed off land as if it was a nuisance</vt:lpstr>
      <vt:lpstr>Current solutions…</vt:lpstr>
      <vt:lpstr> Goal: Change &amp; Integrate “fragmented” agency mandates &amp; governance </vt:lpstr>
      <vt:lpstr>Water Management should…</vt:lpstr>
      <vt:lpstr>Solutions…</vt:lpstr>
      <vt:lpstr>Conclusion: Know Your H2O</vt:lpstr>
    </vt:vector>
  </TitlesOfParts>
  <Company>Surfrider Foundation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Know Your H2O Our Vision of “Change”</dc:title>
  <dc:creator>Joe Geever</dc:creator>
  <cp:lastModifiedBy>Julia Chunn</cp:lastModifiedBy>
  <cp:revision>7</cp:revision>
  <dcterms:created xsi:type="dcterms:W3CDTF">2010-09-22T07:34:51Z</dcterms:created>
  <dcterms:modified xsi:type="dcterms:W3CDTF">2010-09-23T00:35:37Z</dcterms:modified>
</cp:coreProperties>
</file>