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30/08/2012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86520"/>
            <a:ext cx="9144000" cy="57148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Aurélien PLEE - Benoît GUILLEMBET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2428868"/>
          <a:ext cx="9144000" cy="1643074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643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 b="1" dirty="0" smtClean="0">
                        <a:solidFill>
                          <a:srgbClr val="22222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What </a:t>
                      </a:r>
                      <a:r>
                        <a:rPr lang="en-US" sz="2400" b="1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is the materials cost/benefit of solar technologies for the Desertec endeavor across North Africa?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Conclusion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463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DESERTEC : a </a:t>
            </a:r>
            <a:r>
              <a:rPr lang="fr-FR" dirty="0" err="1" smtClean="0"/>
              <a:t>win</a:t>
            </a:r>
            <a:r>
              <a:rPr lang="fr-FR" dirty="0" smtClean="0"/>
              <a:t>-</a:t>
            </a:r>
            <a:r>
              <a:rPr lang="fr-FR" dirty="0" err="1" smtClean="0"/>
              <a:t>win</a:t>
            </a:r>
            <a:r>
              <a:rPr lang="fr-FR" dirty="0" smtClean="0"/>
              <a:t> deal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listening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14282" y="1500175"/>
            <a:ext cx="8715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fr-FR" dirty="0" smtClean="0"/>
              <a:t>DESERTEC : </a:t>
            </a:r>
            <a:r>
              <a:rPr lang="fr-FR" dirty="0" err="1" smtClean="0"/>
              <a:t>development</a:t>
            </a:r>
            <a:r>
              <a:rPr lang="fr-FR" dirty="0" smtClean="0"/>
              <a:t> of green </a:t>
            </a:r>
            <a:r>
              <a:rPr lang="fr-FR" dirty="0" err="1" smtClean="0"/>
              <a:t>energy</a:t>
            </a:r>
            <a:r>
              <a:rPr lang="fr-FR" dirty="0" smtClean="0"/>
              <a:t> for </a:t>
            </a:r>
            <a:r>
              <a:rPr lang="fr-FR" dirty="0" err="1" smtClean="0"/>
              <a:t>both</a:t>
            </a:r>
            <a:r>
              <a:rPr lang="fr-FR" dirty="0" smtClean="0"/>
              <a:t> MENA countries and EU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err="1" smtClean="0"/>
              <a:t>Enable</a:t>
            </a:r>
            <a:r>
              <a:rPr lang="fr-FR" dirty="0" smtClean="0"/>
              <a:t> the </a:t>
            </a:r>
            <a:r>
              <a:rPr lang="fr-FR" dirty="0" err="1" smtClean="0"/>
              <a:t>economic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of MENA countries, by </a:t>
            </a:r>
            <a:r>
              <a:rPr lang="fr-FR" dirty="0" err="1" smtClean="0"/>
              <a:t>selling</a:t>
            </a:r>
            <a:r>
              <a:rPr lang="fr-FR" dirty="0" smtClean="0"/>
              <a:t> </a:t>
            </a:r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produced</a:t>
            </a:r>
            <a:r>
              <a:rPr lang="fr-FR" dirty="0" smtClean="0"/>
              <a:t> to UE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err="1" smtClean="0"/>
              <a:t>Create</a:t>
            </a:r>
            <a:r>
              <a:rPr lang="fr-FR" dirty="0" smtClean="0"/>
              <a:t> jobs in MENA (ex: </a:t>
            </a:r>
            <a:r>
              <a:rPr lang="en-US" dirty="0" smtClean="0"/>
              <a:t>20,000 jobs </a:t>
            </a:r>
            <a:r>
              <a:rPr lang="en-US" dirty="0" smtClean="0"/>
              <a:t>for </a:t>
            </a:r>
            <a:r>
              <a:rPr lang="en-US" dirty="0" smtClean="0"/>
              <a:t>2GW </a:t>
            </a:r>
            <a:r>
              <a:rPr lang="en-US" dirty="0" err="1" smtClean="0"/>
              <a:t>Tunur</a:t>
            </a:r>
            <a:r>
              <a:rPr lang="en-US" dirty="0" smtClean="0"/>
              <a:t> plant </a:t>
            </a:r>
            <a:r>
              <a:rPr lang="en-US" dirty="0" smtClean="0"/>
              <a:t>in Tunisia)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err="1" smtClean="0"/>
              <a:t>Reduction</a:t>
            </a:r>
            <a:r>
              <a:rPr lang="fr-FR" dirty="0" smtClean="0"/>
              <a:t> of </a:t>
            </a:r>
            <a:r>
              <a:rPr lang="fr-FR" dirty="0" err="1" smtClean="0"/>
              <a:t>greenhouse</a:t>
            </a:r>
            <a:r>
              <a:rPr lang="fr-FR" dirty="0" smtClean="0"/>
              <a:t> </a:t>
            </a:r>
            <a:r>
              <a:rPr lang="fr-FR" dirty="0" err="1" smtClean="0"/>
              <a:t>gases</a:t>
            </a:r>
            <a:r>
              <a:rPr lang="fr-FR" dirty="0" smtClean="0"/>
              <a:t>, </a:t>
            </a:r>
            <a:r>
              <a:rPr lang="fr-FR" dirty="0" smtClean="0"/>
              <a:t>long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reduction</a:t>
            </a:r>
            <a:r>
              <a:rPr lang="fr-FR" dirty="0" smtClean="0"/>
              <a:t> of </a:t>
            </a:r>
            <a:r>
              <a:rPr lang="fr-FR" dirty="0" err="1" smtClean="0"/>
              <a:t>electricity</a:t>
            </a:r>
            <a:r>
              <a:rPr lang="fr-FR" dirty="0" smtClean="0"/>
              <a:t> </a:t>
            </a:r>
            <a:r>
              <a:rPr lang="fr-FR" dirty="0" err="1" smtClean="0"/>
              <a:t>cost</a:t>
            </a:r>
            <a:r>
              <a:rPr lang="fr-FR" dirty="0" smtClean="0"/>
              <a:t>,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dependance</a:t>
            </a:r>
            <a:r>
              <a:rPr lang="fr-FR" dirty="0" smtClean="0"/>
              <a:t> </a:t>
            </a:r>
            <a:r>
              <a:rPr lang="fr-FR" dirty="0" err="1" smtClean="0"/>
              <a:t>regarding</a:t>
            </a:r>
            <a:r>
              <a:rPr lang="fr-FR" dirty="0" smtClean="0"/>
              <a:t> </a:t>
            </a:r>
            <a:r>
              <a:rPr lang="fr-FR" dirty="0" err="1" smtClean="0"/>
              <a:t>fossil</a:t>
            </a:r>
            <a:r>
              <a:rPr lang="fr-FR" dirty="0" smtClean="0"/>
              <a:t> fuels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err="1" smtClean="0"/>
              <a:t>Enable</a:t>
            </a:r>
            <a:r>
              <a:rPr lang="fr-FR" dirty="0" smtClean="0"/>
              <a:t> to </a:t>
            </a:r>
            <a:r>
              <a:rPr lang="fr-FR" dirty="0" err="1" smtClean="0"/>
              <a:t>provide</a:t>
            </a:r>
            <a:r>
              <a:rPr lang="fr-FR" dirty="0" smtClean="0"/>
              <a:t> </a:t>
            </a:r>
            <a:r>
              <a:rPr lang="fr-FR" dirty="0" err="1" smtClean="0"/>
              <a:t>drinking</a:t>
            </a:r>
            <a:r>
              <a:rPr lang="fr-FR" dirty="0" smtClean="0"/>
              <a:t> water </a:t>
            </a:r>
            <a:r>
              <a:rPr lang="fr-FR" dirty="0" smtClean="0"/>
              <a:t>to </a:t>
            </a:r>
            <a:r>
              <a:rPr lang="fr-FR" dirty="0" err="1" smtClean="0"/>
              <a:t>Arabian</a:t>
            </a:r>
            <a:r>
              <a:rPr lang="fr-FR" dirty="0" smtClean="0"/>
              <a:t> countries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Introduction : DESERTEC project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1500175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Massive renewable energy plants in Northern </a:t>
            </a:r>
            <a:r>
              <a:rPr lang="en-US" dirty="0" smtClean="0"/>
              <a:t>Africa </a:t>
            </a:r>
            <a:r>
              <a:rPr lang="en-US" dirty="0" smtClean="0"/>
              <a:t>and the Middle East</a:t>
            </a:r>
            <a:endParaRPr lang="fr-FR" dirty="0"/>
          </a:p>
        </p:txBody>
      </p:sp>
      <p:pic>
        <p:nvPicPr>
          <p:cNvPr id="7" name="Image 6" descr="File:Fullnee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195180"/>
            <a:ext cx="5760720" cy="359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Introduction : DESERTEC project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1500175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700TWh by 2050 - around 15% of EU consumption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100 GW of solar power.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US$526bn, inc. $430bn for solar facilities</a:t>
            </a:r>
            <a:endParaRPr lang="fr-FR" dirty="0"/>
          </a:p>
        </p:txBody>
      </p:sp>
      <p:pic>
        <p:nvPicPr>
          <p:cNvPr id="8" name="Image 7" descr="File:DESERTEC-Map larg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571744"/>
            <a:ext cx="6260786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Solar technologies</a:t>
                      </a:r>
                      <a:r>
                        <a:rPr lang="en-US" sz="2400" b="1" baseline="0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available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3" y="1629314"/>
          <a:ext cx="7858179" cy="415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674678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Technology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Current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cost</a:t>
                      </a:r>
                      <a:r>
                        <a:rPr lang="fr-FR" dirty="0" smtClean="0"/>
                        <a:t> ($ cents/KWh)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Cost</a:t>
                      </a:r>
                      <a:r>
                        <a:rPr lang="fr-FR" dirty="0" smtClean="0"/>
                        <a:t> by 2020 ($ cents/KWh)</a:t>
                      </a:r>
                      <a:endParaRPr lang="fr-FR" dirty="0"/>
                    </a:p>
                  </a:txBody>
                  <a:tcPr/>
                </a:tc>
              </a:tr>
              <a:tr h="1741231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Solar</a:t>
                      </a:r>
                      <a:r>
                        <a:rPr lang="fr-FR" dirty="0" smtClean="0"/>
                        <a:t> power </a:t>
                      </a:r>
                      <a:r>
                        <a:rPr lang="fr-FR" dirty="0" err="1" smtClean="0"/>
                        <a:t>tower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5.47</a:t>
                      </a:r>
                      <a:endParaRPr lang="fr-FR" dirty="0"/>
                    </a:p>
                  </a:txBody>
                  <a:tcPr/>
                </a:tc>
              </a:tr>
              <a:tr h="1741231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Parabolic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through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3.5 to 4.3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 6" descr="File:PS10 solar power tow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399" y="2714620"/>
            <a:ext cx="2549841" cy="126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File:Parabolic trough.svg"/>
          <p:cNvPicPr/>
          <p:nvPr/>
        </p:nvPicPr>
        <p:blipFill>
          <a:blip r:embed="rId4" cstate="print"/>
          <a:srcRect r="6687" b="52500"/>
          <a:stretch>
            <a:fillRect/>
          </a:stretch>
        </p:blipFill>
        <p:spPr bwMode="auto">
          <a:xfrm>
            <a:off x="928662" y="4286256"/>
            <a:ext cx="1785950" cy="157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Solar technologies</a:t>
                      </a:r>
                      <a:r>
                        <a:rPr lang="en-US" sz="2400" b="1" baseline="0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available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3" y="1629314"/>
          <a:ext cx="7858179" cy="415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674678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Technology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Current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cost</a:t>
                      </a:r>
                      <a:r>
                        <a:rPr lang="fr-FR" dirty="0" smtClean="0"/>
                        <a:t> ($ cents/KWh)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Cost</a:t>
                      </a:r>
                      <a:r>
                        <a:rPr lang="fr-FR" dirty="0" smtClean="0"/>
                        <a:t> by 2020 ($ cents/KWh)</a:t>
                      </a:r>
                      <a:endParaRPr lang="fr-FR" dirty="0"/>
                    </a:p>
                  </a:txBody>
                  <a:tcPr/>
                </a:tc>
              </a:tr>
              <a:tr h="174123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CPV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</a:t>
                      </a:r>
                      <a:r>
                        <a:rPr lang="fr-FR" baseline="0" dirty="0" smtClean="0"/>
                        <a:t> to 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 to 17</a:t>
                      </a:r>
                      <a:endParaRPr lang="fr-FR" dirty="0"/>
                    </a:p>
                  </a:txBody>
                  <a:tcPr/>
                </a:tc>
              </a:tr>
              <a:tr h="174123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PV </a:t>
                      </a:r>
                      <a:r>
                        <a:rPr lang="fr-FR" dirty="0" err="1" smtClean="0"/>
                        <a:t>systems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??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 6" descr="http://www2.dupont.com/Plastics/en_US/assets/edmag/img082/ed08204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786058"/>
            <a:ext cx="1832292" cy="108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File:Juwi PV Fiel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4429132"/>
            <a:ext cx="1764023" cy="131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Satisfaction</a:t>
                      </a:r>
                      <a:r>
                        <a:rPr lang="en-US" sz="2400" b="1" baseline="0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of DESERTEC needs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1500175"/>
            <a:ext cx="87154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Morocco : 40% renewable in 2020 – 500MW </a:t>
            </a:r>
            <a:r>
              <a:rPr lang="en-US" dirty="0" smtClean="0"/>
              <a:t>CSP (</a:t>
            </a:r>
            <a:r>
              <a:rPr lang="en-US" dirty="0" err="1" smtClean="0"/>
              <a:t>Ouarzazate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Algeria : 40% renewable in 2030 – 22GW by 2030 (12GW for domestic demand and 10GW for export) – 25MW parabolic </a:t>
            </a:r>
            <a:r>
              <a:rPr lang="en-US" dirty="0" smtClean="0"/>
              <a:t>through (</a:t>
            </a:r>
            <a:r>
              <a:rPr lang="en-US" dirty="0" err="1" smtClean="0"/>
              <a:t>Hassi’R’Mel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Tunisia : 4.7 GW by 2030 – 2GW </a:t>
            </a:r>
            <a:r>
              <a:rPr lang="en-US" dirty="0" err="1" smtClean="0"/>
              <a:t>Tunur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Other countries of MENA (Middle East and North Africa) : 7.2 GW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Estimation : 470 GW  by 2050 for MENA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285852" y="62865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Average planned capacities by 2017 (MW)</a:t>
            </a:r>
            <a:endParaRPr lang="fr-FR" dirty="0"/>
          </a:p>
        </p:txBody>
      </p:sp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571604" y="3357562"/>
            <a:ext cx="5823857" cy="279500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Satisfaction</a:t>
                      </a:r>
                      <a:r>
                        <a:rPr lang="en-US" sz="2400" b="1" baseline="0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of DESERTEC needs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1500175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Set up a new electricity grid : </a:t>
            </a:r>
            <a:r>
              <a:rPr lang="en-US" dirty="0" err="1" smtClean="0"/>
              <a:t>MedGrid</a:t>
            </a:r>
            <a:r>
              <a:rPr lang="en-US" dirty="0" smtClean="0"/>
              <a:t>, based on HVDC (High Voltage Direct Current)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285852" y="62865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Future green energy grid</a:t>
            </a:r>
            <a:endParaRPr lang="fr-FR" dirty="0"/>
          </a:p>
        </p:txBody>
      </p:sp>
      <p:pic>
        <p:nvPicPr>
          <p:cNvPr id="9" name="Image 8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571604" y="2071678"/>
            <a:ext cx="5914663" cy="40164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Water desalination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571604" y="2714620"/>
            <a:ext cx="6134582" cy="33682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14282" y="1500175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Arabian </a:t>
            </a:r>
            <a:r>
              <a:rPr lang="en-US" dirty="0" smtClean="0"/>
              <a:t>world : 5% of the world's population / 1% of fresh water.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18 of the 22 </a:t>
            </a:r>
            <a:r>
              <a:rPr lang="en-US" dirty="0" smtClean="0"/>
              <a:t>Arabian </a:t>
            </a:r>
            <a:r>
              <a:rPr lang="en-US" dirty="0" smtClean="0"/>
              <a:t>countries : water shortages / </a:t>
            </a:r>
            <a:r>
              <a:rPr lang="en-US" dirty="0" smtClean="0"/>
              <a:t>water distress by </a:t>
            </a:r>
            <a:r>
              <a:rPr lang="en-US" dirty="0" smtClean="0"/>
              <a:t>2050</a:t>
            </a:r>
            <a:endParaRPr lang="fr-FR" dirty="0"/>
          </a:p>
        </p:txBody>
      </p:sp>
      <p:sp>
        <p:nvSpPr>
          <p:cNvPr id="9" name="Sous-titre 6"/>
          <p:cNvSpPr>
            <a:spLocks noGrp="1"/>
          </p:cNvSpPr>
          <p:nvPr>
            <p:ph type="subTitle" idx="1"/>
          </p:nvPr>
        </p:nvSpPr>
        <p:spPr>
          <a:xfrm>
            <a:off x="1285852" y="62865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Water resources per habitant in MENA region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28"/>
            <a:ext cx="249555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1000108"/>
          <a:ext cx="9144000" cy="3657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Water </a:t>
                      </a:r>
                      <a:r>
                        <a:rPr lang="en-US" sz="2400" b="1" dirty="0" smtClean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desalination through CSP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14282" y="1500175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Principle : </a:t>
            </a:r>
            <a:r>
              <a:rPr lang="en-US" dirty="0" smtClean="0"/>
              <a:t>once the water is boiled in CSP, salt is separated from water; so you have drinking water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Competitive compared to fuel </a:t>
            </a:r>
            <a:r>
              <a:rPr lang="en-US" dirty="0" smtClean="0"/>
              <a:t>oil at </a:t>
            </a:r>
            <a:r>
              <a:rPr lang="en-US" dirty="0" smtClean="0"/>
              <a:t>$50/barrel (August, 30</a:t>
            </a:r>
            <a:r>
              <a:rPr lang="en-US" baseline="30000" dirty="0" smtClean="0"/>
              <a:t>th</a:t>
            </a:r>
            <a:r>
              <a:rPr lang="en-US" dirty="0" smtClean="0"/>
              <a:t> 2012 : $95/barrel) </a:t>
            </a:r>
            <a:r>
              <a:rPr lang="en-US" dirty="0" smtClean="0"/>
              <a:t> 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CSP </a:t>
            </a:r>
            <a:r>
              <a:rPr lang="en-US" dirty="0" smtClean="0"/>
              <a:t>desalination plants can </a:t>
            </a:r>
            <a:r>
              <a:rPr lang="en-US" dirty="0" smtClean="0"/>
              <a:t>supply </a:t>
            </a:r>
            <a:r>
              <a:rPr lang="en-US" dirty="0" smtClean="0"/>
              <a:t>up to several  100,000 m³/day </a:t>
            </a:r>
            <a:r>
              <a:rPr lang="en-US" dirty="0" smtClean="0"/>
              <a:t>(3,5 </a:t>
            </a:r>
            <a:r>
              <a:rPr lang="en-US" dirty="0" smtClean="0"/>
              <a:t>million </a:t>
            </a:r>
            <a:r>
              <a:rPr lang="en-US" dirty="0" smtClean="0"/>
              <a:t>ft³/</a:t>
            </a:r>
            <a:r>
              <a:rPr lang="en-US" dirty="0" smtClean="0"/>
              <a:t>day) of </a:t>
            </a:r>
            <a:r>
              <a:rPr lang="en-US" dirty="0" smtClean="0"/>
              <a:t>desalted </a:t>
            </a:r>
            <a:r>
              <a:rPr lang="en-US" dirty="0" smtClean="0"/>
              <a:t>water</a:t>
            </a:r>
          </a:p>
          <a:p>
            <a:endParaRPr lang="fr-FR" dirty="0" smtClean="0"/>
          </a:p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The </a:t>
            </a:r>
            <a:r>
              <a:rPr lang="en-US" dirty="0" smtClean="0"/>
              <a:t>huge solar energy potential of MENA can easily produce the </a:t>
            </a:r>
            <a:r>
              <a:rPr lang="en-US" dirty="0" smtClean="0"/>
              <a:t>energy </a:t>
            </a:r>
            <a:r>
              <a:rPr lang="en-US" dirty="0" smtClean="0"/>
              <a:t>necessary to provide the growing freshwater deficits in that </a:t>
            </a:r>
            <a:r>
              <a:rPr lang="en-US" dirty="0" smtClean="0"/>
              <a:t>region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9" name="Sous-titre 6"/>
          <p:cNvSpPr>
            <a:spLocks noGrp="1"/>
          </p:cNvSpPr>
          <p:nvPr>
            <p:ph type="subTitle" idx="1"/>
          </p:nvPr>
        </p:nvSpPr>
        <p:spPr>
          <a:xfrm>
            <a:off x="1285852" y="62865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Water resources per habitant in MENA region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411</Words>
  <PresentationFormat>Affichage à l'écran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Aurélien</dc:creator>
  <cp:lastModifiedBy>Aurélien</cp:lastModifiedBy>
  <cp:revision>45</cp:revision>
  <dcterms:created xsi:type="dcterms:W3CDTF">2012-08-28T20:24:39Z</dcterms:created>
  <dcterms:modified xsi:type="dcterms:W3CDTF">2012-08-30T20:58:31Z</dcterms:modified>
</cp:coreProperties>
</file>