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 id="2147483684" r:id="rId2"/>
    <p:sldMasterId id="2147483819" r:id="rId3"/>
  </p:sldMasterIdLst>
  <p:notesMasterIdLst>
    <p:notesMasterId r:id="rId104"/>
  </p:notesMasterIdLst>
  <p:handoutMasterIdLst>
    <p:handoutMasterId r:id="rId105"/>
  </p:handoutMasterIdLst>
  <p:sldIdLst>
    <p:sldId id="256" r:id="rId4"/>
    <p:sldId id="824" r:id="rId5"/>
    <p:sldId id="825" r:id="rId6"/>
    <p:sldId id="826" r:id="rId7"/>
    <p:sldId id="485" r:id="rId8"/>
    <p:sldId id="819" r:id="rId9"/>
    <p:sldId id="827" r:id="rId10"/>
    <p:sldId id="855" r:id="rId11"/>
    <p:sldId id="828" r:id="rId12"/>
    <p:sldId id="833" r:id="rId13"/>
    <p:sldId id="834" r:id="rId14"/>
    <p:sldId id="835" r:id="rId15"/>
    <p:sldId id="831" r:id="rId16"/>
    <p:sldId id="832" r:id="rId17"/>
    <p:sldId id="830" r:id="rId18"/>
    <p:sldId id="829" r:id="rId19"/>
    <p:sldId id="787" r:id="rId20"/>
    <p:sldId id="788" r:id="rId21"/>
    <p:sldId id="789" r:id="rId22"/>
    <p:sldId id="790" r:id="rId23"/>
    <p:sldId id="791" r:id="rId24"/>
    <p:sldId id="792" r:id="rId25"/>
    <p:sldId id="836" r:id="rId26"/>
    <p:sldId id="794" r:id="rId27"/>
    <p:sldId id="818" r:id="rId28"/>
    <p:sldId id="797" r:id="rId29"/>
    <p:sldId id="798" r:id="rId30"/>
    <p:sldId id="811" r:id="rId31"/>
    <p:sldId id="812" r:id="rId32"/>
    <p:sldId id="696" r:id="rId33"/>
    <p:sldId id="343" r:id="rId34"/>
    <p:sldId id="639" r:id="rId35"/>
    <p:sldId id="678" r:id="rId36"/>
    <p:sldId id="860" r:id="rId37"/>
    <p:sldId id="699" r:id="rId38"/>
    <p:sldId id="837" r:id="rId39"/>
    <p:sldId id="569" r:id="rId40"/>
    <p:sldId id="698" r:id="rId41"/>
    <p:sldId id="571" r:id="rId42"/>
    <p:sldId id="574" r:id="rId43"/>
    <p:sldId id="697" r:id="rId44"/>
    <p:sldId id="813" r:id="rId45"/>
    <p:sldId id="838" r:id="rId46"/>
    <p:sldId id="814" r:id="rId47"/>
    <p:sldId id="576" r:id="rId48"/>
    <p:sldId id="700" r:id="rId49"/>
    <p:sldId id="815" r:id="rId50"/>
    <p:sldId id="577" r:id="rId51"/>
    <p:sldId id="579" r:id="rId52"/>
    <p:sldId id="580" r:id="rId53"/>
    <p:sldId id="581" r:id="rId54"/>
    <p:sldId id="701" r:id="rId55"/>
    <p:sldId id="578" r:id="rId56"/>
    <p:sldId id="703" r:id="rId57"/>
    <p:sldId id="704" r:id="rId58"/>
    <p:sldId id="856" r:id="rId59"/>
    <p:sldId id="857" r:id="rId60"/>
    <p:sldId id="858" r:id="rId61"/>
    <p:sldId id="712" r:id="rId62"/>
    <p:sldId id="718" r:id="rId63"/>
    <p:sldId id="839" r:id="rId64"/>
    <p:sldId id="840" r:id="rId65"/>
    <p:sldId id="841" r:id="rId66"/>
    <p:sldId id="776" r:id="rId67"/>
    <p:sldId id="725" r:id="rId68"/>
    <p:sldId id="732" r:id="rId69"/>
    <p:sldId id="773" r:id="rId70"/>
    <p:sldId id="734" r:id="rId71"/>
    <p:sldId id="736" r:id="rId72"/>
    <p:sldId id="740" r:id="rId73"/>
    <p:sldId id="741" r:id="rId74"/>
    <p:sldId id="743" r:id="rId75"/>
    <p:sldId id="746" r:id="rId76"/>
    <p:sldId id="747" r:id="rId77"/>
    <p:sldId id="756" r:id="rId78"/>
    <p:sldId id="842" r:id="rId79"/>
    <p:sldId id="843" r:id="rId80"/>
    <p:sldId id="844" r:id="rId81"/>
    <p:sldId id="775" r:id="rId82"/>
    <p:sldId id="849" r:id="rId83"/>
    <p:sldId id="846" r:id="rId84"/>
    <p:sldId id="847" r:id="rId85"/>
    <p:sldId id="845" r:id="rId86"/>
    <p:sldId id="803" r:id="rId87"/>
    <p:sldId id="848" r:id="rId88"/>
    <p:sldId id="809" r:id="rId89"/>
    <p:sldId id="854" r:id="rId90"/>
    <p:sldId id="759" r:id="rId91"/>
    <p:sldId id="761" r:id="rId92"/>
    <p:sldId id="762" r:id="rId93"/>
    <p:sldId id="763" r:id="rId94"/>
    <p:sldId id="764" r:id="rId95"/>
    <p:sldId id="859" r:id="rId96"/>
    <p:sldId id="853" r:id="rId97"/>
    <p:sldId id="767" r:id="rId98"/>
    <p:sldId id="768" r:id="rId99"/>
    <p:sldId id="770" r:id="rId100"/>
    <p:sldId id="852" r:id="rId101"/>
    <p:sldId id="851" r:id="rId102"/>
    <p:sldId id="850" r:id="rId103"/>
  </p:sldIdLst>
  <p:sldSz cx="9144000" cy="6858000" type="screen4x3"/>
  <p:notesSz cx="7010400" cy="9296400"/>
  <p:custShowLst>
    <p:custShow name="Custom Show 1" id="0">
      <p:sldLst>
        <p:sld r:id="rId4"/>
        <p:sld r:id="rId34"/>
      </p:sldLst>
    </p:custShow>
  </p:custShowLst>
  <p:defaultTextStyle>
    <a:defPPr>
      <a:defRPr lang="en-US"/>
    </a:defPPr>
    <a:lvl1pPr algn="l" rtl="0" fontAlgn="base">
      <a:spcBef>
        <a:spcPct val="0"/>
      </a:spcBef>
      <a:spcAft>
        <a:spcPct val="0"/>
      </a:spcAft>
      <a:defRPr sz="1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1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1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1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1400" kern="1200">
        <a:solidFill>
          <a:schemeClr val="tx1"/>
        </a:solidFill>
        <a:latin typeface="Arial" charset="0"/>
        <a:ea typeface="ＭＳ Ｐゴシック" pitchFamily="34" charset="-128"/>
        <a:cs typeface="+mn-cs"/>
      </a:defRPr>
    </a:lvl5pPr>
    <a:lvl6pPr marL="2286000" algn="l" defTabSz="914400" rtl="0" eaLnBrk="1" latinLnBrk="0" hangingPunct="1">
      <a:defRPr sz="1400" kern="1200">
        <a:solidFill>
          <a:schemeClr val="tx1"/>
        </a:solidFill>
        <a:latin typeface="Arial" charset="0"/>
        <a:ea typeface="ＭＳ Ｐゴシック" pitchFamily="34" charset="-128"/>
        <a:cs typeface="+mn-cs"/>
      </a:defRPr>
    </a:lvl6pPr>
    <a:lvl7pPr marL="2743200" algn="l" defTabSz="914400" rtl="0" eaLnBrk="1" latinLnBrk="0" hangingPunct="1">
      <a:defRPr sz="1400" kern="1200">
        <a:solidFill>
          <a:schemeClr val="tx1"/>
        </a:solidFill>
        <a:latin typeface="Arial" charset="0"/>
        <a:ea typeface="ＭＳ Ｐゴシック" pitchFamily="34" charset="-128"/>
        <a:cs typeface="+mn-cs"/>
      </a:defRPr>
    </a:lvl7pPr>
    <a:lvl8pPr marL="3200400" algn="l" defTabSz="914400" rtl="0" eaLnBrk="1" latinLnBrk="0" hangingPunct="1">
      <a:defRPr sz="1400" kern="1200">
        <a:solidFill>
          <a:schemeClr val="tx1"/>
        </a:solidFill>
        <a:latin typeface="Arial" charset="0"/>
        <a:ea typeface="ＭＳ Ｐゴシック" pitchFamily="34" charset="-128"/>
        <a:cs typeface="+mn-cs"/>
      </a:defRPr>
    </a:lvl8pPr>
    <a:lvl9pPr marL="3657600" algn="l" defTabSz="914400" rtl="0" eaLnBrk="1" latinLnBrk="0" hangingPunct="1">
      <a:defRPr sz="1400"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C25417"/>
    <a:srgbClr val="FFB75B"/>
    <a:srgbClr val="525B24"/>
    <a:srgbClr val="CC9900"/>
    <a:srgbClr val="E35129"/>
    <a:srgbClr val="E38A29"/>
    <a:srgbClr val="F54C17"/>
    <a:srgbClr val="EF6F47"/>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5591" autoAdjust="0"/>
    <p:restoredTop sz="86268" autoAdjust="0"/>
  </p:normalViewPr>
  <p:slideViewPr>
    <p:cSldViewPr>
      <p:cViewPr varScale="1">
        <p:scale>
          <a:sx n="68" d="100"/>
          <a:sy n="68" d="100"/>
        </p:scale>
        <p:origin x="-918" y="-90"/>
      </p:cViewPr>
      <p:guideLst>
        <p:guide orient="horz" pos="2160"/>
        <p:guide pos="2880"/>
      </p:guideLst>
    </p:cSldViewPr>
  </p:slideViewPr>
  <p:outlineViewPr>
    <p:cViewPr>
      <p:scale>
        <a:sx n="33" d="100"/>
        <a:sy n="33" d="100"/>
      </p:scale>
      <p:origin x="0" y="28284"/>
    </p:cViewPr>
  </p:outlineViewPr>
  <p:notesTextViewPr>
    <p:cViewPr>
      <p:scale>
        <a:sx n="100" d="100"/>
        <a:sy n="100" d="100"/>
      </p:scale>
      <p:origin x="0" y="0"/>
    </p:cViewPr>
  </p:notesTextViewPr>
  <p:sorterViewPr>
    <p:cViewPr>
      <p:scale>
        <a:sx n="66" d="100"/>
        <a:sy n="66" d="100"/>
      </p:scale>
      <p:origin x="0" y="1862"/>
    </p:cViewPr>
  </p:sorterViewPr>
  <p:notesViewPr>
    <p:cSldViewPr>
      <p:cViewPr varScale="1">
        <p:scale>
          <a:sx n="83" d="100"/>
          <a:sy n="83" d="100"/>
        </p:scale>
        <p:origin x="-1992" y="-72"/>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07" Type="http://schemas.openxmlformats.org/officeDocument/2006/relationships/viewProps" Target="viewProps.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slide" Target="slides/slide99.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tableStyles" Target="tableStyle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eaLnBrk="0" hangingPunct="0">
              <a:defRPr sz="1200">
                <a:latin typeface="Arial" charset="0"/>
                <a:ea typeface="ＭＳ Ｐゴシック" pitchFamily="1" charset="-128"/>
                <a:cs typeface="+mn-cs"/>
              </a:defRPr>
            </a:lvl1pPr>
          </a:lstStyle>
          <a:p>
            <a:pPr>
              <a:defRPr/>
            </a:pPr>
            <a:endParaRPr lang="en-US"/>
          </a:p>
        </p:txBody>
      </p:sp>
      <p:sp>
        <p:nvSpPr>
          <p:cNvPr id="45059"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eaLnBrk="0" hangingPunct="0">
              <a:defRPr sz="1200">
                <a:latin typeface="Arial" charset="0"/>
                <a:ea typeface="ＭＳ Ｐゴシック" pitchFamily="1" charset="-128"/>
                <a:cs typeface="+mn-cs"/>
              </a:defRPr>
            </a:lvl1pPr>
          </a:lstStyle>
          <a:p>
            <a:pPr>
              <a:defRPr/>
            </a:pPr>
            <a:endParaRPr lang="en-US"/>
          </a:p>
        </p:txBody>
      </p:sp>
      <p:sp>
        <p:nvSpPr>
          <p:cNvPr id="45060"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eaLnBrk="0" hangingPunct="0">
              <a:defRPr sz="1200">
                <a:latin typeface="Arial" charset="0"/>
                <a:ea typeface="ＭＳ Ｐゴシック" pitchFamily="1" charset="-128"/>
                <a:cs typeface="+mn-cs"/>
              </a:defRPr>
            </a:lvl1pPr>
          </a:lstStyle>
          <a:p>
            <a:pPr>
              <a:defRPr/>
            </a:pPr>
            <a:endParaRPr lang="en-US"/>
          </a:p>
        </p:txBody>
      </p:sp>
      <p:sp>
        <p:nvSpPr>
          <p:cNvPr id="45061"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eaLnBrk="0" hangingPunct="0">
              <a:defRPr sz="1200">
                <a:latin typeface="Arial" charset="0"/>
                <a:ea typeface="ＭＳ Ｐゴシック" pitchFamily="1" charset="-128"/>
                <a:cs typeface="+mn-cs"/>
              </a:defRPr>
            </a:lvl1pPr>
          </a:lstStyle>
          <a:p>
            <a:pPr>
              <a:defRPr/>
            </a:pPr>
            <a:fld id="{86866AC5-DC17-48E4-BE0F-05EDF91CD975}"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eaLnBrk="0" hangingPunct="0">
              <a:defRPr sz="1200">
                <a:latin typeface="Arial" charset="0"/>
                <a:ea typeface="ＭＳ Ｐゴシック" pitchFamily="1" charset="-128"/>
                <a:cs typeface="+mn-cs"/>
              </a:defRPr>
            </a:lvl1pPr>
          </a:lstStyle>
          <a:p>
            <a:pPr>
              <a:defRPr/>
            </a:pPr>
            <a:endParaRPr lang="en-US"/>
          </a:p>
        </p:txBody>
      </p:sp>
      <p:sp>
        <p:nvSpPr>
          <p:cNvPr id="23555" name="Rectangle 3"/>
          <p:cNvSpPr>
            <a:spLocks noGrp="1" noChangeArrowheads="1"/>
          </p:cNvSpPr>
          <p:nvPr>
            <p:ph type="dt" idx="1"/>
          </p:nvPr>
        </p:nvSpPr>
        <p:spPr bwMode="auto">
          <a:xfrm>
            <a:off x="3971925"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eaLnBrk="0" hangingPunct="0">
              <a:defRPr sz="1200">
                <a:latin typeface="Arial" charset="0"/>
                <a:ea typeface="ＭＳ Ｐゴシック" pitchFamily="1" charset="-128"/>
                <a:cs typeface="+mn-cs"/>
              </a:defRPr>
            </a:lvl1pPr>
          </a:lstStyle>
          <a:p>
            <a:pPr>
              <a:defRPr/>
            </a:pPr>
            <a:endParaRPr lang="en-US"/>
          </a:p>
        </p:txBody>
      </p:sp>
      <p:sp>
        <p:nvSpPr>
          <p:cNvPr id="8499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3558"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eaLnBrk="0" hangingPunct="0">
              <a:defRPr sz="1200">
                <a:latin typeface="Arial" charset="0"/>
                <a:ea typeface="ＭＳ Ｐゴシック" pitchFamily="1" charset="-128"/>
                <a:cs typeface="+mn-cs"/>
              </a:defRPr>
            </a:lvl1pPr>
          </a:lstStyle>
          <a:p>
            <a:pPr>
              <a:defRPr/>
            </a:pPr>
            <a:endParaRPr lang="en-US"/>
          </a:p>
        </p:txBody>
      </p:sp>
      <p:sp>
        <p:nvSpPr>
          <p:cNvPr id="23559"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eaLnBrk="0" hangingPunct="0">
              <a:defRPr sz="1200">
                <a:latin typeface="Arial" charset="0"/>
                <a:ea typeface="ＭＳ Ｐゴシック" pitchFamily="1" charset="-128"/>
                <a:cs typeface="+mn-cs"/>
              </a:defRPr>
            </a:lvl1pPr>
          </a:lstStyle>
          <a:p>
            <a:pPr>
              <a:defRPr/>
            </a:pPr>
            <a:fld id="{27C90085-656D-4E10-ADAF-66153FDCBE4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C84BB965-BD7B-4AA0-8F59-17A74592A533}" type="slidenum">
              <a:rPr lang="en-US" smtClean="0">
                <a:ea typeface="ＭＳ Ｐゴシック" pitchFamily="34" charset="-128"/>
              </a:rPr>
              <a:pPr>
                <a:defRPr/>
              </a:pPr>
              <a:t>1</a:t>
            </a:fld>
            <a:endParaRPr lang="en-US" smtClean="0">
              <a:ea typeface="ＭＳ Ｐゴシック" pitchFamily="34" charset="-128"/>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r>
              <a:rPr lang="en-US" smtClean="0">
                <a:ea typeface="ＭＳ Ｐゴシック" pitchFamily="34" charset="-128"/>
              </a:rPr>
              <a:t>Welcome and Thank you</a:t>
            </a:r>
          </a:p>
          <a:p>
            <a:pPr eaLnBrk="1" hangingPunct="1"/>
            <a:r>
              <a:rPr lang="en-US" smtClean="0">
                <a:ea typeface="ＭＳ Ｐゴシック" pitchFamily="34" charset="-128"/>
              </a:rPr>
              <a:t>Please turn your cell phones back on when you leave</a:t>
            </a:r>
          </a:p>
          <a:p>
            <a:pPr eaLnBrk="1" hangingPunct="1"/>
            <a:r>
              <a:rPr lang="en-US" smtClean="0">
                <a:ea typeface="ＭＳ Ｐゴシック" pitchFamily="34" charset="-128"/>
              </a:rPr>
              <a:t>To be clear, we are talking about a green roof, vegetated roof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r>
              <a:rPr lang="en-US" smtClean="0">
                <a:latin typeface="Arial" pitchFamily="34" charset="0"/>
                <a:ea typeface="ＭＳ Ｐゴシック"/>
              </a:rPr>
              <a:t>Volatile organic compounds</a:t>
            </a:r>
          </a:p>
        </p:txBody>
      </p:sp>
      <p:sp>
        <p:nvSpPr>
          <p:cNvPr id="4" name="Slide Number Placeholder 3"/>
          <p:cNvSpPr>
            <a:spLocks noGrp="1"/>
          </p:cNvSpPr>
          <p:nvPr>
            <p:ph type="sldNum" sz="quarter" idx="5"/>
          </p:nvPr>
        </p:nvSpPr>
        <p:spPr/>
        <p:txBody>
          <a:bodyPr/>
          <a:lstStyle/>
          <a:p>
            <a:pPr>
              <a:defRPr/>
            </a:pPr>
            <a:fld id="{E9ED7C2C-AAE3-4802-AAB4-54356FC34818}" type="slidenum">
              <a:rPr lang="en-US" smtClean="0"/>
              <a:pPr>
                <a:defRPr/>
              </a:pPr>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Arial" pitchFamily="34" charset="0"/>
                <a:ea typeface="ＭＳ Ｐゴシック"/>
              </a:rPr>
              <a:t>Only 45 minutes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latin typeface="Arial" pitchFamily="34" charset="0"/>
              <a:ea typeface="ＭＳ Ｐゴシック"/>
            </a:endParaRPr>
          </a:p>
        </p:txBody>
      </p:sp>
      <p:sp>
        <p:nvSpPr>
          <p:cNvPr id="4" name="Slide Number Placeholder 3"/>
          <p:cNvSpPr>
            <a:spLocks noGrp="1"/>
          </p:cNvSpPr>
          <p:nvPr>
            <p:ph type="sldNum" sz="quarter" idx="10"/>
          </p:nvPr>
        </p:nvSpPr>
        <p:spPr/>
        <p:txBody>
          <a:bodyPr/>
          <a:lstStyle/>
          <a:p>
            <a:pPr>
              <a:defRPr/>
            </a:pPr>
            <a:fld id="{AFC10E06-3A50-414F-AC37-DB8699496260}" type="slidenum">
              <a:rPr lang="en-US" smtClean="0"/>
              <a:pPr>
                <a:defRPr/>
              </a:pPr>
              <a:t>100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FC10E06-3A50-414F-AC37-DB8699496260}"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FC10E06-3A50-414F-AC37-DB8699496260}"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FC10E06-3A50-414F-AC37-DB8699496260}"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FC10E06-3A50-414F-AC37-DB8699496260}"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p:spPr>
        <p:txBody>
          <a:bodyPr/>
          <a:lstStyle/>
          <a:p>
            <a:r>
              <a:rPr lang="en-US" smtClean="0">
                <a:latin typeface="Arial" pitchFamily="34" charset="0"/>
                <a:ea typeface="ＭＳ Ｐゴシック"/>
                <a:cs typeface="Times New Roman" pitchFamily="18" charset="0"/>
              </a:rPr>
              <a:t>Profitable, because it is in our nature to be drawn to all things green.</a:t>
            </a:r>
          </a:p>
          <a:p>
            <a:endParaRPr lang="en-US" smtClean="0">
              <a:latin typeface="Arial" pitchFamily="34" charset="0"/>
              <a:ea typeface="ＭＳ Ｐゴシック"/>
              <a:cs typeface="Times New Roman" pitchFamily="18" charset="0"/>
            </a:endParaRPr>
          </a:p>
          <a:p>
            <a:r>
              <a:rPr lang="en-US" smtClean="0">
                <a:latin typeface="Arial" pitchFamily="34" charset="0"/>
                <a:ea typeface="ＭＳ Ｐゴシック"/>
                <a:cs typeface="Times New Roman" pitchFamily="18" charset="0"/>
              </a:rPr>
              <a:t>The average American spends a third of their lives in the office. At home, two-thirds of Americans site gardening as their favorite hobby.</a:t>
            </a:r>
            <a:r>
              <a:rPr lang="en-US" smtClean="0">
                <a:latin typeface="Arial" pitchFamily="34" charset="0"/>
                <a:ea typeface="ＭＳ Ｐゴシック"/>
              </a:rPr>
              <a:t> </a:t>
            </a:r>
          </a:p>
          <a:p>
            <a:endParaRPr lang="en-US" smtClean="0">
              <a:latin typeface="Arial" pitchFamily="34" charset="0"/>
              <a:ea typeface="ＭＳ Ｐゴシック"/>
            </a:endParaRPr>
          </a:p>
          <a:p>
            <a:r>
              <a:rPr lang="en-US" smtClean="0">
                <a:latin typeface="Arial" pitchFamily="34" charset="0"/>
                <a:ea typeface="ＭＳ Ｐゴシック"/>
                <a:cs typeface="Times New Roman" pitchFamily="18" charset="0"/>
              </a:rPr>
              <a:t>When asked specifically if the physical workplace would have an influence on their decision to accept a position, two out of five employees said it would. Half said the physical workplace would impact their decision to leave a position.</a:t>
            </a:r>
            <a:r>
              <a:rPr lang="en-US" smtClean="0">
                <a:latin typeface="Arial" pitchFamily="34" charset="0"/>
                <a:ea typeface="ＭＳ Ｐゴシック"/>
              </a:rPr>
              <a:t> </a:t>
            </a:r>
          </a:p>
          <a:p>
            <a:endParaRPr lang="en-US" smtClean="0">
              <a:latin typeface="Arial" pitchFamily="34" charset="0"/>
              <a:ea typeface="ＭＳ Ｐゴシック"/>
            </a:endParaRPr>
          </a:p>
          <a:p>
            <a:r>
              <a:rPr lang="en-US" smtClean="0">
                <a:latin typeface="Arial" pitchFamily="34" charset="0"/>
                <a:ea typeface="ＭＳ Ｐゴシック"/>
              </a:rPr>
              <a:t>Plants are a important part of peoples lives …they should also be included in their workplace. </a:t>
            </a:r>
          </a:p>
          <a:p>
            <a:endParaRPr lang="en-US" smtClean="0">
              <a:latin typeface="Arial" pitchFamily="34" charset="0"/>
              <a:ea typeface="ＭＳ Ｐゴシック"/>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p:spPr>
        <p:txBody>
          <a:bodyPr/>
          <a:lstStyle/>
          <a:p>
            <a:r>
              <a:rPr lang="en-US" smtClean="0">
                <a:latin typeface="Arial" pitchFamily="34" charset="0"/>
                <a:ea typeface="ＭＳ Ｐゴシック"/>
                <a:cs typeface="Times New Roman" pitchFamily="18" charset="0"/>
              </a:rPr>
              <a:t>We now know the realities of workplace stress…</a:t>
            </a:r>
          </a:p>
          <a:p>
            <a:endParaRPr lang="en-US" smtClean="0">
              <a:latin typeface="Arial" pitchFamily="34" charset="0"/>
              <a:ea typeface="ＭＳ Ｐゴシック"/>
              <a:cs typeface="Times New Roman" pitchFamily="18" charset="0"/>
            </a:endParaRPr>
          </a:p>
          <a:p>
            <a:r>
              <a:rPr lang="en-US" smtClean="0">
                <a:latin typeface="Arial" pitchFamily="34" charset="0"/>
                <a:ea typeface="ＭＳ Ｐゴシック"/>
                <a:cs typeface="Times New Roman" pitchFamily="18" charset="0"/>
              </a:rPr>
              <a:t>(2.) Once exposed to plant settings, test persons demonstrated more positive emotions such as happiness, friendliness and assertiveness and less negative emotions such as sadness, anger and fear[1]</a:t>
            </a:r>
          </a:p>
          <a:p>
            <a:r>
              <a:rPr lang="en-US" smtClean="0">
                <a:latin typeface="Arial" pitchFamily="34" charset="0"/>
                <a:ea typeface="ＭＳ Ｐゴシック"/>
              </a:rPr>
              <a:t/>
            </a:r>
            <a:br>
              <a:rPr lang="en-US" smtClean="0">
                <a:latin typeface="Arial" pitchFamily="34" charset="0"/>
                <a:ea typeface="ＭＳ Ｐゴシック"/>
              </a:rPr>
            </a:br>
            <a:r>
              <a:rPr lang="en-US" smtClean="0">
                <a:latin typeface="Arial" pitchFamily="34" charset="0"/>
                <a:ea typeface="ＭＳ Ｐゴシック"/>
                <a:cs typeface="Times New Roman" pitchFamily="18" charset="0"/>
              </a:rPr>
              <a:t>[1]</a:t>
            </a:r>
            <a:r>
              <a:rPr lang="en-US" smtClean="0">
                <a:latin typeface="Times" pitchFamily="8" charset="0"/>
                <a:ea typeface="ＭＳ Ｐゴシック"/>
                <a:cs typeface="Times New Roman" pitchFamily="18" charset="0"/>
              </a:rPr>
              <a:t> </a:t>
            </a:r>
            <a:r>
              <a:rPr lang="en-US" b="1" smtClean="0">
                <a:latin typeface="Times" pitchFamily="8" charset="0"/>
                <a:ea typeface="ＭＳ Ｐゴシック"/>
                <a:cs typeface="Times New Roman" pitchFamily="18" charset="0"/>
              </a:rPr>
              <a:t>Health Benefits of Gardens in Hospitals, </a:t>
            </a:r>
            <a:r>
              <a:rPr lang="en-US" smtClean="0">
                <a:latin typeface="Times" pitchFamily="8" charset="0"/>
                <a:ea typeface="ＭＳ Ｐゴシック"/>
                <a:cs typeface="Times New Roman" pitchFamily="18" charset="0"/>
              </a:rPr>
              <a:t>Roger S. Ulrich, Ph.D., 2001 Center for Health Systems and Design</a:t>
            </a:r>
            <a:endParaRPr lang="en-US" smtClean="0">
              <a:latin typeface="Arial" pitchFamily="34" charset="0"/>
              <a:ea typeface="ＭＳ Ｐゴシック"/>
              <a:cs typeface="Times New Roman" pitchFamily="18" charset="0"/>
            </a:endParaRPr>
          </a:p>
          <a:p>
            <a:r>
              <a:rPr lang="en-US" smtClean="0">
                <a:latin typeface="Times" pitchFamily="8" charset="0"/>
                <a:ea typeface="ＭＳ Ｐゴシック"/>
                <a:cs typeface="Times New Roman" pitchFamily="18" charset="0"/>
              </a:rPr>
              <a:t>Colleges of Architecture and Medicine, Texas A &amp; M University, College State, TX 77843</a:t>
            </a:r>
            <a:endParaRPr lang="en-US" smtClean="0">
              <a:latin typeface="Arial" pitchFamily="34" charset="0"/>
              <a:ea typeface="ＭＳ Ｐゴシック"/>
              <a:cs typeface="Times New Roman" pitchFamily="18" charset="0"/>
            </a:endParaRPr>
          </a:p>
          <a:p>
            <a:endParaRPr lang="en-US" smtClean="0">
              <a:latin typeface="Arial" pitchFamily="34" charset="0"/>
              <a:ea typeface="ＭＳ Ｐゴシック"/>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p:txBody>
          <a:bodyPr/>
          <a:lstStyle/>
          <a:p>
            <a:pPr>
              <a:defRPr/>
            </a:pPr>
            <a:fld id="{70E21C9F-62CB-4E5C-A0C1-2CB58FC524EA}" type="slidenum">
              <a:rPr lang="en-US" smtClean="0">
                <a:ea typeface="ＭＳ Ｐゴシック" pitchFamily="34" charset="-128"/>
              </a:rPr>
              <a:pPr>
                <a:defRPr/>
              </a:pPr>
              <a:t>17</a:t>
            </a:fld>
            <a:endParaRPr lang="en-US" smtClean="0">
              <a:ea typeface="ＭＳ Ｐゴシック" pitchFamily="34" charset="-128"/>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buFont typeface="Times New Roman" pitchFamily="18" charset="0"/>
              <a:buNone/>
            </a:pPr>
            <a:r>
              <a:rPr lang="en-US" smtClean="0">
                <a:ea typeface="ＭＳ Ｐゴシック" pitchFamily="34" charset="-128"/>
              </a:rPr>
              <a:t>Living roof</a:t>
            </a:r>
          </a:p>
          <a:p>
            <a:pPr lvl="3" eaLnBrk="1" hangingPunct="1">
              <a:buFont typeface="Times New Roman" pitchFamily="18" charset="0"/>
              <a:buChar char="•"/>
            </a:pPr>
            <a:r>
              <a:rPr lang="en-US" smtClean="0">
                <a:ea typeface="ＭＳ Ｐゴシック" pitchFamily="34" charset="-128"/>
              </a:rPr>
              <a:t>Vegetated roof</a:t>
            </a:r>
          </a:p>
          <a:p>
            <a:pPr lvl="3" eaLnBrk="1" hangingPunct="1">
              <a:buFont typeface="Times New Roman" pitchFamily="18" charset="0"/>
              <a:buChar char="•"/>
            </a:pPr>
            <a:r>
              <a:rPr lang="en-US" smtClean="0">
                <a:ea typeface="ＭＳ Ｐゴシック" pitchFamily="34" charset="-128"/>
              </a:rPr>
              <a:t>Eco roof</a:t>
            </a:r>
          </a:p>
          <a:p>
            <a:pPr lvl="3" eaLnBrk="1" hangingPunct="1">
              <a:buFont typeface="Times New Roman" pitchFamily="18" charset="0"/>
              <a:buChar char="•"/>
            </a:pPr>
            <a:r>
              <a:rPr lang="en-US" smtClean="0">
                <a:ea typeface="ＭＳ Ｐゴシック" pitchFamily="34" charset="-128"/>
              </a:rPr>
              <a:t>Brown roof (spontaneously seeded)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90116" name="Slide Number Placeholder 3"/>
          <p:cNvSpPr>
            <a:spLocks noGrp="1"/>
          </p:cNvSpPr>
          <p:nvPr>
            <p:ph type="sldNum" sz="quarter" idx="5"/>
          </p:nvPr>
        </p:nvSpPr>
        <p:spPr/>
        <p:txBody>
          <a:bodyPr/>
          <a:lstStyle/>
          <a:p>
            <a:pPr>
              <a:defRPr/>
            </a:pPr>
            <a:fld id="{95856717-DC5D-480A-9881-43C6D1624765}" type="slidenum">
              <a:rPr lang="en-US" smtClean="0">
                <a:ea typeface="ＭＳ Ｐゴシック" pitchFamily="34" charset="-128"/>
              </a:rPr>
              <a:pPr>
                <a:defRPr/>
              </a:pPr>
              <a:t>18</a:t>
            </a:fld>
            <a:endParaRPr lang="en-US" smtClean="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p:txBody>
          <a:bodyPr/>
          <a:lstStyle/>
          <a:p>
            <a:pPr>
              <a:defRPr/>
            </a:pPr>
            <a:fld id="{F84B4C79-E8D6-49F2-B755-C3E272009A5D}" type="slidenum">
              <a:rPr lang="en-US" smtClean="0">
                <a:ea typeface="ＭＳ Ｐゴシック" pitchFamily="34" charset="-128"/>
              </a:rPr>
              <a:pPr>
                <a:defRPr/>
              </a:pPr>
              <a:t>19</a:t>
            </a:fld>
            <a:endParaRPr lang="en-US" smtClean="0">
              <a:ea typeface="ＭＳ Ｐゴシック" pitchFamily="34" charset="-128"/>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buFont typeface="Times New Roman" pitchFamily="18" charset="0"/>
              <a:buNone/>
            </a:pPr>
            <a:r>
              <a:rPr lang="en-US" smtClean="0">
                <a:ea typeface="ＭＳ Ｐゴシック" pitchFamily="34" charset="-128"/>
              </a:rPr>
              <a:t>An engineered lightweight system that supports plants</a:t>
            </a:r>
          </a:p>
          <a:p>
            <a:pPr lvl="1" eaLnBrk="1" hangingPunct="1">
              <a:buFont typeface="Times New Roman" pitchFamily="18" charset="0"/>
              <a:buNone/>
            </a:pPr>
            <a:r>
              <a:rPr lang="en-US" smtClean="0">
                <a:ea typeface="ＭＳ Ｐゴシック" pitchFamily="34" charset="-128"/>
              </a:rPr>
              <a:t> 	on top of man made structure</a:t>
            </a:r>
          </a:p>
          <a:p>
            <a:pPr lvl="1" eaLnBrk="1" hangingPunct="1">
              <a:buFont typeface="Times New Roman" pitchFamily="18" charset="0"/>
              <a:buNone/>
            </a:pPr>
            <a:r>
              <a:rPr lang="en-US" smtClean="0">
                <a:ea typeface="ＭＳ Ｐゴシック" pitchFamily="34" charset="-128"/>
              </a:rPr>
              <a:t>	at, below or above grade</a:t>
            </a:r>
          </a:p>
          <a:p>
            <a:pPr lvl="1" eaLnBrk="1" hangingPunct="1">
              <a:buFont typeface="Times New Roman" pitchFamily="18" charset="0"/>
              <a:buNone/>
            </a:pPr>
            <a:r>
              <a:rPr lang="en-US" smtClean="0">
                <a:ea typeface="ＭＳ Ｐゴシック" pitchFamily="34" charset="-128"/>
              </a:rPr>
              <a:t>	40%</a:t>
            </a:r>
          </a:p>
          <a:p>
            <a:pPr lvl="1" eaLnBrk="1" hangingPunct="1">
              <a:buFont typeface="Times New Roman" pitchFamily="18" charset="0"/>
              <a:buNone/>
            </a:pPr>
            <a:r>
              <a:rPr lang="en-US" smtClean="0">
                <a:ea typeface="ＭＳ Ｐゴシック" pitchFamily="34" charset="-128"/>
              </a:rPr>
              <a:t>Every one is different</a:t>
            </a:r>
          </a:p>
          <a:p>
            <a:pPr lvl="2" eaLnBrk="1" hangingPunct="1">
              <a:buFont typeface="Times New Roman" pitchFamily="18" charset="0"/>
              <a:buChar char="•"/>
            </a:pPr>
            <a:endParaRPr lang="en-US" smtClean="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11 green roofs to date</a:t>
            </a:r>
            <a:endParaRPr lang="en-US" dirty="0"/>
          </a:p>
        </p:txBody>
      </p:sp>
      <p:sp>
        <p:nvSpPr>
          <p:cNvPr id="4" name="Slide Number Placeholder 3"/>
          <p:cNvSpPr>
            <a:spLocks noGrp="1"/>
          </p:cNvSpPr>
          <p:nvPr>
            <p:ph type="sldNum" sz="quarter" idx="10"/>
          </p:nvPr>
        </p:nvSpPr>
        <p:spPr/>
        <p:txBody>
          <a:bodyPr/>
          <a:lstStyle/>
          <a:p>
            <a:pPr>
              <a:defRPr/>
            </a:pPr>
            <a:fld id="{AFC10E06-3A50-414F-AC37-DB8699496260}"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p:txBody>
          <a:bodyPr/>
          <a:lstStyle/>
          <a:p>
            <a:pPr>
              <a:defRPr/>
            </a:pPr>
            <a:fld id="{B40E0C78-A2F6-43B8-8837-F5431DF02962}" type="slidenum">
              <a:rPr lang="en-US" smtClean="0">
                <a:ea typeface="ＭＳ Ｐゴシック" pitchFamily="34" charset="-128"/>
              </a:rPr>
              <a:pPr>
                <a:defRPr/>
              </a:pPr>
              <a:t>20</a:t>
            </a:fld>
            <a:endParaRPr lang="en-US" smtClean="0">
              <a:ea typeface="ＭＳ Ｐゴシック" pitchFamily="34" charset="-128"/>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buFont typeface="Times New Roman" pitchFamily="18" charset="0"/>
              <a:buNone/>
            </a:pPr>
            <a:r>
              <a:rPr lang="en-US" smtClean="0">
                <a:ea typeface="ＭＳ Ｐゴシック" pitchFamily="34" charset="-128"/>
              </a:rPr>
              <a:t>4. Green roofs</a:t>
            </a:r>
          </a:p>
          <a:p>
            <a:pPr lvl="1" eaLnBrk="1" hangingPunct="1">
              <a:buFont typeface="Times New Roman" pitchFamily="18" charset="0"/>
              <a:buChar char="•"/>
            </a:pPr>
            <a:r>
              <a:rPr lang="en-US" smtClean="0">
                <a:ea typeface="ＭＳ Ｐゴシック" pitchFamily="34" charset="-128"/>
              </a:rPr>
              <a:t>   History / where</a:t>
            </a:r>
          </a:p>
          <a:p>
            <a:pPr lvl="4" eaLnBrk="1" hangingPunct="1">
              <a:buFont typeface="Times New Roman" pitchFamily="18" charset="0"/>
              <a:buChar char="•"/>
            </a:pPr>
            <a:r>
              <a:rPr lang="en-US" smtClean="0">
                <a:ea typeface="ＭＳ Ｐゴシック" pitchFamily="34" charset="-128"/>
              </a:rPr>
              <a:t>Sod roof</a:t>
            </a:r>
          </a:p>
          <a:p>
            <a:pPr lvl="4" eaLnBrk="1" hangingPunct="1">
              <a:buFont typeface="Times New Roman" pitchFamily="18" charset="0"/>
              <a:buChar char="•"/>
            </a:pPr>
            <a:r>
              <a:rPr lang="en-US" smtClean="0">
                <a:ea typeface="ＭＳ Ｐゴシック" pitchFamily="34" charset="-128"/>
              </a:rPr>
              <a:t>Egyptians, Romans, Vikings</a:t>
            </a:r>
          </a:p>
          <a:p>
            <a:pPr lvl="4" eaLnBrk="1" hangingPunct="1">
              <a:buFont typeface="Times New Roman" pitchFamily="18" charset="0"/>
              <a:buChar char="•"/>
            </a:pPr>
            <a:r>
              <a:rPr lang="en-US" smtClean="0">
                <a:ea typeface="ＭＳ Ｐゴシック" pitchFamily="34" charset="-128"/>
              </a:rPr>
              <a:t>German, Japan and northern Europe for the past 30 years</a:t>
            </a:r>
          </a:p>
          <a:p>
            <a:pPr lvl="4" eaLnBrk="1" hangingPunct="1">
              <a:buFont typeface="Times New Roman" pitchFamily="18" charset="0"/>
              <a:buChar char="•"/>
            </a:pPr>
            <a:r>
              <a:rPr lang="en-US" smtClean="0">
                <a:ea typeface="ＭＳ Ｐゴシック" pitchFamily="34" charset="-128"/>
              </a:rPr>
              <a:t>Portland first in US</a:t>
            </a:r>
          </a:p>
          <a:p>
            <a:pPr lvl="4" eaLnBrk="1" hangingPunct="1">
              <a:buFont typeface="Times New Roman" pitchFamily="18" charset="0"/>
              <a:buChar char="•"/>
            </a:pPr>
            <a:r>
              <a:rPr lang="en-US" smtClean="0">
                <a:ea typeface="ＭＳ Ｐゴシック" pitchFamily="34" charset="-128"/>
              </a:rPr>
              <a:t>Chicago city hall in 2000, now 250 green roofs</a:t>
            </a:r>
          </a:p>
          <a:p>
            <a:pPr lvl="4" eaLnBrk="1" hangingPunct="1">
              <a:buFont typeface="Times New Roman" pitchFamily="18" charset="0"/>
              <a:buChar char="•"/>
            </a:pPr>
            <a:r>
              <a:rPr lang="en-US" smtClean="0">
                <a:ea typeface="ＭＳ Ｐゴシック" pitchFamily="34" charset="-128"/>
              </a:rPr>
              <a:t>New York, Toronto, Vancouver, Boston</a:t>
            </a:r>
          </a:p>
          <a:p>
            <a:pPr lvl="1" eaLnBrk="1" hangingPunct="1">
              <a:buFont typeface="Times New Roman" pitchFamily="18" charset="0"/>
              <a:buChar char="•"/>
            </a:pPr>
            <a:r>
              <a:rPr lang="en-US" smtClean="0">
                <a:ea typeface="ＭＳ Ｐゴシック" pitchFamily="34" charset="-128"/>
              </a:rPr>
              <a:t>   When</a:t>
            </a:r>
          </a:p>
          <a:p>
            <a:pPr lvl="4" eaLnBrk="1" hangingPunct="1">
              <a:buFont typeface="Times New Roman" pitchFamily="18" charset="0"/>
              <a:buChar char="•"/>
            </a:pPr>
            <a:r>
              <a:rPr lang="en-US" smtClean="0">
                <a:ea typeface="ＭＳ Ｐゴシック" pitchFamily="34" charset="-128"/>
              </a:rPr>
              <a:t>Now!</a:t>
            </a:r>
          </a:p>
          <a:p>
            <a:pPr lvl="4" eaLnBrk="1" hangingPunct="1">
              <a:buFont typeface="Times New Roman" pitchFamily="18" charset="0"/>
              <a:buChar char="•"/>
            </a:pPr>
            <a:r>
              <a:rPr lang="en-US" smtClean="0">
                <a:ea typeface="ＭＳ Ｐゴシック" pitchFamily="34" charset="-128"/>
              </a:rPr>
              <a:t>Designed from the beginning</a:t>
            </a:r>
          </a:p>
          <a:p>
            <a:pPr lvl="4" eaLnBrk="1" hangingPunct="1">
              <a:buFont typeface="Times New Roman" pitchFamily="18" charset="0"/>
              <a:buChar char="•"/>
            </a:pPr>
            <a:r>
              <a:rPr lang="en-US" smtClean="0">
                <a:ea typeface="ＭＳ Ｐゴシック" pitchFamily="34" charset="-128"/>
              </a:rPr>
              <a:t>Retrofit with a new roof</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93188" name="Slide Number Placeholder 3"/>
          <p:cNvSpPr>
            <a:spLocks noGrp="1"/>
          </p:cNvSpPr>
          <p:nvPr>
            <p:ph type="sldNum" sz="quarter" idx="5"/>
          </p:nvPr>
        </p:nvSpPr>
        <p:spPr/>
        <p:txBody>
          <a:bodyPr/>
          <a:lstStyle/>
          <a:p>
            <a:pPr>
              <a:defRPr/>
            </a:pPr>
            <a:fld id="{421B2588-8274-4F51-B145-DFAFAECC8B3D}" type="slidenum">
              <a:rPr lang="en-US" smtClean="0">
                <a:ea typeface="ＭＳ Ｐゴシック" pitchFamily="34" charset="-128"/>
              </a:rPr>
              <a:pPr>
                <a:defRPr/>
              </a:pPr>
              <a:t>21</a:t>
            </a:fld>
            <a:endParaRPr lang="en-US" smtClean="0">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94212" name="Slide Number Placeholder 3"/>
          <p:cNvSpPr>
            <a:spLocks noGrp="1"/>
          </p:cNvSpPr>
          <p:nvPr>
            <p:ph type="sldNum" sz="quarter" idx="5"/>
          </p:nvPr>
        </p:nvSpPr>
        <p:spPr/>
        <p:txBody>
          <a:bodyPr/>
          <a:lstStyle/>
          <a:p>
            <a:pPr>
              <a:defRPr/>
            </a:pPr>
            <a:fld id="{DBE96E22-3FC4-4740-B415-A1B378E4F901}" type="slidenum">
              <a:rPr lang="en-US" smtClean="0">
                <a:ea typeface="ＭＳ Ｐゴシック" pitchFamily="34" charset="-128"/>
              </a:rPr>
              <a:pPr>
                <a:defRPr/>
              </a:pPr>
              <a:t>22</a:t>
            </a:fld>
            <a:endParaRPr lang="en-US" smtClean="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p:txBody>
          <a:bodyPr/>
          <a:lstStyle/>
          <a:p>
            <a:pPr>
              <a:defRPr/>
            </a:pPr>
            <a:fld id="{F5CC4411-0C74-4444-880E-F9EFDA885D18}" type="slidenum">
              <a:rPr lang="en-US" smtClean="0">
                <a:latin typeface="Arial" pitchFamily="34" charset="0"/>
                <a:ea typeface="ＭＳ Ｐゴシック" pitchFamily="34" charset="-128"/>
              </a:rPr>
              <a:pPr>
                <a:defRPr/>
              </a:pPr>
              <a:t>23</a:t>
            </a:fld>
            <a:endParaRPr lang="en-US" smtClean="0">
              <a:latin typeface="Arial" pitchFamily="34" charset="0"/>
              <a:ea typeface="ＭＳ Ｐゴシック" pitchFamily="34" charset="-128"/>
            </a:endParaRPr>
          </a:p>
        </p:txBody>
      </p:sp>
      <p:sp>
        <p:nvSpPr>
          <p:cNvPr id="116738" name="Rectangle 7"/>
          <p:cNvSpPr txBox="1">
            <a:spLocks noGrp="1" noChangeArrowheads="1"/>
          </p:cNvSpPr>
          <p:nvPr/>
        </p:nvSpPr>
        <p:spPr bwMode="auto">
          <a:xfrm>
            <a:off x="3970338" y="8829675"/>
            <a:ext cx="3038475" cy="465138"/>
          </a:xfrm>
          <a:prstGeom prst="rect">
            <a:avLst/>
          </a:prstGeom>
          <a:noFill/>
          <a:ln>
            <a:miter lim="800000"/>
            <a:headEnd/>
            <a:tailEnd/>
          </a:ln>
        </p:spPr>
        <p:txBody>
          <a:bodyPr lIns="93177" tIns="46589" rIns="93177" bIns="46589" anchor="b"/>
          <a:lstStyle/>
          <a:p>
            <a:pPr algn="r">
              <a:defRPr/>
            </a:pPr>
            <a:fld id="{BD3BE243-E8DD-44C4-A6E7-1A4C29F760C5}" type="slidenum">
              <a:rPr lang="en-US" sz="1200">
                <a:latin typeface="+mn-lt"/>
                <a:cs typeface="Arial" charset="0"/>
              </a:rPr>
              <a:pPr algn="r">
                <a:defRPr/>
              </a:pPr>
              <a:t>23</a:t>
            </a:fld>
            <a:endParaRPr lang="en-US" sz="1200" dirty="0">
              <a:latin typeface="+mn-lt"/>
              <a:cs typeface="Arial" charset="0"/>
            </a:endParaRPr>
          </a:p>
        </p:txBody>
      </p:sp>
      <p:sp>
        <p:nvSpPr>
          <p:cNvPr id="143364" name="Rectangle 2"/>
          <p:cNvSpPr>
            <a:spLocks noGrp="1" noRot="1" noChangeAspect="1" noChangeArrowheads="1" noTextEdit="1"/>
          </p:cNvSpPr>
          <p:nvPr>
            <p:ph type="sldImg"/>
          </p:nvPr>
        </p:nvSpPr>
        <p:spPr>
          <a:ln/>
        </p:spPr>
      </p:sp>
      <p:sp>
        <p:nvSpPr>
          <p:cNvPr id="143365" name="Rectangle 3"/>
          <p:cNvSpPr>
            <a:spLocks noGrp="1" noChangeArrowheads="1"/>
          </p:cNvSpPr>
          <p:nvPr>
            <p:ph type="body" idx="1"/>
          </p:nvPr>
        </p:nvSpPr>
        <p:spPr>
          <a:noFill/>
          <a:ln/>
        </p:spPr>
        <p:txBody>
          <a:bodyPr/>
          <a:lstStyle/>
          <a:p>
            <a:pPr eaLnBrk="1" hangingPunct="1">
              <a:spcBef>
                <a:spcPct val="0"/>
              </a:spcBef>
            </a:pPr>
            <a:r>
              <a:rPr lang="en-US" smtClean="0">
                <a:ea typeface="ＭＳ Ｐゴシック" pitchFamily="34" charset="-128"/>
              </a:rPr>
              <a:t>South Africa</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p:spPr>
        <p:txBody>
          <a:bodyPr/>
          <a:lstStyle/>
          <a:p>
            <a:r>
              <a:rPr lang="en-US" smtClean="0">
                <a:ea typeface="ＭＳ Ｐゴシック" pitchFamily="34" charset="-128"/>
              </a:rPr>
              <a:t>Setting the industry standards</a:t>
            </a:r>
          </a:p>
          <a:p>
            <a:r>
              <a:rPr lang="en-US" smtClean="0">
                <a:ea typeface="ＭＳ Ｐゴシック" pitchFamily="34" charset="-128"/>
              </a:rPr>
              <a:t>17% of all low sloped buildings are green roofs</a:t>
            </a:r>
          </a:p>
          <a:p>
            <a:r>
              <a:rPr lang="en-US" smtClean="0">
                <a:ea typeface="ＭＳ Ｐゴシック" pitchFamily="34" charset="-128"/>
              </a:rPr>
              <a:t>Carrot vs. stick</a:t>
            </a:r>
          </a:p>
        </p:txBody>
      </p:sp>
      <p:sp>
        <p:nvSpPr>
          <p:cNvPr id="95236" name="Slide Number Placeholder 3"/>
          <p:cNvSpPr>
            <a:spLocks noGrp="1"/>
          </p:cNvSpPr>
          <p:nvPr>
            <p:ph type="sldNum" sz="quarter" idx="5"/>
          </p:nvPr>
        </p:nvSpPr>
        <p:spPr/>
        <p:txBody>
          <a:bodyPr/>
          <a:lstStyle/>
          <a:p>
            <a:pPr>
              <a:defRPr/>
            </a:pPr>
            <a:fld id="{E180D655-858E-417F-849C-4C43975C729D}" type="slidenum">
              <a:rPr lang="en-US" smtClean="0">
                <a:ea typeface="ＭＳ Ｐゴシック" pitchFamily="34" charset="-128"/>
              </a:rPr>
              <a:pPr>
                <a:defRPr/>
              </a:pPr>
              <a:t>24</a:t>
            </a:fld>
            <a:endParaRPr lang="en-US" smtClean="0">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p:txBody>
          <a:bodyPr/>
          <a:lstStyle/>
          <a:p>
            <a:pPr>
              <a:defRPr/>
            </a:pPr>
            <a:fld id="{574C995E-3E75-4249-BE3C-2C8774FEDCD2}" type="slidenum">
              <a:rPr lang="en-US" smtClean="0">
                <a:ea typeface="ＭＳ Ｐゴシック" pitchFamily="34" charset="-128"/>
              </a:rPr>
              <a:pPr>
                <a:defRPr/>
              </a:pPr>
              <a:t>25</a:t>
            </a:fld>
            <a:endParaRPr lang="en-US" smtClean="0">
              <a:ea typeface="ＭＳ Ｐゴシック" pitchFamily="34" charset="-128"/>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r>
              <a:rPr lang="en-US" smtClean="0">
                <a:ea typeface="ＭＳ Ｐゴシック" pitchFamily="34" charset="-128"/>
              </a:rPr>
              <a:t>1, Introduction</a:t>
            </a:r>
            <a:r>
              <a:rPr lang="en-US" b="1" smtClean="0">
                <a:ea typeface="ＭＳ Ｐゴシック" pitchFamily="34" charset="-128"/>
              </a:rPr>
              <a:t> </a:t>
            </a:r>
          </a:p>
          <a:p>
            <a:pPr eaLnBrk="1" hangingPunct="1"/>
            <a:r>
              <a:rPr lang="en-US" smtClean="0">
                <a:ea typeface="ＭＳ Ｐゴシック" pitchFamily="34" charset="-128"/>
              </a:rPr>
              <a:t>a. Thank You</a:t>
            </a:r>
            <a:endParaRPr lang="en-US" b="1" smtClean="0">
              <a:ea typeface="ＭＳ Ｐゴシック" pitchFamily="34" charset="-128"/>
            </a:endParaRPr>
          </a:p>
          <a:p>
            <a:pPr eaLnBrk="1" hangingPunct="1"/>
            <a:r>
              <a:rPr lang="en-US" smtClean="0">
                <a:ea typeface="ＭＳ Ｐゴシック" pitchFamily="34" charset="-128"/>
              </a:rPr>
              <a:t>b.</a:t>
            </a:r>
            <a:r>
              <a:rPr lang="en-US" b="1" smtClean="0">
                <a:ea typeface="ＭＳ Ｐゴシック" pitchFamily="34" charset="-128"/>
              </a:rPr>
              <a:t> </a:t>
            </a:r>
            <a:r>
              <a:rPr lang="en-US" smtClean="0">
                <a:ea typeface="ＭＳ Ｐゴシック" pitchFamily="34" charset="-128"/>
              </a:rPr>
              <a:t>Why I am here</a:t>
            </a:r>
            <a:endParaRPr lang="en-US" b="1" smtClean="0">
              <a:ea typeface="ＭＳ Ｐゴシック" pitchFamily="34" charset="-128"/>
            </a:endParaRPr>
          </a:p>
          <a:p>
            <a:pPr lvl="1" eaLnBrk="1" hangingPunct="1">
              <a:buFont typeface="Times" pitchFamily="18" charset="0"/>
              <a:buChar char="•"/>
            </a:pPr>
            <a:r>
              <a:rPr lang="en-US" smtClean="0">
                <a:ea typeface="ＭＳ Ｐゴシック" pitchFamily="34" charset="-128"/>
              </a:rPr>
              <a:t>   GEP history with container plants</a:t>
            </a:r>
          </a:p>
          <a:p>
            <a:pPr lvl="1" eaLnBrk="1" hangingPunct="1">
              <a:buFont typeface="Times" pitchFamily="18" charset="0"/>
              <a:buChar char="•"/>
            </a:pPr>
            <a:r>
              <a:rPr lang="en-US" smtClean="0">
                <a:ea typeface="ＭＳ Ｐゴシック" pitchFamily="34" charset="-128"/>
              </a:rPr>
              <a:t>   My interest in green roofs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p:spPr>
        <p:txBody>
          <a:bodyPr/>
          <a:lstStyle/>
          <a:p>
            <a:r>
              <a:rPr lang="en-US" smtClean="0">
                <a:ea typeface="ＭＳ Ｐゴシック" pitchFamily="34" charset="-128"/>
              </a:rPr>
              <a:t>AIA modular tray</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p:spPr>
        <p:txBody>
          <a:bodyPr/>
          <a:lstStyle/>
          <a:p>
            <a:r>
              <a:rPr lang="en-US" smtClean="0">
                <a:ea typeface="ＭＳ Ｐゴシック" pitchFamily="34" charset="-128"/>
              </a:rPr>
              <a:t>Client comfort </a:t>
            </a:r>
          </a:p>
          <a:p>
            <a:r>
              <a:rPr lang="en-US" smtClean="0">
                <a:ea typeface="ＭＳ Ｐゴシック" pitchFamily="34" charset="-128"/>
              </a:rPr>
              <a:t>Pre-planted</a:t>
            </a:r>
          </a:p>
          <a:p>
            <a:r>
              <a:rPr lang="en-US" smtClean="0">
                <a:ea typeface="ＭＳ Ｐゴシック" pitchFamily="34" charset="-128"/>
              </a:rPr>
              <a:t>Easy to get on the roof</a:t>
            </a:r>
          </a:p>
          <a:p>
            <a:r>
              <a:rPr lang="en-US" smtClean="0">
                <a:ea typeface="ＭＳ Ｐゴシック" pitchFamily="34" charset="-128"/>
              </a:rPr>
              <a:t>temporary</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p:txBody>
          <a:bodyPr/>
          <a:lstStyle/>
          <a:p>
            <a:pPr>
              <a:defRPr/>
            </a:pPr>
            <a:fld id="{36ADE3B4-1E3C-45DC-A9A6-9762225D8760}" type="slidenum">
              <a:rPr lang="en-US" smtClean="0">
                <a:ea typeface="ＭＳ Ｐゴシック" pitchFamily="34" charset="-128"/>
              </a:rPr>
              <a:pPr>
                <a:defRPr/>
              </a:pPr>
              <a:t>28</a:t>
            </a:fld>
            <a:endParaRPr lang="en-US" smtClean="0">
              <a:ea typeface="ＭＳ Ｐゴシック" pitchFamily="34" charset="-128"/>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r>
              <a:rPr lang="en-US" smtClean="0">
                <a:ea typeface="ＭＳ Ｐゴシック" pitchFamily="34" charset="-128"/>
              </a:rPr>
              <a:t>photovoltaic</a:t>
            </a:r>
          </a:p>
        </p:txBody>
      </p:sp>
      <p:sp>
        <p:nvSpPr>
          <p:cNvPr id="100356" name="Slide Number Placeholder 3"/>
          <p:cNvSpPr>
            <a:spLocks noGrp="1"/>
          </p:cNvSpPr>
          <p:nvPr>
            <p:ph type="sldNum" sz="quarter" idx="5"/>
          </p:nvPr>
        </p:nvSpPr>
        <p:spPr/>
        <p:txBody>
          <a:bodyPr/>
          <a:lstStyle/>
          <a:p>
            <a:pPr>
              <a:defRPr/>
            </a:pPr>
            <a:fld id="{63A7A592-B123-4247-8C2F-6ECCB79544EE}" type="slidenum">
              <a:rPr lang="en-US" smtClean="0">
                <a:ea typeface="ＭＳ Ｐゴシック" pitchFamily="34" charset="-128"/>
              </a:rPr>
              <a:pPr>
                <a:defRPr/>
              </a:pPr>
              <a:t>29</a:t>
            </a:fld>
            <a:endParaRPr lang="en-US" smtClean="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Arial" pitchFamily="34" charset="0"/>
                <a:ea typeface="ＭＳ Ｐゴシック"/>
              </a:rPr>
              <a:t>Only 45 minutes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latin typeface="Arial" pitchFamily="34" charset="0"/>
              <a:ea typeface="ＭＳ Ｐゴシック"/>
            </a:endParaRPr>
          </a:p>
        </p:txBody>
      </p:sp>
      <p:sp>
        <p:nvSpPr>
          <p:cNvPr id="4" name="Slide Number Placeholder 3"/>
          <p:cNvSpPr>
            <a:spLocks noGrp="1"/>
          </p:cNvSpPr>
          <p:nvPr>
            <p:ph type="sldNum" sz="quarter" idx="10"/>
          </p:nvPr>
        </p:nvSpPr>
        <p:spPr/>
        <p:txBody>
          <a:bodyPr/>
          <a:lstStyle/>
          <a:p>
            <a:pPr>
              <a:defRPr/>
            </a:pPr>
            <a:fld id="{AFC10E06-3A50-414F-AC37-DB8699496260}"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p:spPr>
        <p:txBody>
          <a:bodyPr/>
          <a:lstStyle/>
          <a:p>
            <a:r>
              <a:rPr lang="en-US" smtClean="0">
                <a:ea typeface="ＭＳ Ｐゴシック" pitchFamily="34" charset="-128"/>
              </a:rPr>
              <a:t>Built up systems</a:t>
            </a:r>
          </a:p>
          <a:p>
            <a:r>
              <a:rPr lang="en-US" smtClean="0">
                <a:ea typeface="ＭＳ Ｐゴシック" pitchFamily="34" charset="-128"/>
              </a:rPr>
              <a:t>Layering</a:t>
            </a:r>
          </a:p>
          <a:p>
            <a:r>
              <a:rPr lang="en-US" smtClean="0">
                <a:ea typeface="ＭＳ Ｐゴシック" pitchFamily="34" charset="-128"/>
              </a:rPr>
              <a:t>	insulation</a:t>
            </a:r>
          </a:p>
          <a:p>
            <a:r>
              <a:rPr lang="en-US" smtClean="0">
                <a:ea typeface="ＭＳ Ｐゴシック" pitchFamily="34" charset="-128"/>
              </a:rPr>
              <a:t>	drainage</a:t>
            </a:r>
          </a:p>
          <a:p>
            <a:r>
              <a:rPr lang="en-US" smtClean="0">
                <a:ea typeface="ＭＳ Ｐゴシック" pitchFamily="34" charset="-128"/>
              </a:rPr>
              <a:t>	Root barriers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p:txBody>
          <a:bodyPr/>
          <a:lstStyle/>
          <a:p>
            <a:pPr>
              <a:defRPr/>
            </a:pPr>
            <a:fld id="{79B427C8-0AD6-4375-9F2E-DC68A82DA932}" type="slidenum">
              <a:rPr lang="en-US" smtClean="0">
                <a:ea typeface="ＭＳ Ｐゴシック" pitchFamily="34" charset="-128"/>
              </a:rPr>
              <a:pPr>
                <a:defRPr/>
              </a:pPr>
              <a:t>31</a:t>
            </a:fld>
            <a:endParaRPr lang="en-US" smtClean="0">
              <a:ea typeface="ＭＳ Ｐゴシック" pitchFamily="34" charset="-128"/>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buFont typeface="Times New Roman" pitchFamily="18" charset="0"/>
              <a:buNone/>
            </a:pPr>
            <a:r>
              <a:rPr lang="en-US" smtClean="0">
                <a:ea typeface="ＭＳ Ｐゴシック" pitchFamily="34" charset="-128"/>
              </a:rPr>
              <a:t>Learned:</a:t>
            </a:r>
          </a:p>
          <a:p>
            <a:pPr eaLnBrk="1" hangingPunct="1">
              <a:buFont typeface="Times New Roman" pitchFamily="18" charset="0"/>
              <a:buNone/>
            </a:pPr>
            <a:r>
              <a:rPr lang="en-US" smtClean="0">
                <a:ea typeface="ＭＳ Ｐゴシック" pitchFamily="34" charset="-128"/>
              </a:rPr>
              <a:t>Extensive</a:t>
            </a:r>
          </a:p>
          <a:p>
            <a:pPr lvl="2" eaLnBrk="1" hangingPunct="1">
              <a:lnSpc>
                <a:spcPct val="90000"/>
              </a:lnSpc>
              <a:buFont typeface="Times New Roman" pitchFamily="18" charset="0"/>
              <a:buChar char="•"/>
            </a:pPr>
            <a:r>
              <a:rPr lang="en-US" sz="1000" smtClean="0">
                <a:solidFill>
                  <a:srgbClr val="FFFF00"/>
                </a:solidFill>
                <a:ea typeface="ＭＳ Ｐゴシック" pitchFamily="34" charset="-128"/>
              </a:rPr>
              <a:t>Think “sod” roof</a:t>
            </a:r>
          </a:p>
          <a:p>
            <a:pPr lvl="2" eaLnBrk="1" hangingPunct="1">
              <a:lnSpc>
                <a:spcPct val="90000"/>
              </a:lnSpc>
              <a:buFont typeface="Times New Roman" pitchFamily="18" charset="0"/>
              <a:buChar char="•"/>
            </a:pPr>
            <a:r>
              <a:rPr lang="en-US" sz="1000" smtClean="0">
                <a:solidFill>
                  <a:srgbClr val="FFFF00"/>
                </a:solidFill>
                <a:ea typeface="ＭＳ Ｐゴシック" pitchFamily="34" charset="-128"/>
              </a:rPr>
              <a:t>Less than 6” of growth media</a:t>
            </a:r>
          </a:p>
          <a:p>
            <a:pPr lvl="2" eaLnBrk="1" hangingPunct="1">
              <a:lnSpc>
                <a:spcPct val="90000"/>
              </a:lnSpc>
              <a:buFont typeface="Times New Roman" pitchFamily="18" charset="0"/>
              <a:buChar char="•"/>
            </a:pPr>
            <a:r>
              <a:rPr lang="en-US" sz="1000" smtClean="0">
                <a:solidFill>
                  <a:srgbClr val="FFFF00"/>
                </a:solidFill>
                <a:ea typeface="ＭＳ Ｐゴシック" pitchFamily="34" charset="-128"/>
              </a:rPr>
              <a:t>Less plant variety</a:t>
            </a:r>
          </a:p>
          <a:p>
            <a:pPr lvl="2" eaLnBrk="1" hangingPunct="1">
              <a:lnSpc>
                <a:spcPct val="90000"/>
              </a:lnSpc>
              <a:buFont typeface="Times New Roman" pitchFamily="18" charset="0"/>
              <a:buChar char="•"/>
            </a:pPr>
            <a:r>
              <a:rPr lang="en-US" sz="1000" smtClean="0">
                <a:solidFill>
                  <a:srgbClr val="FFFF00"/>
                </a:solidFill>
                <a:ea typeface="ＭＳ Ｐゴシック" pitchFamily="34" charset="-128"/>
              </a:rPr>
              <a:t>Less expensive ($12-15/sq ft)</a:t>
            </a:r>
          </a:p>
          <a:p>
            <a:pPr lvl="2" eaLnBrk="1" hangingPunct="1">
              <a:lnSpc>
                <a:spcPct val="90000"/>
              </a:lnSpc>
              <a:buFont typeface="Times New Roman" pitchFamily="18" charset="0"/>
              <a:buChar char="•"/>
            </a:pPr>
            <a:r>
              <a:rPr lang="en-US" sz="1000" smtClean="0">
                <a:solidFill>
                  <a:srgbClr val="FFFF00"/>
                </a:solidFill>
                <a:ea typeface="ＭＳ Ｐゴシック" pitchFamily="34" charset="-128"/>
              </a:rPr>
              <a:t>Light weight (approx 12 lbs/sq ft)</a:t>
            </a:r>
          </a:p>
          <a:p>
            <a:pPr lvl="2" eaLnBrk="1" hangingPunct="1">
              <a:lnSpc>
                <a:spcPct val="90000"/>
              </a:lnSpc>
              <a:buFont typeface="Times New Roman" pitchFamily="18" charset="0"/>
              <a:buChar char="•"/>
            </a:pPr>
            <a:r>
              <a:rPr lang="en-US" sz="1000" smtClean="0">
                <a:solidFill>
                  <a:srgbClr val="FFFF00"/>
                </a:solidFill>
                <a:ea typeface="ＭＳ Ｐゴシック" pitchFamily="34" charset="-128"/>
              </a:rPr>
              <a:t>Limited access</a:t>
            </a:r>
          </a:p>
          <a:p>
            <a:pPr lvl="2" eaLnBrk="1" hangingPunct="1">
              <a:lnSpc>
                <a:spcPct val="90000"/>
              </a:lnSpc>
              <a:buFont typeface="Times New Roman" pitchFamily="18" charset="0"/>
              <a:buChar char="•"/>
            </a:pPr>
            <a:r>
              <a:rPr lang="en-US" sz="1000" smtClean="0">
                <a:solidFill>
                  <a:srgbClr val="FFFF00"/>
                </a:solidFill>
                <a:ea typeface="ＭＳ Ｐゴシック" pitchFamily="34" charset="-128"/>
              </a:rPr>
              <a:t>Could be modular</a:t>
            </a:r>
          </a:p>
          <a:p>
            <a:pPr lvl="2" eaLnBrk="1" hangingPunct="1">
              <a:lnSpc>
                <a:spcPct val="90000"/>
              </a:lnSpc>
              <a:buFont typeface="Times New Roman" pitchFamily="18" charset="0"/>
              <a:buChar char="•"/>
            </a:pPr>
            <a:r>
              <a:rPr lang="en-US" sz="1000" smtClean="0">
                <a:solidFill>
                  <a:srgbClr val="FFFF00"/>
                </a:solidFill>
                <a:ea typeface="ＭＳ Ｐゴシック" pitchFamily="34" charset="-128"/>
              </a:rPr>
              <a:t>Low maintenance</a:t>
            </a:r>
            <a:r>
              <a:rPr lang="en-US" smtClean="0">
                <a:ea typeface="ＭＳ Ｐゴシック" pitchFamily="34" charset="-128"/>
              </a:rPr>
              <a:t> </a:t>
            </a:r>
          </a:p>
          <a:p>
            <a:pPr lvl="2" eaLnBrk="1" hangingPunct="1">
              <a:lnSpc>
                <a:spcPct val="90000"/>
              </a:lnSpc>
              <a:buFont typeface="Times New Roman" pitchFamily="18" charset="0"/>
              <a:buNone/>
            </a:pPr>
            <a:r>
              <a:rPr lang="en-US" smtClean="0">
                <a:ea typeface="ＭＳ Ｐゴシック" pitchFamily="34" charset="-128"/>
              </a:rPr>
              <a:t>   Get a goat!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103428" name="Slide Number Placeholder 3"/>
          <p:cNvSpPr>
            <a:spLocks noGrp="1"/>
          </p:cNvSpPr>
          <p:nvPr>
            <p:ph type="sldNum" sz="quarter" idx="5"/>
          </p:nvPr>
        </p:nvSpPr>
        <p:spPr/>
        <p:txBody>
          <a:bodyPr/>
          <a:lstStyle/>
          <a:p>
            <a:pPr>
              <a:defRPr/>
            </a:pPr>
            <a:fld id="{7DDE92CD-DD4B-4022-AF99-231646BB318A}" type="slidenum">
              <a:rPr lang="en-US" smtClean="0">
                <a:ea typeface="ＭＳ Ｐゴシック" pitchFamily="34" charset="-128"/>
              </a:rPr>
              <a:pPr>
                <a:defRPr/>
              </a:pPr>
              <a:t>32</a:t>
            </a:fld>
            <a:endParaRPr lang="en-US" smtClean="0">
              <a:ea typeface="ＭＳ Ｐゴシック"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104452" name="Slide Number Placeholder 3"/>
          <p:cNvSpPr>
            <a:spLocks noGrp="1"/>
          </p:cNvSpPr>
          <p:nvPr>
            <p:ph type="sldNum" sz="quarter" idx="5"/>
          </p:nvPr>
        </p:nvSpPr>
        <p:spPr/>
        <p:txBody>
          <a:bodyPr/>
          <a:lstStyle/>
          <a:p>
            <a:pPr>
              <a:defRPr/>
            </a:pPr>
            <a:fld id="{AA11955B-45F9-4EEC-AD23-F9F6A2776D13}" type="slidenum">
              <a:rPr lang="en-US" smtClean="0">
                <a:ea typeface="ＭＳ Ｐゴシック" pitchFamily="34" charset="-128"/>
              </a:rPr>
              <a:pPr>
                <a:defRPr/>
              </a:pPr>
              <a:t>33</a:t>
            </a:fld>
            <a:endParaRPr lang="en-US" smtClean="0">
              <a:ea typeface="ＭＳ Ｐゴシック"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Observation deck</a:t>
            </a:r>
            <a:endParaRPr lang="en-US" dirty="0"/>
          </a:p>
        </p:txBody>
      </p:sp>
      <p:sp>
        <p:nvSpPr>
          <p:cNvPr id="4" name="Slide Number Placeholder 3"/>
          <p:cNvSpPr>
            <a:spLocks noGrp="1"/>
          </p:cNvSpPr>
          <p:nvPr>
            <p:ph type="sldNum" sz="quarter" idx="10"/>
          </p:nvPr>
        </p:nvSpPr>
        <p:spPr/>
        <p:txBody>
          <a:bodyPr/>
          <a:lstStyle/>
          <a:p>
            <a:pPr>
              <a:defRPr/>
            </a:pPr>
            <a:fld id="{B5A62292-C892-45EE-B8FA-75964C68E57C}" type="slidenum">
              <a:rPr lang="en-US" smtClean="0"/>
              <a:pPr>
                <a:defRPr/>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r>
              <a:rPr lang="en-US" smtClean="0">
                <a:ea typeface="ＭＳ Ｐゴシック" pitchFamily="34" charset="-128"/>
              </a:rPr>
              <a:t>colorful</a:t>
            </a:r>
          </a:p>
        </p:txBody>
      </p:sp>
      <p:sp>
        <p:nvSpPr>
          <p:cNvPr id="105476" name="Slide Number Placeholder 3"/>
          <p:cNvSpPr>
            <a:spLocks noGrp="1"/>
          </p:cNvSpPr>
          <p:nvPr>
            <p:ph type="sldNum" sz="quarter" idx="5"/>
          </p:nvPr>
        </p:nvSpPr>
        <p:spPr/>
        <p:txBody>
          <a:bodyPr/>
          <a:lstStyle/>
          <a:p>
            <a:pPr>
              <a:defRPr/>
            </a:pPr>
            <a:fld id="{FA814E2F-EF6C-4DB4-8713-A3F652969288}" type="slidenum">
              <a:rPr lang="en-US" smtClean="0">
                <a:ea typeface="ＭＳ Ｐゴシック" pitchFamily="34" charset="-128"/>
              </a:rPr>
              <a:pPr>
                <a:defRPr/>
              </a:pPr>
              <a:t>35</a:t>
            </a:fld>
            <a:endParaRPr lang="en-US" smtClean="0">
              <a:ea typeface="ＭＳ Ｐゴシック"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FC10E06-3A50-414F-AC37-DB8699496260}"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106500" name="Slide Number Placeholder 3"/>
          <p:cNvSpPr>
            <a:spLocks noGrp="1"/>
          </p:cNvSpPr>
          <p:nvPr>
            <p:ph type="sldNum" sz="quarter" idx="5"/>
          </p:nvPr>
        </p:nvSpPr>
        <p:spPr/>
        <p:txBody>
          <a:bodyPr/>
          <a:lstStyle/>
          <a:p>
            <a:pPr>
              <a:defRPr/>
            </a:pPr>
            <a:fld id="{8C68F155-87EC-458E-A89B-4DAC256EC3B7}" type="slidenum">
              <a:rPr lang="en-US" smtClean="0">
                <a:ea typeface="ＭＳ Ｐゴシック" pitchFamily="34" charset="-128"/>
              </a:rPr>
              <a:pPr>
                <a:defRPr/>
              </a:pPr>
              <a:t>37</a:t>
            </a:fld>
            <a:endParaRPr lang="en-US" smtClean="0">
              <a:ea typeface="ＭＳ Ｐゴシック"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r>
              <a:rPr lang="en-US" smtClean="0">
                <a:ea typeface="ＭＳ Ｐゴシック" pitchFamily="34" charset="-128"/>
              </a:rPr>
              <a:t> </a:t>
            </a:r>
          </a:p>
        </p:txBody>
      </p:sp>
      <p:sp>
        <p:nvSpPr>
          <p:cNvPr id="108548" name="Slide Number Placeholder 3"/>
          <p:cNvSpPr>
            <a:spLocks noGrp="1"/>
          </p:cNvSpPr>
          <p:nvPr>
            <p:ph type="sldNum" sz="quarter" idx="5"/>
          </p:nvPr>
        </p:nvSpPr>
        <p:spPr/>
        <p:txBody>
          <a:bodyPr/>
          <a:lstStyle/>
          <a:p>
            <a:pPr>
              <a:defRPr/>
            </a:pPr>
            <a:fld id="{786D01BC-2A7B-4392-9849-F7FD27C71E0F}" type="slidenum">
              <a:rPr lang="en-US" smtClean="0">
                <a:ea typeface="ＭＳ Ｐゴシック" pitchFamily="34" charset="-128"/>
              </a:rPr>
              <a:pPr>
                <a:defRPr/>
              </a:pPr>
              <a:t>38</a:t>
            </a:fld>
            <a:endParaRPr lang="en-US" smtClean="0">
              <a:ea typeface="ＭＳ Ｐゴシック"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p:spPr>
        <p:txBody>
          <a:bodyPr/>
          <a:lstStyle/>
          <a:p>
            <a:r>
              <a:rPr lang="en-US" smtClean="0">
                <a:ea typeface="ＭＳ Ｐゴシック" pitchFamily="34" charset="-128"/>
              </a:rPr>
              <a:t>Leaked</a:t>
            </a:r>
          </a:p>
          <a:p>
            <a:r>
              <a:rPr lang="en-US" smtClean="0">
                <a:ea typeface="ＭＳ Ｐゴシック" pitchFamily="34" charset="-128"/>
              </a:rPr>
              <a:t>Low priority</a:t>
            </a:r>
          </a:p>
          <a:p>
            <a:r>
              <a:rPr lang="en-US" smtClean="0">
                <a:ea typeface="ＭＳ Ｐゴシック" pitchFamily="34" charset="-128"/>
              </a:rPr>
              <a:t>Weed experiment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FC10E06-3A50-414F-AC37-DB8699496260}"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p:spPr>
        <p:txBody>
          <a:bodyPr/>
          <a:lstStyle/>
          <a:p>
            <a:endParaRPr lang="en-US" smtClean="0">
              <a:ea typeface="ＭＳ Ｐゴシック"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112644" name="Slide Number Placeholder 3"/>
          <p:cNvSpPr>
            <a:spLocks noGrp="1"/>
          </p:cNvSpPr>
          <p:nvPr>
            <p:ph type="sldNum" sz="quarter" idx="5"/>
          </p:nvPr>
        </p:nvSpPr>
        <p:spPr/>
        <p:txBody>
          <a:bodyPr/>
          <a:lstStyle/>
          <a:p>
            <a:pPr>
              <a:defRPr/>
            </a:pPr>
            <a:fld id="{2C8AE017-83B3-4912-87E0-AE3E6FC45807}" type="slidenum">
              <a:rPr lang="en-US" smtClean="0">
                <a:ea typeface="ＭＳ Ｐゴシック" pitchFamily="34" charset="-128"/>
              </a:rPr>
              <a:pPr>
                <a:defRPr/>
              </a:pPr>
              <a:t>41</a:t>
            </a:fld>
            <a:endParaRPr lang="en-US" smtClean="0">
              <a:ea typeface="ＭＳ Ｐゴシック"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113668" name="Slide Number Placeholder 3"/>
          <p:cNvSpPr>
            <a:spLocks noGrp="1"/>
          </p:cNvSpPr>
          <p:nvPr>
            <p:ph type="sldNum" sz="quarter" idx="5"/>
          </p:nvPr>
        </p:nvSpPr>
        <p:spPr/>
        <p:txBody>
          <a:bodyPr/>
          <a:lstStyle/>
          <a:p>
            <a:pPr>
              <a:defRPr/>
            </a:pPr>
            <a:fld id="{05A865FC-631A-414A-B3E6-F438D9F206C9}" type="slidenum">
              <a:rPr lang="en-US" smtClean="0">
                <a:ea typeface="ＭＳ Ｐゴシック" pitchFamily="34" charset="-128"/>
              </a:rPr>
              <a:pPr>
                <a:defRPr/>
              </a:pPr>
              <a:t>42</a:t>
            </a:fld>
            <a:endParaRPr lang="en-US" smtClean="0">
              <a:ea typeface="ＭＳ Ｐゴシック"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FC10E06-3A50-414F-AC37-DB8699496260}"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114692" name="Slide Number Placeholder 3"/>
          <p:cNvSpPr>
            <a:spLocks noGrp="1"/>
          </p:cNvSpPr>
          <p:nvPr>
            <p:ph type="sldNum" sz="quarter" idx="5"/>
          </p:nvPr>
        </p:nvSpPr>
        <p:spPr/>
        <p:txBody>
          <a:bodyPr/>
          <a:lstStyle/>
          <a:p>
            <a:pPr>
              <a:defRPr/>
            </a:pPr>
            <a:fld id="{AB7B2910-9C31-406E-B9C8-32A8FB6326D1}" type="slidenum">
              <a:rPr lang="en-US" smtClean="0">
                <a:ea typeface="ＭＳ Ｐゴシック" pitchFamily="34" charset="-128"/>
              </a:rPr>
              <a:pPr>
                <a:defRPr/>
              </a:pPr>
              <a:t>44</a:t>
            </a:fld>
            <a:endParaRPr lang="en-US" smtClean="0">
              <a:ea typeface="ＭＳ Ｐゴシック"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p:txBody>
          <a:bodyPr/>
          <a:lstStyle/>
          <a:p>
            <a:pPr>
              <a:defRPr/>
            </a:pPr>
            <a:fld id="{C7CC2913-9050-428C-821A-396B5DDDDECD}" type="slidenum">
              <a:rPr lang="en-US" smtClean="0">
                <a:ea typeface="ＭＳ Ｐゴシック" pitchFamily="34" charset="-128"/>
              </a:rPr>
              <a:pPr>
                <a:defRPr/>
              </a:pPr>
              <a:t>45</a:t>
            </a:fld>
            <a:endParaRPr lang="en-US" smtClean="0">
              <a:ea typeface="ＭＳ Ｐゴシック" pitchFamily="34" charset="-128"/>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buFont typeface="Times New Roman" pitchFamily="18" charset="0"/>
              <a:buNone/>
            </a:pPr>
            <a:r>
              <a:rPr lang="en-US" smtClean="0">
                <a:ea typeface="ＭＳ Ｐゴシック" pitchFamily="34" charset="-128"/>
              </a:rPr>
              <a:t>   Intensive</a:t>
            </a:r>
          </a:p>
          <a:p>
            <a:pPr lvl="2" eaLnBrk="1" hangingPunct="1">
              <a:buFont typeface="Times New Roman" pitchFamily="18" charset="0"/>
              <a:buChar char="•"/>
            </a:pPr>
            <a:r>
              <a:rPr lang="en-US" smtClean="0">
                <a:ea typeface="ＭＳ Ｐゴシック" pitchFamily="34" charset="-128"/>
              </a:rPr>
              <a:t>Think “roof top garden”</a:t>
            </a:r>
          </a:p>
          <a:p>
            <a:pPr lvl="2" eaLnBrk="1" hangingPunct="1">
              <a:buFont typeface="Times New Roman" pitchFamily="18" charset="0"/>
              <a:buChar char="•"/>
            </a:pPr>
            <a:r>
              <a:rPr lang="en-US" smtClean="0">
                <a:ea typeface="ＭＳ Ｐゴシック" pitchFamily="34" charset="-128"/>
              </a:rPr>
              <a:t>6” or more growing media</a:t>
            </a:r>
          </a:p>
          <a:p>
            <a:pPr lvl="2" eaLnBrk="1" hangingPunct="1">
              <a:buFont typeface="Times New Roman" pitchFamily="18" charset="0"/>
              <a:buChar char="•"/>
            </a:pPr>
            <a:r>
              <a:rPr lang="en-US" smtClean="0">
                <a:ea typeface="ＭＳ Ｐゴシック" pitchFamily="34" charset="-128"/>
              </a:rPr>
              <a:t>Virtually any variety of plant</a:t>
            </a:r>
          </a:p>
          <a:p>
            <a:pPr lvl="2" eaLnBrk="1" hangingPunct="1">
              <a:buFont typeface="Times New Roman" pitchFamily="18" charset="0"/>
              <a:buChar char="•"/>
            </a:pPr>
            <a:r>
              <a:rPr lang="en-US" smtClean="0">
                <a:ea typeface="ＭＳ Ｐゴシック" pitchFamily="34" charset="-128"/>
              </a:rPr>
              <a:t>Higher cost</a:t>
            </a:r>
          </a:p>
          <a:p>
            <a:pPr lvl="2" eaLnBrk="1" hangingPunct="1">
              <a:buFont typeface="Times New Roman" pitchFamily="18" charset="0"/>
              <a:buChar char="•"/>
            </a:pPr>
            <a:r>
              <a:rPr lang="en-US" smtClean="0">
                <a:ea typeface="ＭＳ Ｐゴシック" pitchFamily="34" charset="-128"/>
              </a:rPr>
              <a:t>Higher weight</a:t>
            </a:r>
          </a:p>
          <a:p>
            <a:pPr lvl="2" eaLnBrk="1" hangingPunct="1">
              <a:buFont typeface="Times New Roman" pitchFamily="18" charset="0"/>
              <a:buChar char="•"/>
            </a:pPr>
            <a:r>
              <a:rPr lang="en-US" smtClean="0">
                <a:ea typeface="ＭＳ Ｐゴシック" pitchFamily="34" charset="-128"/>
              </a:rPr>
              <a:t>Higher maintenance</a:t>
            </a:r>
          </a:p>
          <a:p>
            <a:pPr lvl="2" eaLnBrk="1" hangingPunct="1">
              <a:buFont typeface="Times New Roman" pitchFamily="18" charset="0"/>
              <a:buChar char="•"/>
            </a:pPr>
            <a:r>
              <a:rPr lang="en-US" smtClean="0">
                <a:ea typeface="ＭＳ Ｐゴシック" pitchFamily="34" charset="-128"/>
              </a:rPr>
              <a:t>Full access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117764" name="Slide Number Placeholder 3"/>
          <p:cNvSpPr>
            <a:spLocks noGrp="1"/>
          </p:cNvSpPr>
          <p:nvPr>
            <p:ph type="sldNum" sz="quarter" idx="5"/>
          </p:nvPr>
        </p:nvSpPr>
        <p:spPr/>
        <p:txBody>
          <a:bodyPr/>
          <a:lstStyle/>
          <a:p>
            <a:pPr>
              <a:defRPr/>
            </a:pPr>
            <a:fld id="{0DC9F960-E77A-4D6C-8AA3-D4E59A3C5AD0}" type="slidenum">
              <a:rPr lang="en-US" smtClean="0">
                <a:ea typeface="ＭＳ Ｐゴシック" pitchFamily="34" charset="-128"/>
              </a:rPr>
              <a:pPr>
                <a:defRPr/>
              </a:pPr>
              <a:t>46</a:t>
            </a:fld>
            <a:endParaRPr lang="en-US" smtClean="0">
              <a:ea typeface="ＭＳ Ｐゴシック"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118788" name="Slide Number Placeholder 3"/>
          <p:cNvSpPr>
            <a:spLocks noGrp="1"/>
          </p:cNvSpPr>
          <p:nvPr>
            <p:ph type="sldNum" sz="quarter" idx="5"/>
          </p:nvPr>
        </p:nvSpPr>
        <p:spPr/>
        <p:txBody>
          <a:bodyPr/>
          <a:lstStyle/>
          <a:p>
            <a:pPr>
              <a:defRPr/>
            </a:pPr>
            <a:fld id="{6B3A4412-D33E-4447-98A7-79F744733B76}" type="slidenum">
              <a:rPr lang="en-US" smtClean="0">
                <a:ea typeface="ＭＳ Ｐゴシック" pitchFamily="34" charset="-128"/>
              </a:rPr>
              <a:pPr>
                <a:defRPr/>
              </a:pPr>
              <a:t>47</a:t>
            </a:fld>
            <a:endParaRPr lang="en-US" smtClean="0">
              <a:ea typeface="ＭＳ Ｐゴシック"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p:spPr>
        <p:txBody>
          <a:bodyPr/>
          <a:lstStyle/>
          <a:p>
            <a:r>
              <a:rPr lang="en-US" smtClean="0">
                <a:ea typeface="ＭＳ Ｐゴシック" pitchFamily="34" charset="-128"/>
              </a:rPr>
              <a:t>City Front Terrace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p:spPr>
        <p:txBody>
          <a:bodyPr/>
          <a:lstStyle/>
          <a:p>
            <a:r>
              <a:rPr lang="en-US" smtClean="0">
                <a:ea typeface="ＭＳ Ｐゴシック" pitchFamily="34" charset="-128"/>
              </a:rPr>
              <a:t>SDSU</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87044" name="Slide Number Placeholder 3"/>
          <p:cNvSpPr>
            <a:spLocks noGrp="1"/>
          </p:cNvSpPr>
          <p:nvPr>
            <p:ph type="sldNum" sz="quarter" idx="5"/>
          </p:nvPr>
        </p:nvSpPr>
        <p:spPr/>
        <p:txBody>
          <a:bodyPr/>
          <a:lstStyle/>
          <a:p>
            <a:pPr>
              <a:defRPr/>
            </a:pPr>
            <a:fld id="{22BD2A76-0388-4710-9225-ADC2D4040315}" type="slidenum">
              <a:rPr lang="en-US" smtClean="0">
                <a:ea typeface="ＭＳ Ｐゴシック" pitchFamily="34" charset="-128"/>
              </a:rPr>
              <a:pPr>
                <a:defRPr/>
              </a:pPr>
              <a:t>5</a:t>
            </a:fld>
            <a:endParaRPr lang="en-US" smtClean="0">
              <a:ea typeface="ＭＳ Ｐゴシック"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121860" name="Slide Number Placeholder 3"/>
          <p:cNvSpPr>
            <a:spLocks noGrp="1"/>
          </p:cNvSpPr>
          <p:nvPr>
            <p:ph type="sldNum" sz="quarter" idx="5"/>
          </p:nvPr>
        </p:nvSpPr>
        <p:spPr/>
        <p:txBody>
          <a:bodyPr/>
          <a:lstStyle/>
          <a:p>
            <a:pPr>
              <a:defRPr/>
            </a:pPr>
            <a:fld id="{894C08E6-67F9-45FA-A81E-73A2511BA482}" type="slidenum">
              <a:rPr lang="en-US" smtClean="0">
                <a:ea typeface="ＭＳ Ｐゴシック" pitchFamily="34" charset="-128"/>
              </a:rPr>
              <a:pPr>
                <a:defRPr/>
              </a:pPr>
              <a:t>50</a:t>
            </a:fld>
            <a:endParaRPr lang="en-US" smtClean="0">
              <a:ea typeface="ＭＳ Ｐゴシック"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p:spPr>
        <p:txBody>
          <a:bodyPr/>
          <a:lstStyle/>
          <a:p>
            <a:endParaRPr lang="en-US" smtClean="0">
              <a:ea typeface="ＭＳ Ｐゴシック"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p:spPr>
        <p:txBody>
          <a:bodyPr/>
          <a:lstStyle/>
          <a:p>
            <a:endParaRPr lang="en-US" smtClean="0">
              <a:ea typeface="ＭＳ Ｐゴシック"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p:spPr>
        <p:txBody>
          <a:bodyPr/>
          <a:lstStyle/>
          <a:p>
            <a:r>
              <a:rPr lang="en-US" smtClean="0">
                <a:ea typeface="ＭＳ Ｐゴシック" pitchFamily="34" charset="-128"/>
              </a:rPr>
              <a:t>Learned:</a:t>
            </a:r>
          </a:p>
          <a:p>
            <a:r>
              <a:rPr lang="en-US" smtClean="0">
                <a:ea typeface="ＭＳ Ｐゴシック" pitchFamily="34" charset="-128"/>
              </a:rPr>
              <a:t>	no two are alike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p:spPr>
        <p:txBody>
          <a:bodyPr/>
          <a:lstStyle/>
          <a:p>
            <a:endParaRPr lang="en-US" smtClean="0">
              <a:ea typeface="ＭＳ Ｐゴシック"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p:txBody>
          <a:bodyPr/>
          <a:lstStyle/>
          <a:p>
            <a:pPr>
              <a:defRPr/>
            </a:pPr>
            <a:fld id="{6D9CE8E5-5A0B-49B1-B120-663DCB21C6AA}" type="slidenum">
              <a:rPr lang="en-US" smtClean="0">
                <a:ea typeface="ＭＳ Ｐゴシック" pitchFamily="34" charset="-128"/>
              </a:rPr>
              <a:pPr>
                <a:defRPr/>
              </a:pPr>
              <a:t>55</a:t>
            </a:fld>
            <a:endParaRPr lang="en-US" smtClean="0">
              <a:ea typeface="ＭＳ Ｐゴシック" pitchFamily="34" charset="-128"/>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buFont typeface="Times" pitchFamily="18" charset="0"/>
              <a:buNone/>
            </a:pPr>
            <a:endParaRPr lang="en-US" smtClean="0">
              <a:ea typeface="ＭＳ Ｐゴシック"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FC10E06-3A50-414F-AC37-DB8699496260}" type="slidenum">
              <a:rPr lang="en-US" smtClean="0"/>
              <a:pPr>
                <a:defRPr/>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endParaRPr lang="en-US" smtClean="0">
              <a:latin typeface="Arial" pitchFamily="34" charset="0"/>
              <a:ea typeface="ＭＳ Ｐゴシック" pitchFamily="34" charset="-128"/>
            </a:endParaRPr>
          </a:p>
        </p:txBody>
      </p:sp>
      <p:sp>
        <p:nvSpPr>
          <p:cNvPr id="44036" name="Slide Number Placeholder 3"/>
          <p:cNvSpPr>
            <a:spLocks noGrp="1"/>
          </p:cNvSpPr>
          <p:nvPr>
            <p:ph type="sldNum" sz="quarter" idx="5"/>
          </p:nvPr>
        </p:nvSpPr>
        <p:spPr>
          <a:noFill/>
        </p:spPr>
        <p:txBody>
          <a:bodyPr/>
          <a:lstStyle/>
          <a:p>
            <a:fld id="{E537D6A4-FC01-4478-B1F3-47073BB46C7B}" type="slidenum">
              <a:rPr lang="en-US" smtClean="0">
                <a:latin typeface="Arial" pitchFamily="34" charset="0"/>
                <a:ea typeface="ＭＳ Ｐゴシック" pitchFamily="34" charset="-128"/>
              </a:rPr>
              <a:pPr/>
              <a:t>57</a:t>
            </a:fld>
            <a:endParaRPr lang="en-US" smtClean="0">
              <a:latin typeface="Arial" pitchFamily="34" charset="0"/>
              <a:ea typeface="ＭＳ Ｐゴシック"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4690A37-A97E-431B-A05C-CEE03AE5002D}" type="slidenum">
              <a:rPr lang="en-US" smtClean="0"/>
              <a:pPr>
                <a:defRPr/>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p:txBody>
          <a:bodyPr/>
          <a:lstStyle/>
          <a:p>
            <a:pPr>
              <a:defRPr/>
            </a:pPr>
            <a:fld id="{3501006A-88E8-4F79-91CD-8A7BBE3EF29B}" type="slidenum">
              <a:rPr lang="en-US" smtClean="0">
                <a:ea typeface="ＭＳ Ｐゴシック" pitchFamily="34" charset="-128"/>
              </a:rPr>
              <a:pPr>
                <a:defRPr/>
              </a:pPr>
              <a:t>59</a:t>
            </a:fld>
            <a:endParaRPr lang="en-US" smtClean="0">
              <a:ea typeface="ＭＳ Ｐゴシック" pitchFamily="34" charset="-128"/>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r>
              <a:rPr lang="en-US" smtClean="0">
                <a:ea typeface="ＭＳ Ｐゴシック" pitchFamily="34" charset="-128"/>
              </a:rPr>
              <a:t>f. Drainage Layer</a:t>
            </a:r>
          </a:p>
          <a:p>
            <a:pPr lvl="1" eaLnBrk="1" hangingPunct="1">
              <a:buFont typeface="Times" pitchFamily="18" charset="0"/>
              <a:buChar char="•"/>
            </a:pPr>
            <a:r>
              <a:rPr lang="en-US" smtClean="0">
                <a:ea typeface="ＭＳ Ｐゴシック" pitchFamily="34" charset="-128"/>
              </a:rPr>
              <a:t>   Carlisle Miridrain GR 9200</a:t>
            </a:r>
          </a:p>
          <a:p>
            <a:pPr lvl="1" eaLnBrk="1" hangingPunct="1">
              <a:buFont typeface="Times" pitchFamily="18" charset="0"/>
              <a:buChar char="•"/>
            </a:pPr>
            <a:r>
              <a:rPr lang="en-US" smtClean="0">
                <a:ea typeface="ＭＳ Ｐゴシック" pitchFamily="34" charset="-128"/>
              </a:rPr>
              <a:t>   Allows excess water to flow freely to the drains</a:t>
            </a:r>
          </a:p>
          <a:p>
            <a:pPr lvl="1" eaLnBrk="1" hangingPunct="1">
              <a:buFont typeface="Times" pitchFamily="18" charset="0"/>
              <a:buChar char="•"/>
            </a:pPr>
            <a:r>
              <a:rPr lang="en-US" smtClean="0">
                <a:ea typeface="ＭＳ Ｐゴシック" pitchFamily="34" charset="-128"/>
              </a:rPr>
              <a:t>   Feet cups retain water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88068" name="Slide Number Placeholder 3"/>
          <p:cNvSpPr>
            <a:spLocks noGrp="1"/>
          </p:cNvSpPr>
          <p:nvPr>
            <p:ph type="sldNum" sz="quarter" idx="5"/>
          </p:nvPr>
        </p:nvSpPr>
        <p:spPr/>
        <p:txBody>
          <a:bodyPr/>
          <a:lstStyle/>
          <a:p>
            <a:pPr>
              <a:defRPr/>
            </a:pPr>
            <a:fld id="{DFD14264-4393-4C7A-BD20-39F6F9466E6C}" type="slidenum">
              <a:rPr lang="en-US" smtClean="0">
                <a:ea typeface="ＭＳ Ｐゴシック" pitchFamily="34" charset="-128"/>
              </a:rPr>
              <a:pPr>
                <a:defRPr/>
              </a:pPr>
              <a:t>6</a:t>
            </a:fld>
            <a:endParaRPr lang="en-US" smtClean="0">
              <a:ea typeface="ＭＳ Ｐゴシック"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r>
              <a:rPr lang="en-US" smtClean="0">
                <a:ea typeface="ＭＳ Ｐゴシック" pitchFamily="34" charset="-128"/>
              </a:rPr>
              <a:t>Good for natives</a:t>
            </a:r>
          </a:p>
        </p:txBody>
      </p:sp>
      <p:sp>
        <p:nvSpPr>
          <p:cNvPr id="133124" name="Slide Number Placeholder 3"/>
          <p:cNvSpPr>
            <a:spLocks noGrp="1"/>
          </p:cNvSpPr>
          <p:nvPr>
            <p:ph type="sldNum" sz="quarter" idx="5"/>
          </p:nvPr>
        </p:nvSpPr>
        <p:spPr/>
        <p:txBody>
          <a:bodyPr/>
          <a:lstStyle/>
          <a:p>
            <a:pPr>
              <a:defRPr/>
            </a:pPr>
            <a:fld id="{6D79FF04-D558-4A79-B739-E2C5AD226176}" type="slidenum">
              <a:rPr lang="en-US" smtClean="0">
                <a:ea typeface="ＭＳ Ｐゴシック" pitchFamily="34" charset="-128"/>
              </a:rPr>
              <a:pPr>
                <a:defRPr/>
              </a:pPr>
              <a:t>60</a:t>
            </a:fld>
            <a:endParaRPr lang="en-US" smtClean="0">
              <a:ea typeface="ＭＳ Ｐゴシック"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ln/>
        </p:spPr>
      </p:sp>
      <p:sp>
        <p:nvSpPr>
          <p:cNvPr id="179203" name="Notes Placeholder 2"/>
          <p:cNvSpPr>
            <a:spLocks noGrp="1"/>
          </p:cNvSpPr>
          <p:nvPr>
            <p:ph type="body" idx="1"/>
          </p:nvPr>
        </p:nvSpPr>
        <p:spPr>
          <a:noFill/>
          <a:ln/>
        </p:spPr>
        <p:txBody>
          <a:bodyPr/>
          <a:lstStyle/>
          <a:p>
            <a:r>
              <a:rPr lang="en-US" smtClean="0">
                <a:ea typeface="ＭＳ Ｐゴシック" pitchFamily="34" charset="-128"/>
              </a:rPr>
              <a:t>Water</a:t>
            </a:r>
          </a:p>
          <a:p>
            <a:endParaRPr lang="en-US" smtClean="0">
              <a:ea typeface="ＭＳ Ｐゴシック" pitchFamily="34" charset="-128"/>
            </a:endParaRPr>
          </a:p>
        </p:txBody>
      </p:sp>
      <p:sp>
        <p:nvSpPr>
          <p:cNvPr id="178180" name="Slide Number Placeholder 3"/>
          <p:cNvSpPr>
            <a:spLocks noGrp="1"/>
          </p:cNvSpPr>
          <p:nvPr>
            <p:ph type="sldNum" sz="quarter" idx="5"/>
          </p:nvPr>
        </p:nvSpPr>
        <p:spPr/>
        <p:txBody>
          <a:bodyPr/>
          <a:lstStyle/>
          <a:p>
            <a:pPr>
              <a:defRPr/>
            </a:pPr>
            <a:fld id="{D027C19B-92CF-43AB-95D8-5D10BD05020C}" type="slidenum">
              <a:rPr lang="en-US" smtClean="0">
                <a:latin typeface="Arial" pitchFamily="34" charset="0"/>
                <a:ea typeface="ＭＳ Ｐゴシック" pitchFamily="34" charset="-128"/>
              </a:rPr>
              <a:pPr>
                <a:defRPr/>
              </a:pPr>
              <a:t>61</a:t>
            </a:fld>
            <a:endParaRPr lang="en-US" smtClean="0">
              <a:latin typeface="Arial" pitchFamily="34" charset="0"/>
              <a:ea typeface="ＭＳ Ｐゴシック"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p:spPr>
        <p:txBody>
          <a:bodyPr/>
          <a:lstStyle/>
          <a:p>
            <a:r>
              <a:rPr lang="en-US" smtClean="0">
                <a:ea typeface="ＭＳ Ｐゴシック" pitchFamily="34" charset="-128"/>
              </a:rPr>
              <a:t>The result of no water</a:t>
            </a:r>
          </a:p>
          <a:p>
            <a:r>
              <a:rPr lang="en-US" smtClean="0">
                <a:ea typeface="ＭＳ Ｐゴシック" pitchFamily="34" charset="-128"/>
              </a:rPr>
              <a:t>Low bid contractor in 2007</a:t>
            </a:r>
          </a:p>
          <a:p>
            <a:r>
              <a:rPr lang="en-US" smtClean="0">
                <a:ea typeface="ＭＳ Ｐゴシック" pitchFamily="34" charset="-128"/>
              </a:rPr>
              <a:t>Turn off the water</a:t>
            </a:r>
          </a:p>
          <a:p>
            <a:endParaRPr lang="en-US" smtClean="0">
              <a:ea typeface="ＭＳ Ｐゴシック" pitchFamily="34" charset="-128"/>
            </a:endParaRPr>
          </a:p>
          <a:p>
            <a:r>
              <a:rPr lang="en-US" smtClean="0">
                <a:ea typeface="ＭＳ Ｐゴシック" pitchFamily="34" charset="-128"/>
              </a:rPr>
              <a:t>We are working with the owners to restore this roof</a:t>
            </a:r>
          </a:p>
          <a:p>
            <a:endParaRPr lang="en-US" smtClean="0">
              <a:ea typeface="ＭＳ Ｐゴシック" pitchFamily="34" charset="-128"/>
            </a:endParaRPr>
          </a:p>
          <a:p>
            <a:r>
              <a:rPr lang="en-US" smtClean="0">
                <a:ea typeface="ＭＳ Ｐゴシック" pitchFamily="34" charset="-128"/>
              </a:rPr>
              <a:t>My office reminds me not to get too negative by addressing too many issues and problems, and the barriers that need overcoming</a:t>
            </a:r>
          </a:p>
          <a:p>
            <a:endParaRPr lang="en-US" smtClean="0">
              <a:ea typeface="ＭＳ Ｐゴシック" pitchFamily="34" charset="-128"/>
            </a:endParaRPr>
          </a:p>
          <a:p>
            <a:r>
              <a:rPr lang="en-US" smtClean="0">
                <a:ea typeface="ＭＳ Ｐゴシック" pitchFamily="34" charset="-128"/>
              </a:rPr>
              <a:t>At times I want to throw some dirt on the roof a few plants and call it a day</a:t>
            </a:r>
          </a:p>
          <a:p>
            <a:endParaRPr lang="en-US" smtClean="0">
              <a:ea typeface="ＭＳ Ｐゴシック" pitchFamily="34" charset="-128"/>
            </a:endParaRPr>
          </a:p>
          <a:p>
            <a:r>
              <a:rPr lang="en-US" smtClean="0">
                <a:ea typeface="ＭＳ Ｐゴシック" pitchFamily="34" charset="-128"/>
              </a:rPr>
              <a:t>Stan Keniston, architect </a:t>
            </a:r>
          </a:p>
          <a:p>
            <a:r>
              <a:rPr lang="en-US" smtClean="0">
                <a:ea typeface="ＭＳ Ｐゴシック" pitchFamily="34" charset="-128"/>
              </a:rPr>
              <a:t>is very concerned that these are done right, safely  </a:t>
            </a:r>
          </a:p>
          <a:p>
            <a:endParaRPr lang="en-US" smtClean="0">
              <a:ea typeface="ＭＳ Ｐゴシック" pitchFamily="34" charset="-128"/>
            </a:endParaRPr>
          </a:p>
        </p:txBody>
      </p:sp>
      <p:sp>
        <p:nvSpPr>
          <p:cNvPr id="179204" name="Slide Number Placeholder 3"/>
          <p:cNvSpPr>
            <a:spLocks noGrp="1"/>
          </p:cNvSpPr>
          <p:nvPr>
            <p:ph type="sldNum" sz="quarter" idx="5"/>
          </p:nvPr>
        </p:nvSpPr>
        <p:spPr/>
        <p:txBody>
          <a:bodyPr/>
          <a:lstStyle/>
          <a:p>
            <a:pPr>
              <a:defRPr/>
            </a:pPr>
            <a:fld id="{93CB772C-B592-4780-994A-381A0CF92D3E}" type="slidenum">
              <a:rPr lang="en-US" smtClean="0">
                <a:latin typeface="Arial" pitchFamily="34" charset="0"/>
                <a:ea typeface="ＭＳ Ｐゴシック" pitchFamily="34" charset="-128"/>
              </a:rPr>
              <a:pPr>
                <a:defRPr/>
              </a:pPr>
              <a:t>62</a:t>
            </a:fld>
            <a:endParaRPr lang="en-US" smtClean="0">
              <a:latin typeface="Arial" pitchFamily="34" charset="0"/>
              <a:ea typeface="ＭＳ Ｐゴシック"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a:ln/>
        </p:spPr>
        <p:txBody>
          <a:bodyPr/>
          <a:lstStyle/>
          <a:p>
            <a:r>
              <a:rPr lang="en-US" smtClean="0">
                <a:ea typeface="ＭＳ Ｐゴシック" pitchFamily="34" charset="-128"/>
              </a:rPr>
              <a:t>By and large, the myriad of benefits of a green roof will out-weigh the marginal use of potable water</a:t>
            </a:r>
          </a:p>
        </p:txBody>
      </p:sp>
      <p:sp>
        <p:nvSpPr>
          <p:cNvPr id="180228" name="Slide Number Placeholder 3"/>
          <p:cNvSpPr>
            <a:spLocks noGrp="1"/>
          </p:cNvSpPr>
          <p:nvPr>
            <p:ph type="sldNum" sz="quarter" idx="5"/>
          </p:nvPr>
        </p:nvSpPr>
        <p:spPr/>
        <p:txBody>
          <a:bodyPr/>
          <a:lstStyle/>
          <a:p>
            <a:pPr>
              <a:defRPr/>
            </a:pPr>
            <a:fld id="{0C451D7D-3BB5-48B3-8BF4-AB37DBE1C81B}" type="slidenum">
              <a:rPr lang="en-US" smtClean="0">
                <a:latin typeface="Arial" pitchFamily="34" charset="0"/>
                <a:ea typeface="ＭＳ Ｐゴシック" pitchFamily="34" charset="-128"/>
              </a:rPr>
              <a:pPr>
                <a:defRPr/>
              </a:pPr>
              <a:t>63</a:t>
            </a:fld>
            <a:endParaRPr lang="en-US" smtClean="0">
              <a:latin typeface="Arial" pitchFamily="34" charset="0"/>
              <a:ea typeface="ＭＳ Ｐゴシック"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134148" name="Slide Number Placeholder 3"/>
          <p:cNvSpPr>
            <a:spLocks noGrp="1"/>
          </p:cNvSpPr>
          <p:nvPr>
            <p:ph type="sldNum" sz="quarter" idx="5"/>
          </p:nvPr>
        </p:nvSpPr>
        <p:spPr/>
        <p:txBody>
          <a:bodyPr/>
          <a:lstStyle/>
          <a:p>
            <a:pPr>
              <a:defRPr/>
            </a:pPr>
            <a:fld id="{D3B9C388-09B0-4B5F-AA41-A328FBBDA188}" type="slidenum">
              <a:rPr lang="en-US" smtClean="0">
                <a:ea typeface="ＭＳ Ｐゴシック" pitchFamily="34" charset="-128"/>
              </a:rPr>
              <a:pPr>
                <a:defRPr/>
              </a:pPr>
              <a:t>64</a:t>
            </a:fld>
            <a:endParaRPr lang="en-US" smtClean="0">
              <a:ea typeface="ＭＳ Ｐゴシック"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135172" name="Slide Number Placeholder 3"/>
          <p:cNvSpPr>
            <a:spLocks noGrp="1"/>
          </p:cNvSpPr>
          <p:nvPr>
            <p:ph type="sldNum" sz="quarter" idx="5"/>
          </p:nvPr>
        </p:nvSpPr>
        <p:spPr/>
        <p:txBody>
          <a:bodyPr/>
          <a:lstStyle/>
          <a:p>
            <a:pPr>
              <a:defRPr/>
            </a:pPr>
            <a:fld id="{14B515A8-5500-4D56-BCD0-A888FC7DC2E3}" type="slidenum">
              <a:rPr lang="en-US" smtClean="0">
                <a:ea typeface="ＭＳ Ｐゴシック" pitchFamily="34" charset="-128"/>
              </a:rPr>
              <a:pPr>
                <a:defRPr/>
              </a:pPr>
              <a:t>65</a:t>
            </a:fld>
            <a:endParaRPr lang="en-US" smtClean="0">
              <a:ea typeface="ＭＳ Ｐゴシック"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136196" name="Slide Number Placeholder 3"/>
          <p:cNvSpPr>
            <a:spLocks noGrp="1"/>
          </p:cNvSpPr>
          <p:nvPr>
            <p:ph type="sldNum" sz="quarter" idx="5"/>
          </p:nvPr>
        </p:nvSpPr>
        <p:spPr/>
        <p:txBody>
          <a:bodyPr/>
          <a:lstStyle/>
          <a:p>
            <a:pPr>
              <a:defRPr/>
            </a:pPr>
            <a:fld id="{3AC2C004-02E2-42B5-ABE3-9E4840918F2D}" type="slidenum">
              <a:rPr lang="en-US" smtClean="0">
                <a:ea typeface="ＭＳ Ｐゴシック" pitchFamily="34" charset="-128"/>
              </a:rPr>
              <a:pPr>
                <a:defRPr/>
              </a:pPr>
              <a:t>66</a:t>
            </a:fld>
            <a:endParaRPr lang="en-US" smtClean="0">
              <a:ea typeface="ＭＳ Ｐゴシック"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137220" name="Slide Number Placeholder 3"/>
          <p:cNvSpPr>
            <a:spLocks noGrp="1"/>
          </p:cNvSpPr>
          <p:nvPr>
            <p:ph type="sldNum" sz="quarter" idx="5"/>
          </p:nvPr>
        </p:nvSpPr>
        <p:spPr/>
        <p:txBody>
          <a:bodyPr/>
          <a:lstStyle/>
          <a:p>
            <a:pPr>
              <a:defRPr/>
            </a:pPr>
            <a:fld id="{23CEC0BA-436C-423B-A4EB-6028325F5F8E}" type="slidenum">
              <a:rPr lang="en-US" smtClean="0">
                <a:ea typeface="ＭＳ Ｐゴシック" pitchFamily="34" charset="-128"/>
              </a:rPr>
              <a:pPr>
                <a:defRPr/>
              </a:pPr>
              <a:t>67</a:t>
            </a:fld>
            <a:endParaRPr lang="en-US" smtClean="0">
              <a:ea typeface="ＭＳ Ｐゴシック"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p:spPr>
        <p:txBody>
          <a:bodyPr/>
          <a:lstStyle/>
          <a:p>
            <a:r>
              <a:rPr lang="en-US" smtClean="0">
                <a:ea typeface="ＭＳ Ｐゴシック" pitchFamily="34" charset="-128"/>
              </a:rPr>
              <a:t>Personal fall protection device</a:t>
            </a:r>
          </a:p>
          <a:p>
            <a:r>
              <a:rPr lang="en-US" smtClean="0">
                <a:ea typeface="ＭＳ Ｐゴシック" pitchFamily="34" charset="-128"/>
              </a:rPr>
              <a:t>Lanyard and a clip on</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p:spPr>
        <p:txBody>
          <a:bodyPr/>
          <a:lstStyle/>
          <a:p>
            <a:r>
              <a:rPr lang="en-US" smtClean="0">
                <a:ea typeface="ＭＳ Ｐゴシック" pitchFamily="34" charset="-128"/>
              </a:rPr>
              <a:t>sexy</a:t>
            </a:r>
          </a:p>
        </p:txBody>
      </p:sp>
      <p:sp>
        <p:nvSpPr>
          <p:cNvPr id="139268" name="Slide Number Placeholder 3"/>
          <p:cNvSpPr>
            <a:spLocks noGrp="1"/>
          </p:cNvSpPr>
          <p:nvPr>
            <p:ph type="sldNum" sz="quarter" idx="5"/>
          </p:nvPr>
        </p:nvSpPr>
        <p:spPr/>
        <p:txBody>
          <a:bodyPr/>
          <a:lstStyle/>
          <a:p>
            <a:pPr>
              <a:defRPr/>
            </a:pPr>
            <a:fld id="{5A7D4C63-F618-468F-8B99-7456A84857C0}" type="slidenum">
              <a:rPr lang="en-US" smtClean="0">
                <a:ea typeface="ＭＳ Ｐゴシック" pitchFamily="34" charset="-128"/>
              </a:rPr>
              <a:pPr>
                <a:defRPr/>
              </a:pPr>
              <a:t>69</a:t>
            </a:fld>
            <a:endParaRPr lang="en-US" smtClean="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latin typeface="Arial" pitchFamily="34" charset="0"/>
                <a:ea typeface="ＭＳ Ｐゴシック"/>
              </a:rPr>
              <a:t>Density is</a:t>
            </a:r>
            <a:r>
              <a:rPr lang="en-US" baseline="0" dirty="0" smtClean="0">
                <a:latin typeface="Arial" pitchFamily="34" charset="0"/>
                <a:ea typeface="ＭＳ Ｐゴシック"/>
              </a:rPr>
              <a:t> inevitable: over half of SANDAG ‘s population estimates are based on our kids sticking around</a:t>
            </a:r>
          </a:p>
          <a:p>
            <a:pPr eaLnBrk="1" hangingPunct="1"/>
            <a:endParaRPr lang="en-US" baseline="0" dirty="0" smtClean="0">
              <a:latin typeface="Arial" pitchFamily="34" charset="0"/>
              <a:ea typeface="ＭＳ Ｐゴシック"/>
            </a:endParaRPr>
          </a:p>
          <a:p>
            <a:pPr eaLnBrk="1" hangingPunct="1"/>
            <a:r>
              <a:rPr lang="en-US" baseline="0" dirty="0" smtClean="0">
                <a:latin typeface="Arial" pitchFamily="34" charset="0"/>
                <a:ea typeface="ＭＳ Ｐゴシック"/>
              </a:rPr>
              <a:t>We cannot and should not continue to build outward – its unsustainable</a:t>
            </a:r>
          </a:p>
          <a:p>
            <a:pPr eaLnBrk="1" hangingPunct="1"/>
            <a:endParaRPr lang="en-US" baseline="0" dirty="0" smtClean="0">
              <a:latin typeface="Arial" pitchFamily="34" charset="0"/>
              <a:ea typeface="ＭＳ Ｐゴシック"/>
            </a:endParaRPr>
          </a:p>
          <a:p>
            <a:pPr eaLnBrk="1" hangingPunct="1"/>
            <a:r>
              <a:rPr lang="en-US" baseline="0" dirty="0" smtClean="0">
                <a:latin typeface="Arial" pitchFamily="34" charset="0"/>
                <a:ea typeface="ＭＳ Ｐゴシック"/>
              </a:rPr>
              <a:t>Building up and in-fill projects are our future</a:t>
            </a:r>
            <a:endParaRPr lang="en-US" dirty="0" smtClean="0">
              <a:latin typeface="Arial" pitchFamily="34" charset="0"/>
              <a:ea typeface="ＭＳ Ｐゴシック"/>
            </a:endParaRPr>
          </a:p>
          <a:p>
            <a:endParaRPr lang="en-US" dirty="0"/>
          </a:p>
        </p:txBody>
      </p:sp>
      <p:sp>
        <p:nvSpPr>
          <p:cNvPr id="4" name="Slide Number Placeholder 3"/>
          <p:cNvSpPr>
            <a:spLocks noGrp="1"/>
          </p:cNvSpPr>
          <p:nvPr>
            <p:ph type="sldNum" sz="quarter" idx="10"/>
          </p:nvPr>
        </p:nvSpPr>
        <p:spPr/>
        <p:txBody>
          <a:bodyPr/>
          <a:lstStyle/>
          <a:p>
            <a:pPr>
              <a:defRPr/>
            </a:pPr>
            <a:fld id="{AFC10E06-3A50-414F-AC37-DB8699496260}" type="slidenum">
              <a:rPr lang="en-US" smtClean="0"/>
              <a:pPr>
                <a:defRPr/>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140292" name="Slide Number Placeholder 3"/>
          <p:cNvSpPr>
            <a:spLocks noGrp="1"/>
          </p:cNvSpPr>
          <p:nvPr>
            <p:ph type="sldNum" sz="quarter" idx="5"/>
          </p:nvPr>
        </p:nvSpPr>
        <p:spPr/>
        <p:txBody>
          <a:bodyPr/>
          <a:lstStyle/>
          <a:p>
            <a:pPr>
              <a:defRPr/>
            </a:pPr>
            <a:fld id="{06426AFF-C91F-4B90-84B8-B7C96C75AA0B}" type="slidenum">
              <a:rPr lang="en-US" smtClean="0">
                <a:ea typeface="ＭＳ Ｐゴシック" pitchFamily="34" charset="-128"/>
              </a:rPr>
              <a:pPr>
                <a:defRPr/>
              </a:pPr>
              <a:t>70</a:t>
            </a:fld>
            <a:endParaRPr lang="en-US" smtClean="0">
              <a:ea typeface="ＭＳ Ｐゴシック" pitchFamily="34"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p:spPr>
        <p:txBody>
          <a:bodyPr/>
          <a:lstStyle/>
          <a:p>
            <a:r>
              <a:rPr lang="en-US" smtClean="0">
                <a:ea typeface="ＭＳ Ｐゴシック" pitchFamily="34" charset="-128"/>
              </a:rPr>
              <a:t>Zero water use</a:t>
            </a:r>
          </a:p>
        </p:txBody>
      </p:sp>
      <p:sp>
        <p:nvSpPr>
          <p:cNvPr id="141316" name="Slide Number Placeholder 3"/>
          <p:cNvSpPr>
            <a:spLocks noGrp="1"/>
          </p:cNvSpPr>
          <p:nvPr>
            <p:ph type="sldNum" sz="quarter" idx="5"/>
          </p:nvPr>
        </p:nvSpPr>
        <p:spPr/>
        <p:txBody>
          <a:bodyPr/>
          <a:lstStyle/>
          <a:p>
            <a:pPr>
              <a:defRPr/>
            </a:pPr>
            <a:fld id="{20C26645-39DD-4DEE-BD70-3464316714A9}" type="slidenum">
              <a:rPr lang="en-US" smtClean="0">
                <a:ea typeface="ＭＳ Ｐゴシック" pitchFamily="34" charset="-128"/>
              </a:rPr>
              <a:pPr>
                <a:defRPr/>
              </a:pPr>
              <a:t>71</a:t>
            </a:fld>
            <a:endParaRPr lang="en-US" smtClean="0">
              <a:ea typeface="ＭＳ Ｐゴシック" pitchFamily="34"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p:spPr>
        <p:txBody>
          <a:bodyPr/>
          <a:lstStyle/>
          <a:p>
            <a:r>
              <a:rPr lang="en-US" smtClean="0">
                <a:ea typeface="ＭＳ Ｐゴシック" pitchFamily="34" charset="-128"/>
              </a:rPr>
              <a:t>Alpine meadow</a:t>
            </a:r>
          </a:p>
        </p:txBody>
      </p:sp>
      <p:sp>
        <p:nvSpPr>
          <p:cNvPr id="142340" name="Slide Number Placeholder 3"/>
          <p:cNvSpPr>
            <a:spLocks noGrp="1"/>
          </p:cNvSpPr>
          <p:nvPr>
            <p:ph type="sldNum" sz="quarter" idx="5"/>
          </p:nvPr>
        </p:nvSpPr>
        <p:spPr/>
        <p:txBody>
          <a:bodyPr/>
          <a:lstStyle/>
          <a:p>
            <a:pPr>
              <a:defRPr/>
            </a:pPr>
            <a:fld id="{6A5F7AFE-C3BC-4F4D-9E0B-419A517BC135}" type="slidenum">
              <a:rPr lang="en-US" smtClean="0">
                <a:ea typeface="ＭＳ Ｐゴシック" pitchFamily="34" charset="-128"/>
              </a:rPr>
              <a:pPr>
                <a:defRPr/>
              </a:pPr>
              <a:t>72</a:t>
            </a:fld>
            <a:endParaRPr lang="en-US" smtClean="0">
              <a:ea typeface="ＭＳ Ｐゴシック" pitchFamily="34"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p:spPr>
        <p:txBody>
          <a:bodyPr/>
          <a:lstStyle/>
          <a:p>
            <a:r>
              <a:rPr lang="en-US" smtClean="0">
                <a:ea typeface="ＭＳ Ｐゴシック" pitchFamily="34" charset="-128"/>
              </a:rPr>
              <a:t>natives</a:t>
            </a:r>
          </a:p>
        </p:txBody>
      </p:sp>
      <p:sp>
        <p:nvSpPr>
          <p:cNvPr id="143364" name="Slide Number Placeholder 3"/>
          <p:cNvSpPr>
            <a:spLocks noGrp="1"/>
          </p:cNvSpPr>
          <p:nvPr>
            <p:ph type="sldNum" sz="quarter" idx="5"/>
          </p:nvPr>
        </p:nvSpPr>
        <p:spPr/>
        <p:txBody>
          <a:bodyPr/>
          <a:lstStyle/>
          <a:p>
            <a:pPr>
              <a:defRPr/>
            </a:pPr>
            <a:fld id="{4D76160E-C9B8-4CB1-89AB-5D2C36F64918}" type="slidenum">
              <a:rPr lang="en-US" smtClean="0">
                <a:ea typeface="ＭＳ Ｐゴシック" pitchFamily="34" charset="-128"/>
              </a:rPr>
              <a:pPr>
                <a:defRPr/>
              </a:pPr>
              <a:t>73</a:t>
            </a:fld>
            <a:endParaRPr lang="en-US" smtClean="0">
              <a:ea typeface="ＭＳ Ｐゴシック"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r>
              <a:rPr lang="en-US" smtClean="0">
                <a:ea typeface="ＭＳ Ｐゴシック" pitchFamily="34" charset="-128"/>
              </a:rPr>
              <a:t>Climate and season sensitive</a:t>
            </a:r>
          </a:p>
        </p:txBody>
      </p:sp>
      <p:sp>
        <p:nvSpPr>
          <p:cNvPr id="144388" name="Slide Number Placeholder 3"/>
          <p:cNvSpPr>
            <a:spLocks noGrp="1"/>
          </p:cNvSpPr>
          <p:nvPr>
            <p:ph type="sldNum" sz="quarter" idx="5"/>
          </p:nvPr>
        </p:nvSpPr>
        <p:spPr/>
        <p:txBody>
          <a:bodyPr/>
          <a:lstStyle/>
          <a:p>
            <a:pPr>
              <a:defRPr/>
            </a:pPr>
            <a:fld id="{8FC5CBA6-06F1-4CC0-96C7-FCA7B395367A}" type="slidenum">
              <a:rPr lang="en-US" smtClean="0">
                <a:ea typeface="ＭＳ Ｐゴシック" pitchFamily="34" charset="-128"/>
              </a:rPr>
              <a:pPr>
                <a:defRPr/>
              </a:pPr>
              <a:t>74</a:t>
            </a:fld>
            <a:endParaRPr lang="en-US" smtClean="0">
              <a:ea typeface="ＭＳ Ｐゴシック"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p:txBody>
          <a:bodyPr/>
          <a:lstStyle/>
          <a:p>
            <a:pPr>
              <a:defRPr/>
            </a:pPr>
            <a:fld id="{8D9174D7-81AC-4A0E-AA78-94017B43A0C6}" type="slidenum">
              <a:rPr lang="en-US" smtClean="0">
                <a:ea typeface="ＭＳ Ｐゴシック" pitchFamily="34" charset="-128"/>
              </a:rPr>
              <a:pPr>
                <a:defRPr/>
              </a:pPr>
              <a:t>75</a:t>
            </a:fld>
            <a:endParaRPr lang="en-US" smtClean="0">
              <a:ea typeface="ＭＳ Ｐゴシック" pitchFamily="34" charset="-128"/>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lvl="1" eaLnBrk="1" hangingPunct="1">
              <a:buFont typeface="Times" pitchFamily="18" charset="0"/>
              <a:buNone/>
            </a:pPr>
            <a:r>
              <a:rPr lang="en-US" smtClean="0">
                <a:ea typeface="ＭＳ Ｐゴシック" pitchFamily="34" charset="-128"/>
              </a:rPr>
              <a:t>10 year single source warranty for plants and leaks</a:t>
            </a:r>
          </a:p>
          <a:p>
            <a:pPr lvl="1" eaLnBrk="1" hangingPunct="1">
              <a:buFont typeface="Times" pitchFamily="18" charset="0"/>
              <a:buNone/>
            </a:pPr>
            <a:r>
              <a:rPr lang="en-US" smtClean="0">
                <a:ea typeface="ＭＳ Ｐゴシック" pitchFamily="34" charset="-128"/>
              </a:rPr>
              <a:t>2 years</a:t>
            </a:r>
          </a:p>
          <a:p>
            <a:pPr lvl="1" eaLnBrk="1" hangingPunct="1">
              <a:buFont typeface="Times" pitchFamily="18" charset="0"/>
              <a:buNone/>
            </a:pPr>
            <a:r>
              <a:rPr lang="en-US" smtClean="0">
                <a:ea typeface="ＭＳ Ｐゴシック" pitchFamily="34" charset="-128"/>
              </a:rPr>
              <a:t>80% coverage</a:t>
            </a:r>
          </a:p>
          <a:p>
            <a:pPr lvl="2" eaLnBrk="1" hangingPunct="1">
              <a:buFont typeface="Times" pitchFamily="18" charset="0"/>
              <a:buChar char="•"/>
            </a:pPr>
            <a:endParaRPr lang="en-US" smtClean="0">
              <a:ea typeface="ＭＳ Ｐゴシック" pitchFamily="34"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p:spPr>
        <p:txBody>
          <a:bodyPr/>
          <a:lstStyle/>
          <a:p>
            <a:r>
              <a:rPr lang="en-US" smtClean="0">
                <a:ea typeface="ＭＳ Ｐゴシック" pitchFamily="34" charset="-128"/>
              </a:rPr>
              <a:t>Wind scouring</a:t>
            </a:r>
          </a:p>
        </p:txBody>
      </p:sp>
      <p:sp>
        <p:nvSpPr>
          <p:cNvPr id="206852" name="Slide Number Placeholder 3"/>
          <p:cNvSpPr>
            <a:spLocks noGrp="1"/>
          </p:cNvSpPr>
          <p:nvPr>
            <p:ph type="sldNum" sz="quarter" idx="5"/>
          </p:nvPr>
        </p:nvSpPr>
        <p:spPr/>
        <p:txBody>
          <a:bodyPr/>
          <a:lstStyle/>
          <a:p>
            <a:pPr>
              <a:defRPr/>
            </a:pPr>
            <a:fld id="{3C237063-9777-4347-BD2A-F1A3E778CEF3}" type="slidenum">
              <a:rPr lang="en-US" smtClean="0">
                <a:latin typeface="Arial" pitchFamily="34" charset="0"/>
                <a:ea typeface="ＭＳ Ｐゴシック" pitchFamily="34" charset="-128"/>
              </a:rPr>
              <a:pPr>
                <a:defRPr/>
              </a:pPr>
              <a:t>76</a:t>
            </a:fld>
            <a:endParaRPr lang="en-US" smtClean="0">
              <a:latin typeface="Arial" pitchFamily="34" charset="0"/>
              <a:ea typeface="ＭＳ Ｐゴシック" pitchFamily="34"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a:ln/>
        </p:spPr>
      </p:sp>
      <p:sp>
        <p:nvSpPr>
          <p:cNvPr id="208899" name="Notes Placeholder 2"/>
          <p:cNvSpPr>
            <a:spLocks noGrp="1"/>
          </p:cNvSpPr>
          <p:nvPr>
            <p:ph type="body" idx="1"/>
          </p:nvPr>
        </p:nvSpPr>
        <p:spPr>
          <a:noFill/>
          <a:ln/>
        </p:spPr>
        <p:txBody>
          <a:bodyPr/>
          <a:lstStyle/>
          <a:p>
            <a:r>
              <a:rPr lang="en-US" smtClean="0">
                <a:ea typeface="ＭＳ Ｐゴシック" pitchFamily="34" charset="-128"/>
              </a:rPr>
              <a:t>Hand applying weed killer</a:t>
            </a:r>
          </a:p>
        </p:txBody>
      </p:sp>
      <p:sp>
        <p:nvSpPr>
          <p:cNvPr id="207876" name="Slide Number Placeholder 3"/>
          <p:cNvSpPr>
            <a:spLocks noGrp="1"/>
          </p:cNvSpPr>
          <p:nvPr>
            <p:ph type="sldNum" sz="quarter" idx="5"/>
          </p:nvPr>
        </p:nvSpPr>
        <p:spPr/>
        <p:txBody>
          <a:bodyPr/>
          <a:lstStyle/>
          <a:p>
            <a:pPr>
              <a:defRPr/>
            </a:pPr>
            <a:fld id="{D615AFE3-C94B-41D6-A683-0CFDA5819678}" type="slidenum">
              <a:rPr lang="en-US" smtClean="0">
                <a:latin typeface="Arial" pitchFamily="34" charset="0"/>
                <a:ea typeface="ＭＳ Ｐゴシック" pitchFamily="34" charset="-128"/>
              </a:rPr>
              <a:pPr>
                <a:defRPr/>
              </a:pPr>
              <a:t>77</a:t>
            </a:fld>
            <a:endParaRPr lang="en-US" smtClean="0">
              <a:latin typeface="Arial" pitchFamily="34" charset="0"/>
              <a:ea typeface="ＭＳ Ｐゴシック" pitchFamily="34"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ln/>
        </p:spPr>
      </p:sp>
      <p:sp>
        <p:nvSpPr>
          <p:cNvPr id="209923" name="Notes Placeholder 2"/>
          <p:cNvSpPr>
            <a:spLocks noGrp="1"/>
          </p:cNvSpPr>
          <p:nvPr>
            <p:ph type="body" idx="1"/>
          </p:nvPr>
        </p:nvSpPr>
        <p:spPr>
          <a:noFill/>
          <a:ln/>
        </p:spPr>
        <p:txBody>
          <a:bodyPr/>
          <a:lstStyle/>
          <a:p>
            <a:r>
              <a:rPr lang="en-US" smtClean="0">
                <a:ea typeface="ＭＳ Ｐゴシック" pitchFamily="34" charset="-128"/>
              </a:rPr>
              <a:t>Mowing sedums</a:t>
            </a:r>
          </a:p>
        </p:txBody>
      </p:sp>
      <p:sp>
        <p:nvSpPr>
          <p:cNvPr id="208900" name="Slide Number Placeholder 3"/>
          <p:cNvSpPr>
            <a:spLocks noGrp="1"/>
          </p:cNvSpPr>
          <p:nvPr>
            <p:ph type="sldNum" sz="quarter" idx="5"/>
          </p:nvPr>
        </p:nvSpPr>
        <p:spPr/>
        <p:txBody>
          <a:bodyPr/>
          <a:lstStyle/>
          <a:p>
            <a:pPr>
              <a:defRPr/>
            </a:pPr>
            <a:fld id="{4815EDCC-ECA9-4E6B-9A5E-719E7660C1F1}" type="slidenum">
              <a:rPr lang="en-US" smtClean="0">
                <a:latin typeface="Arial" pitchFamily="34" charset="0"/>
                <a:ea typeface="ＭＳ Ｐゴシック" pitchFamily="34" charset="-128"/>
              </a:rPr>
              <a:pPr>
                <a:defRPr/>
              </a:pPr>
              <a:t>78</a:t>
            </a:fld>
            <a:endParaRPr lang="en-US" smtClean="0">
              <a:latin typeface="Arial" pitchFamily="34" charset="0"/>
              <a:ea typeface="ＭＳ Ｐゴシック" pitchFamily="34"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146436" name="Slide Number Placeholder 3"/>
          <p:cNvSpPr>
            <a:spLocks noGrp="1"/>
          </p:cNvSpPr>
          <p:nvPr>
            <p:ph type="sldNum" sz="quarter" idx="5"/>
          </p:nvPr>
        </p:nvSpPr>
        <p:spPr/>
        <p:txBody>
          <a:bodyPr/>
          <a:lstStyle/>
          <a:p>
            <a:pPr>
              <a:defRPr/>
            </a:pPr>
            <a:fld id="{6E2CD41F-276B-45AE-A4C1-6DA4C127B2A3}" type="slidenum">
              <a:rPr lang="en-US" smtClean="0">
                <a:ea typeface="ＭＳ Ｐゴシック" pitchFamily="34" charset="-128"/>
              </a:rPr>
              <a:pPr>
                <a:defRPr/>
              </a:pPr>
              <a:t>79</a:t>
            </a:fld>
            <a:endParaRPr lang="en-US" smtClean="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r>
              <a:rPr lang="en-US" smtClean="0">
                <a:ea typeface="ＭＳ Ｐゴシック" pitchFamily="34" charset="-128"/>
              </a:rPr>
              <a:t>144 square miles of primarily impermeable surfaces creates toxic run-off</a:t>
            </a:r>
          </a:p>
          <a:p>
            <a:endParaRPr lang="en-US" smtClean="0">
              <a:ea typeface="ＭＳ Ｐゴシック" pitchFamily="34" charset="-128"/>
            </a:endParaRPr>
          </a:p>
          <a:p>
            <a:r>
              <a:rPr lang="en-US" smtClean="0">
                <a:ea typeface="ＭＳ Ｐゴシック" pitchFamily="34" charset="-128"/>
              </a:rPr>
              <a:t>In nature, Most of what comes down  from rain stays where it lands</a:t>
            </a:r>
          </a:p>
          <a:p>
            <a:endParaRPr lang="en-US" smtClean="0">
              <a:ea typeface="ＭＳ Ｐゴシック" pitchFamily="34" charset="-128"/>
            </a:endParaRPr>
          </a:p>
          <a:p>
            <a:r>
              <a:rPr lang="en-US" smtClean="0">
                <a:ea typeface="ＭＳ Ｐゴシック" pitchFamily="34" charset="-128"/>
              </a:rPr>
              <a:t>In urban areas, most of it is run-off</a:t>
            </a:r>
          </a:p>
          <a:p>
            <a:endParaRPr lang="en-US" smtClean="0">
              <a:ea typeface="ＭＳ Ｐゴシック" pitchFamily="34" charset="-128"/>
            </a:endParaRPr>
          </a:p>
          <a:p>
            <a:r>
              <a:rPr lang="en-US" smtClean="0">
                <a:ea typeface="ＭＳ Ｐゴシック" pitchFamily="34" charset="-128"/>
              </a:rPr>
              <a:t>Codes are changing</a:t>
            </a:r>
          </a:p>
        </p:txBody>
      </p:sp>
      <p:sp>
        <p:nvSpPr>
          <p:cNvPr id="130052" name="Slide Number Placeholder 3"/>
          <p:cNvSpPr>
            <a:spLocks noGrp="1"/>
          </p:cNvSpPr>
          <p:nvPr>
            <p:ph type="sldNum" sz="quarter" idx="5"/>
          </p:nvPr>
        </p:nvSpPr>
        <p:spPr/>
        <p:txBody>
          <a:bodyPr/>
          <a:lstStyle/>
          <a:p>
            <a:pPr>
              <a:defRPr/>
            </a:pPr>
            <a:fld id="{E0F43EC4-DF00-4DE5-B7AC-8E61B4CF78C6}" type="slidenum">
              <a:rPr lang="en-US" smtClean="0">
                <a:latin typeface="Arial" pitchFamily="34" charset="0"/>
                <a:ea typeface="ＭＳ Ｐゴシック" pitchFamily="34" charset="-128"/>
              </a:rPr>
              <a:pPr>
                <a:defRPr/>
              </a:pPr>
              <a:t>8</a:t>
            </a:fld>
            <a:endParaRPr lang="en-US" smtClean="0">
              <a:latin typeface="Arial" pitchFamily="34" charset="0"/>
              <a:ea typeface="ＭＳ Ｐゴシック" pitchFamily="34"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p:spPr>
        <p:txBody>
          <a:bodyPr/>
          <a:lstStyle/>
          <a:p>
            <a:r>
              <a:rPr lang="en-US" smtClean="0">
                <a:ea typeface="ＭＳ Ｐゴシック" pitchFamily="34" charset="-128"/>
              </a:rPr>
              <a:t>Apparent:</a:t>
            </a:r>
          </a:p>
          <a:p>
            <a:r>
              <a:rPr lang="en-US" smtClean="0">
                <a:ea typeface="ＭＳ Ｐゴシック" pitchFamily="34" charset="-128"/>
              </a:rPr>
              <a:t>	team</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FC10E06-3A50-414F-AC37-DB8699496260}" type="slidenum">
              <a:rPr lang="en-US" smtClean="0"/>
              <a:pPr>
                <a:defRPr/>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FC10E06-3A50-414F-AC37-DB8699496260}" type="slidenum">
              <a:rPr lang="en-US" smtClean="0"/>
              <a:pPr>
                <a:defRPr/>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FC10E06-3A50-414F-AC37-DB8699496260}" type="slidenum">
              <a:rPr lang="en-US" smtClean="0"/>
              <a:pPr>
                <a:defRPr/>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147460" name="Slide Number Placeholder 3"/>
          <p:cNvSpPr>
            <a:spLocks noGrp="1"/>
          </p:cNvSpPr>
          <p:nvPr>
            <p:ph type="sldNum" sz="quarter" idx="5"/>
          </p:nvPr>
        </p:nvSpPr>
        <p:spPr/>
        <p:txBody>
          <a:bodyPr/>
          <a:lstStyle/>
          <a:p>
            <a:pPr>
              <a:defRPr/>
            </a:pPr>
            <a:fld id="{DDD79D5B-3B1B-4093-B990-49C10B95CDD7}" type="slidenum">
              <a:rPr lang="en-US" smtClean="0">
                <a:ea typeface="ＭＳ Ｐゴシック" pitchFamily="34" charset="-128"/>
              </a:rPr>
              <a:pPr>
                <a:defRPr/>
              </a:pPr>
              <a:t>84</a:t>
            </a:fld>
            <a:endParaRPr lang="en-US" smtClean="0">
              <a:ea typeface="ＭＳ Ｐゴシック" pitchFamily="34"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p:spPr>
        <p:txBody>
          <a:bodyPr/>
          <a:lstStyle/>
          <a:p>
            <a:r>
              <a:rPr lang="en-US" smtClean="0">
                <a:ea typeface="ＭＳ Ｐゴシック" pitchFamily="34" charset="-128"/>
              </a:rPr>
              <a:t>We get asked a  lot to do vegetables on roofs</a:t>
            </a:r>
          </a:p>
          <a:p>
            <a:r>
              <a:rPr lang="en-US" smtClean="0">
                <a:ea typeface="ＭＳ Ｐゴシック" pitchFamily="34" charset="-128"/>
              </a:rPr>
              <a:t>Labor intensive</a:t>
            </a:r>
          </a:p>
          <a:p>
            <a:r>
              <a:rPr lang="en-US" smtClean="0">
                <a:ea typeface="ＭＳ Ｐゴシック" pitchFamily="34" charset="-128"/>
              </a:rPr>
              <a:t>Occupancy issues tied to load bearing and safety</a:t>
            </a:r>
          </a:p>
          <a:p>
            <a:r>
              <a:rPr lang="en-US" smtClean="0">
                <a:ea typeface="ＭＳ Ｐゴシック" pitchFamily="34" charset="-128"/>
              </a:rPr>
              <a:t>Vertical farming</a:t>
            </a:r>
          </a:p>
        </p:txBody>
      </p:sp>
      <p:sp>
        <p:nvSpPr>
          <p:cNvPr id="134148" name="Slide Number Placeholder 3"/>
          <p:cNvSpPr>
            <a:spLocks noGrp="1"/>
          </p:cNvSpPr>
          <p:nvPr>
            <p:ph type="sldNum" sz="quarter" idx="5"/>
          </p:nvPr>
        </p:nvSpPr>
        <p:spPr/>
        <p:txBody>
          <a:bodyPr/>
          <a:lstStyle/>
          <a:p>
            <a:pPr>
              <a:defRPr/>
            </a:pPr>
            <a:fld id="{35C010BC-7407-4715-99DA-BBA1097EDFCA}" type="slidenum">
              <a:rPr lang="en-US" smtClean="0">
                <a:latin typeface="Arial" pitchFamily="34" charset="0"/>
                <a:ea typeface="ＭＳ Ｐゴシック" pitchFamily="34" charset="-128"/>
              </a:rPr>
              <a:pPr>
                <a:defRPr/>
              </a:pPr>
              <a:t>85</a:t>
            </a:fld>
            <a:endParaRPr lang="en-US" smtClean="0">
              <a:latin typeface="Arial" pitchFamily="34" charset="0"/>
              <a:ea typeface="ＭＳ Ｐゴシック" pitchFamily="34"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151556" name="Slide Number Placeholder 3"/>
          <p:cNvSpPr>
            <a:spLocks noGrp="1"/>
          </p:cNvSpPr>
          <p:nvPr>
            <p:ph type="sldNum" sz="quarter" idx="5"/>
          </p:nvPr>
        </p:nvSpPr>
        <p:spPr/>
        <p:txBody>
          <a:bodyPr/>
          <a:lstStyle/>
          <a:p>
            <a:pPr>
              <a:defRPr/>
            </a:pPr>
            <a:fld id="{2CF86BC3-6753-4A66-8FA9-337C78C35ECD}" type="slidenum">
              <a:rPr lang="en-US" smtClean="0">
                <a:ea typeface="ＭＳ Ｐゴシック" pitchFamily="34" charset="-128"/>
              </a:rPr>
              <a:pPr>
                <a:defRPr/>
              </a:pPr>
              <a:t>86</a:t>
            </a:fld>
            <a:endParaRPr lang="en-US" smtClean="0">
              <a:ea typeface="ＭＳ Ｐゴシック" pitchFamily="34"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4690A37-A97E-431B-A05C-CEE03AE5002D}" type="slidenum">
              <a:rPr lang="en-US" smtClean="0"/>
              <a:pPr>
                <a:defRPr/>
              </a:pPr>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152580" name="Slide Number Placeholder 3"/>
          <p:cNvSpPr>
            <a:spLocks noGrp="1"/>
          </p:cNvSpPr>
          <p:nvPr>
            <p:ph type="sldNum" sz="quarter" idx="5"/>
          </p:nvPr>
        </p:nvSpPr>
        <p:spPr/>
        <p:txBody>
          <a:bodyPr/>
          <a:lstStyle/>
          <a:p>
            <a:pPr>
              <a:defRPr/>
            </a:pPr>
            <a:fld id="{F675E06B-8299-46AF-BCA7-517C30A87610}" type="slidenum">
              <a:rPr lang="en-US" smtClean="0">
                <a:ea typeface="ＭＳ Ｐゴシック" pitchFamily="34" charset="-128"/>
              </a:rPr>
              <a:pPr>
                <a:defRPr/>
              </a:pPr>
              <a:t>88</a:t>
            </a:fld>
            <a:endParaRPr lang="en-US" smtClean="0">
              <a:ea typeface="ＭＳ Ｐゴシック" pitchFamily="34" charset="-128"/>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p:txBody>
          <a:bodyPr/>
          <a:lstStyle/>
          <a:p>
            <a:pPr>
              <a:defRPr/>
            </a:pPr>
            <a:fld id="{8610ED7A-B41C-46FC-936A-DFF0D5732A46}" type="slidenum">
              <a:rPr lang="en-US" smtClean="0">
                <a:ea typeface="ＭＳ Ｐゴシック" pitchFamily="34" charset="-128"/>
              </a:rPr>
              <a:pPr>
                <a:defRPr/>
              </a:pPr>
              <a:t>89</a:t>
            </a:fld>
            <a:endParaRPr lang="en-US" smtClean="0">
              <a:ea typeface="ＭＳ Ｐゴシック" pitchFamily="34" charset="-128"/>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pPr eaLnBrk="1" hangingPunct="1"/>
            <a:r>
              <a:rPr lang="en-US" smtClean="0">
                <a:ea typeface="ＭＳ Ｐゴシック" pitchFamily="34" charset="-128"/>
              </a:rPr>
              <a:t>c. Underlayment First Layer - Foil Faced 1/2” Polystyrene Foam Board</a:t>
            </a:r>
          </a:p>
          <a:p>
            <a:pPr lvl="1" eaLnBrk="1" hangingPunct="1">
              <a:buFont typeface="Times" pitchFamily="18" charset="0"/>
              <a:buChar char="•"/>
            </a:pPr>
            <a:r>
              <a:rPr lang="en-US" smtClean="0">
                <a:ea typeface="ＭＳ Ｐゴシック" pitchFamily="34" charset="-128"/>
              </a:rPr>
              <a:t>   Insulation</a:t>
            </a:r>
          </a:p>
          <a:p>
            <a:pPr lvl="1" eaLnBrk="1" hangingPunct="1">
              <a:buFont typeface="Times" pitchFamily="18" charset="0"/>
              <a:buChar char="•"/>
            </a:pPr>
            <a:r>
              <a:rPr lang="en-US" smtClean="0">
                <a:ea typeface="ＭＳ Ｐゴシック" pitchFamily="34" charset="-128"/>
              </a:rPr>
              <a:t>   Improves puncture resistance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p:spPr>
        <p:txBody>
          <a:bodyPr/>
          <a:lstStyle/>
          <a:p>
            <a:r>
              <a:rPr lang="en-US" smtClean="0">
                <a:ea typeface="ＭＳ Ｐゴシック" pitchFamily="34" charset="-128"/>
              </a:rPr>
              <a:t>Can you see all of the green roofs?</a:t>
            </a:r>
          </a:p>
          <a:p>
            <a:endParaRPr lang="en-US" smtClean="0">
              <a:ea typeface="ＭＳ Ｐゴシック" pitchFamily="34" charset="-128"/>
            </a:endParaRPr>
          </a:p>
          <a:p>
            <a:r>
              <a:rPr lang="en-US" smtClean="0">
                <a:ea typeface="ＭＳ Ｐゴシック" pitchFamily="34" charset="-128"/>
              </a:rPr>
              <a:t>Environmental benefits:</a:t>
            </a:r>
          </a:p>
          <a:p>
            <a:r>
              <a:rPr lang="en-US" smtClean="0">
                <a:ea typeface="ＭＳ Ｐゴシック" pitchFamily="34" charset="-128"/>
              </a:rPr>
              <a:t>	cleaner air</a:t>
            </a:r>
          </a:p>
          <a:p>
            <a:r>
              <a:rPr lang="en-US" smtClean="0">
                <a:ea typeface="ＭＳ Ｐゴシック" pitchFamily="34" charset="-128"/>
              </a:rPr>
              <a:t>	oxygen production</a:t>
            </a:r>
          </a:p>
          <a:p>
            <a:r>
              <a:rPr lang="en-US" smtClean="0">
                <a:ea typeface="ＭＳ Ｐゴシック" pitchFamily="34" charset="-128"/>
              </a:rPr>
              <a:t>	carbon sequestration</a:t>
            </a:r>
          </a:p>
        </p:txBody>
      </p:sp>
      <p:sp>
        <p:nvSpPr>
          <p:cNvPr id="149508" name="Slide Number Placeholder 3"/>
          <p:cNvSpPr>
            <a:spLocks noGrp="1"/>
          </p:cNvSpPr>
          <p:nvPr>
            <p:ph type="sldNum" sz="quarter" idx="5"/>
          </p:nvPr>
        </p:nvSpPr>
        <p:spPr/>
        <p:txBody>
          <a:bodyPr/>
          <a:lstStyle/>
          <a:p>
            <a:pPr>
              <a:defRPr/>
            </a:pPr>
            <a:fld id="{CFB9CB5B-C9B0-4FDA-9A40-82EFA031707F}" type="slidenum">
              <a:rPr lang="en-US" smtClean="0">
                <a:latin typeface="Arial" pitchFamily="34" charset="0"/>
                <a:ea typeface="ＭＳ Ｐゴシック" pitchFamily="34" charset="-128"/>
              </a:rPr>
              <a:pPr>
                <a:defRPr/>
              </a:pPr>
              <a:t>9</a:t>
            </a:fld>
            <a:endParaRPr lang="en-US" smtClean="0">
              <a:latin typeface="Arial" pitchFamily="34" charset="0"/>
              <a:ea typeface="ＭＳ Ｐゴシック" pitchFamily="34"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p:txBody>
          <a:bodyPr/>
          <a:lstStyle/>
          <a:p>
            <a:pPr>
              <a:defRPr/>
            </a:pPr>
            <a:fld id="{43D3E570-E427-4483-A608-BC7FE0D55740}" type="slidenum">
              <a:rPr lang="en-US" smtClean="0">
                <a:ea typeface="ＭＳ Ｐゴシック" pitchFamily="34" charset="-128"/>
              </a:rPr>
              <a:pPr>
                <a:defRPr/>
              </a:pPr>
              <a:t>90</a:t>
            </a:fld>
            <a:endParaRPr lang="en-US" smtClean="0">
              <a:ea typeface="ＭＳ Ｐゴシック" pitchFamily="34" charset="-128"/>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155652" name="Slide Number Placeholder 3"/>
          <p:cNvSpPr>
            <a:spLocks noGrp="1"/>
          </p:cNvSpPr>
          <p:nvPr>
            <p:ph type="sldNum" sz="quarter" idx="5"/>
          </p:nvPr>
        </p:nvSpPr>
        <p:spPr/>
        <p:txBody>
          <a:bodyPr/>
          <a:lstStyle/>
          <a:p>
            <a:pPr>
              <a:defRPr/>
            </a:pPr>
            <a:fld id="{5D6768D3-3014-4E39-BBC0-DC4EDDCE70A8}" type="slidenum">
              <a:rPr lang="en-US" smtClean="0">
                <a:ea typeface="ＭＳ Ｐゴシック" pitchFamily="34" charset="-128"/>
              </a:rPr>
              <a:pPr>
                <a:defRPr/>
              </a:pPr>
              <a:t>91</a:t>
            </a:fld>
            <a:endParaRPr lang="en-US" smtClean="0">
              <a:ea typeface="ＭＳ Ｐゴシック" pitchFamily="34" charset="-128"/>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156676" name="Slide Number Placeholder 3"/>
          <p:cNvSpPr>
            <a:spLocks noGrp="1"/>
          </p:cNvSpPr>
          <p:nvPr>
            <p:ph type="sldNum" sz="quarter" idx="5"/>
          </p:nvPr>
        </p:nvSpPr>
        <p:spPr/>
        <p:txBody>
          <a:bodyPr/>
          <a:lstStyle/>
          <a:p>
            <a:pPr>
              <a:defRPr/>
            </a:pPr>
            <a:fld id="{E4DCE816-0AED-473D-971E-37F0BF368431}" type="slidenum">
              <a:rPr lang="en-US" smtClean="0">
                <a:ea typeface="ＭＳ Ｐゴシック" pitchFamily="34" charset="-128"/>
              </a:rPr>
              <a:pPr>
                <a:defRPr/>
              </a:pPr>
              <a:t>92</a:t>
            </a:fld>
            <a:endParaRPr lang="en-US" smtClean="0">
              <a:ea typeface="ＭＳ Ｐゴシック" pitchFamily="34" charset="-128"/>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156676" name="Slide Number Placeholder 3"/>
          <p:cNvSpPr>
            <a:spLocks noGrp="1"/>
          </p:cNvSpPr>
          <p:nvPr>
            <p:ph type="sldNum" sz="quarter" idx="5"/>
          </p:nvPr>
        </p:nvSpPr>
        <p:spPr/>
        <p:txBody>
          <a:bodyPr/>
          <a:lstStyle/>
          <a:p>
            <a:pPr>
              <a:defRPr/>
            </a:pPr>
            <a:fld id="{E4DCE816-0AED-473D-971E-37F0BF368431}" type="slidenum">
              <a:rPr lang="en-US" smtClean="0">
                <a:ea typeface="ＭＳ Ｐゴシック" pitchFamily="34" charset="-128"/>
              </a:rPr>
              <a:pPr>
                <a:defRPr/>
              </a:pPr>
              <a:t>93</a:t>
            </a:fld>
            <a:endParaRPr lang="en-US" smtClean="0">
              <a:ea typeface="ＭＳ Ｐゴシック" pitchFamily="34" charset="-128"/>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Imagine while small, all roofs were greened</a:t>
            </a:r>
            <a:endParaRPr lang="en-US" dirty="0"/>
          </a:p>
        </p:txBody>
      </p:sp>
      <p:sp>
        <p:nvSpPr>
          <p:cNvPr id="4" name="Slide Number Placeholder 3"/>
          <p:cNvSpPr>
            <a:spLocks noGrp="1"/>
          </p:cNvSpPr>
          <p:nvPr>
            <p:ph type="sldNum" sz="quarter" idx="10"/>
          </p:nvPr>
        </p:nvSpPr>
        <p:spPr/>
        <p:txBody>
          <a:bodyPr/>
          <a:lstStyle/>
          <a:p>
            <a:pPr>
              <a:defRPr/>
            </a:pPr>
            <a:fld id="{F4690A37-A97E-431B-A05C-CEE03AE5002D}" type="slidenum">
              <a:rPr lang="en-US" smtClean="0"/>
              <a:pPr>
                <a:defRPr/>
              </a:pPr>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p:spPr>
        <p:txBody>
          <a:bodyPr/>
          <a:lstStyle/>
          <a:p>
            <a:endParaRPr lang="en-US" smtClean="0">
              <a:ea typeface="ＭＳ Ｐゴシック" pitchFamily="34" charset="-128"/>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p:spPr>
        <p:txBody>
          <a:bodyPr/>
          <a:lstStyle/>
          <a:p>
            <a:r>
              <a:rPr lang="en-US" smtClean="0">
                <a:ea typeface="ＭＳ Ｐゴシック" pitchFamily="34" charset="-128"/>
              </a:rPr>
              <a:t>Senator Maria Cantwell of Washington State</a:t>
            </a:r>
          </a:p>
        </p:txBody>
      </p:sp>
      <p:sp>
        <p:nvSpPr>
          <p:cNvPr id="158724" name="Slide Number Placeholder 3"/>
          <p:cNvSpPr>
            <a:spLocks noGrp="1"/>
          </p:cNvSpPr>
          <p:nvPr>
            <p:ph type="sldNum" sz="quarter" idx="5"/>
          </p:nvPr>
        </p:nvSpPr>
        <p:spPr/>
        <p:txBody>
          <a:bodyPr/>
          <a:lstStyle/>
          <a:p>
            <a:pPr>
              <a:defRPr/>
            </a:pPr>
            <a:fld id="{7E6ABBDD-5FDE-4B7A-9338-9DF455E75230}" type="slidenum">
              <a:rPr lang="en-US" smtClean="0">
                <a:ea typeface="ＭＳ Ｐゴシック" pitchFamily="34" charset="-128"/>
              </a:rPr>
              <a:pPr>
                <a:defRPr/>
              </a:pPr>
              <a:t>96</a:t>
            </a:fld>
            <a:endParaRPr lang="en-US" smtClean="0">
              <a:ea typeface="ＭＳ Ｐゴシック" pitchFamily="34" charset="-128"/>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159748" name="Slide Number Placeholder 3"/>
          <p:cNvSpPr>
            <a:spLocks noGrp="1"/>
          </p:cNvSpPr>
          <p:nvPr>
            <p:ph type="sldNum" sz="quarter" idx="5"/>
          </p:nvPr>
        </p:nvSpPr>
        <p:spPr/>
        <p:txBody>
          <a:bodyPr/>
          <a:lstStyle/>
          <a:p>
            <a:pPr>
              <a:defRPr/>
            </a:pPr>
            <a:fld id="{C64222E6-888E-43A5-8FDB-4E1BB653EC8C}" type="slidenum">
              <a:rPr lang="en-US" smtClean="0">
                <a:ea typeface="ＭＳ Ｐゴシック" pitchFamily="34" charset="-128"/>
              </a:rPr>
              <a:pPr>
                <a:defRPr/>
              </a:pPr>
              <a:t>97</a:t>
            </a:fld>
            <a:endParaRPr lang="en-US" smtClean="0">
              <a:ea typeface="ＭＳ Ｐゴシック" pitchFamily="34" charset="-128"/>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ln/>
        </p:spPr>
      </p:sp>
      <p:sp>
        <p:nvSpPr>
          <p:cNvPr id="223235" name="Notes Placeholder 2"/>
          <p:cNvSpPr>
            <a:spLocks noGrp="1"/>
          </p:cNvSpPr>
          <p:nvPr>
            <p:ph type="body" idx="1"/>
          </p:nvPr>
        </p:nvSpPr>
        <p:spPr>
          <a:noFill/>
          <a:ln/>
        </p:spPr>
        <p:txBody>
          <a:bodyPr/>
          <a:lstStyle/>
          <a:p>
            <a:r>
              <a:rPr lang="en-US" i="1" smtClean="0">
                <a:ea typeface="ＭＳ Ｐゴシック" pitchFamily="34" charset="-128"/>
              </a:rPr>
              <a:t>In the future, green roofs will be a key element of every construction program, an art and science born of necessity.  However, we will look back and wonder why common sense did not lead us down this path sooner.   The energy, stormwater, climate and health benefits are  indisputable.  </a:t>
            </a:r>
            <a:br>
              <a:rPr lang="en-US" i="1" smtClean="0">
                <a:ea typeface="ＭＳ Ｐゴシック" pitchFamily="34" charset="-128"/>
              </a:rPr>
            </a:br>
            <a:r>
              <a:rPr lang="en-US" i="1" smtClean="0">
                <a:ea typeface="ＭＳ Ｐゴシック" pitchFamily="34" charset="-128"/>
              </a:rPr>
              <a:t/>
            </a:r>
            <a:br>
              <a:rPr lang="en-US" i="1" smtClean="0">
                <a:ea typeface="ＭＳ Ｐゴシック" pitchFamily="34" charset="-128"/>
              </a:rPr>
            </a:br>
            <a:r>
              <a:rPr lang="en-US" i="1" smtClean="0">
                <a:ea typeface="ＭＳ Ｐゴシック" pitchFamily="34" charset="-128"/>
              </a:rPr>
              <a:t>Vicki Estrada</a:t>
            </a:r>
            <a:endParaRPr lang="en-US" smtClean="0">
              <a:ea typeface="ＭＳ Ｐゴシック" pitchFamily="34" charset="-128"/>
            </a:endParaRPr>
          </a:p>
          <a:p>
            <a:endParaRPr lang="en-US" smtClean="0">
              <a:ea typeface="ＭＳ Ｐゴシック" pitchFamily="34" charset="-128"/>
            </a:endParaRPr>
          </a:p>
        </p:txBody>
      </p:sp>
      <p:sp>
        <p:nvSpPr>
          <p:cNvPr id="222212" name="Slide Number Placeholder 3"/>
          <p:cNvSpPr>
            <a:spLocks noGrp="1"/>
          </p:cNvSpPr>
          <p:nvPr>
            <p:ph type="sldNum" sz="quarter" idx="5"/>
          </p:nvPr>
        </p:nvSpPr>
        <p:spPr/>
        <p:txBody>
          <a:bodyPr/>
          <a:lstStyle/>
          <a:p>
            <a:pPr>
              <a:defRPr/>
            </a:pPr>
            <a:fld id="{52C91B3F-5E89-4151-AF81-B63332D0CCC8}" type="slidenum">
              <a:rPr lang="en-US" smtClean="0">
                <a:latin typeface="Arial" pitchFamily="34" charset="0"/>
                <a:ea typeface="ＭＳ Ｐゴシック" pitchFamily="34" charset="-128"/>
              </a:rPr>
              <a:pPr>
                <a:defRPr/>
              </a:pPr>
              <a:t>98</a:t>
            </a:fld>
            <a:endParaRPr lang="en-US" smtClean="0">
              <a:latin typeface="Arial" pitchFamily="34" charset="0"/>
              <a:ea typeface="ＭＳ Ｐゴシック" pitchFamily="34" charset="-128"/>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Green roofs, green walls,</a:t>
            </a:r>
          </a:p>
          <a:p>
            <a:r>
              <a:rPr lang="en-US" baseline="0" dirty="0" smtClean="0"/>
              <a:t> living buildings,</a:t>
            </a:r>
          </a:p>
          <a:p>
            <a:r>
              <a:rPr lang="en-US" baseline="0" dirty="0" smtClean="0"/>
              <a:t>restorative buildings</a:t>
            </a:r>
          </a:p>
          <a:p>
            <a:r>
              <a:rPr lang="en-US" baseline="0" dirty="0" smtClean="0"/>
              <a:t>Low impact design LID</a:t>
            </a:r>
            <a:endParaRPr lang="en-US" dirty="0"/>
          </a:p>
        </p:txBody>
      </p:sp>
      <p:sp>
        <p:nvSpPr>
          <p:cNvPr id="4" name="Slide Number Placeholder 3"/>
          <p:cNvSpPr>
            <a:spLocks noGrp="1"/>
          </p:cNvSpPr>
          <p:nvPr>
            <p:ph type="sldNum" sz="quarter" idx="10"/>
          </p:nvPr>
        </p:nvSpPr>
        <p:spPr/>
        <p:txBody>
          <a:bodyPr/>
          <a:lstStyle/>
          <a:p>
            <a:pPr>
              <a:defRPr/>
            </a:pPr>
            <a:fld id="{B5A62292-C892-45EE-B8FA-75964C68E57C}" type="slidenum">
              <a:rPr lang="en-US" smtClean="0"/>
              <a:pPr>
                <a:defRPr/>
              </a:pPr>
              <a:t>99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CA8C6C9-2817-4110-8523-36AED68D733B}" type="datetimeFigureOut">
              <a:rPr lang="en-US"/>
              <a:pPr>
                <a:defRPr/>
              </a:pPr>
              <a:t>9/20/2010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AE8241E-4B1F-4F3C-959D-5DE65DE06BD4}" type="slidenum">
              <a:rPr lang="en-US"/>
              <a:pPr>
                <a:defRPr/>
              </a:pPr>
              <a:t>‹#›</a:t>
            </a:fld>
            <a:endParaRPr lang="en-US"/>
          </a:p>
        </p:txBody>
      </p:sp>
    </p:spTree>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603665E-EFF9-484F-A49D-4F90130B38F0}" type="datetimeFigureOut">
              <a:rPr lang="en-US"/>
              <a:pPr>
                <a:defRPr/>
              </a:pPr>
              <a:t>9/20/2010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40D1D41-3C7E-4D83-BC4A-0E218511C321}" type="slidenum">
              <a:rPr lang="en-US"/>
              <a:pPr>
                <a:defRPr/>
              </a:pPr>
              <a:t>‹#›</a:t>
            </a:fld>
            <a:endParaRPr lang="en-US"/>
          </a:p>
        </p:txBody>
      </p:sp>
    </p:spTree>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0707EA2-B5BD-48B1-84D2-A48519A9C89A}" type="datetimeFigureOut">
              <a:rPr lang="en-US"/>
              <a:pPr>
                <a:defRPr/>
              </a:pPr>
              <a:t>9/20/2010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EEC1309-B155-4B41-8C99-50C429107092}" type="slidenum">
              <a:rPr lang="en-US"/>
              <a:pPr>
                <a:defRPr/>
              </a:pPr>
              <a:t>‹#›</a:t>
            </a:fld>
            <a:endParaRPr lang="en-US"/>
          </a:p>
        </p:txBody>
      </p:sp>
    </p:spTree>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2D56BA4-437C-448B-BD28-93A1C3DE6E52}" type="datetimeFigureOut">
              <a:rPr lang="en-US"/>
              <a:pPr>
                <a:defRPr/>
              </a:pPr>
              <a:t>9/20/2010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0F4B64C-C305-4709-BB18-6A2038252972}" type="slidenum">
              <a:rPr lang="en-US"/>
              <a:pPr>
                <a:defRPr/>
              </a:pPr>
              <a:t>‹#›</a:t>
            </a:fld>
            <a:endParaRPr lang="en-US"/>
          </a:p>
        </p:txBody>
      </p:sp>
    </p:spTree>
  </p:cSld>
  <p:clrMapOvr>
    <a:masterClrMapping/>
  </p:clrMapOvr>
  <p:transition>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1399032"/>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882808"/>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791075" y="6480175"/>
            <a:ext cx="2133600" cy="301625"/>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457200" y="6481763"/>
            <a:ext cx="4259263" cy="300037"/>
          </a:xfr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9B388C-BEFB-4822-8191-45ED536A8D3F}" type="slidenum">
              <a:rPr lang="en-US"/>
              <a:pPr>
                <a:defRPr/>
              </a:pPr>
              <a:t>‹#›</a:t>
            </a:fld>
            <a:endParaRPr lang="en-US"/>
          </a:p>
        </p:txBody>
      </p:sp>
    </p:spTree>
  </p:cSld>
  <p:clrMapOvr>
    <a:masterClrMapping/>
  </p:clrMapOvr>
  <p:transition>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ight Triangle 3"/>
          <p:cNvSpPr/>
          <p:nvPr/>
        </p:nvSpPr>
        <p:spPr>
          <a:xfrm flipV="1">
            <a:off x="6350" y="6350"/>
            <a:ext cx="9131300" cy="6837363"/>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5" name="Isosceles Triangle 4"/>
          <p:cNvSpPr/>
          <p:nvPr/>
        </p:nvSpPr>
        <p:spPr>
          <a:xfrm rot="5400000" flipV="1">
            <a:off x="7553325" y="309563"/>
            <a:ext cx="1893888"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2400"/>
          </a:p>
        </p:txBody>
      </p:sp>
      <p:cxnSp>
        <p:nvCxnSpPr>
          <p:cNvPr id="6" name="Straight Connector 5"/>
          <p:cNvCxnSpPr/>
          <p:nvPr/>
        </p:nvCxnSpPr>
        <p:spPr>
          <a:xfrm rot="10800000">
            <a:off x="6469063" y="9525"/>
            <a:ext cx="2673350" cy="1900238"/>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V="1">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81000" y="271464"/>
            <a:ext cx="7239000" cy="1362075"/>
          </a:xfrm>
        </p:spPr>
        <p:txBody>
          <a:bodyPr/>
          <a:lstStyle>
            <a:lvl1pPr marL="0" algn="l">
              <a:buNone/>
              <a:defRPr sz="3600" b="1" cap="none" baseline="0"/>
            </a:lvl1pPr>
          </a:lstStyle>
          <a:p>
            <a:r>
              <a:rPr lang="en-US" smtClean="0"/>
              <a:t>Click to edit Master title style</a:t>
            </a:r>
            <a:endParaRPr lang="en-US"/>
          </a:p>
        </p:txBody>
      </p:sp>
      <p:sp>
        <p:nvSpPr>
          <p:cNvPr id="3" name="Text Placeholder 2"/>
          <p:cNvSpPr>
            <a:spLocks noGrp="1"/>
          </p:cNvSpPr>
          <p:nvPr>
            <p:ph type="body" idx="1"/>
          </p:nvPr>
        </p:nvSpPr>
        <p:spPr>
          <a:xfrm>
            <a:off x="381000" y="1633536"/>
            <a:ext cx="3886200" cy="2286000"/>
          </a:xfrm>
        </p:spPr>
        <p:txBody>
          <a:bodyPr/>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8" name="Date Placeholder 3"/>
          <p:cNvSpPr>
            <a:spLocks noGrp="1"/>
          </p:cNvSpPr>
          <p:nvPr>
            <p:ph type="dt" sz="half" idx="10"/>
          </p:nvPr>
        </p:nvSpPr>
        <p:spPr>
          <a:xfrm>
            <a:off x="6956425" y="6477000"/>
            <a:ext cx="2133600" cy="304800"/>
          </a:xfrm>
        </p:spPr>
        <p:txBody>
          <a:bodyPr/>
          <a:lstStyle>
            <a:lvl1pPr>
              <a:defRPr/>
            </a:lvl1pPr>
          </a:lstStyle>
          <a:p>
            <a:pPr>
              <a:defRPr/>
            </a:pPr>
            <a:endParaRPr lang="en-US"/>
          </a:p>
        </p:txBody>
      </p:sp>
      <p:sp>
        <p:nvSpPr>
          <p:cNvPr id="9" name="Footer Placeholder 4"/>
          <p:cNvSpPr>
            <a:spLocks noGrp="1"/>
          </p:cNvSpPr>
          <p:nvPr>
            <p:ph type="ftr" sz="quarter" idx="11"/>
          </p:nvPr>
        </p:nvSpPr>
        <p:spPr>
          <a:xfrm>
            <a:off x="2619375" y="6481763"/>
            <a:ext cx="4260850" cy="300037"/>
          </a:xfrm>
        </p:spPr>
        <p:txBody>
          <a:bodyPr/>
          <a:lstStyle>
            <a:lvl1pPr>
              <a:defRPr/>
            </a:lvl1pPr>
          </a:lstStyle>
          <a:p>
            <a:pPr>
              <a:defRPr/>
            </a:pPr>
            <a:endParaRPr lang="en-US"/>
          </a:p>
        </p:txBody>
      </p:sp>
      <p:sp>
        <p:nvSpPr>
          <p:cNvPr id="10" name="Slide Number Placeholder 5"/>
          <p:cNvSpPr>
            <a:spLocks noGrp="1"/>
          </p:cNvSpPr>
          <p:nvPr>
            <p:ph type="sldNum" sz="quarter" idx="12"/>
          </p:nvPr>
        </p:nvSpPr>
        <p:spPr>
          <a:xfrm>
            <a:off x="8450263" y="809625"/>
            <a:ext cx="503237" cy="300038"/>
          </a:xfrm>
        </p:spPr>
        <p:txBody>
          <a:bodyPr/>
          <a:lstStyle>
            <a:lvl1pPr>
              <a:defRPr/>
            </a:lvl1pPr>
          </a:lstStyle>
          <a:p>
            <a:pPr>
              <a:defRPr/>
            </a:pPr>
            <a:fld id="{5725CA15-C73F-498C-8452-92ABEF0F0EC1}"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transition>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lgn="l">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291933CB-92BE-4559-AF6D-E96EE7FFB1FB}" type="slidenum">
              <a:rPr lang="en-US"/>
              <a:pPr>
                <a:defRPr/>
              </a:pPr>
              <a:t>‹#›</a:t>
            </a:fld>
            <a:endParaRPr lang="en-US"/>
          </a:p>
        </p:txBody>
      </p:sp>
    </p:spTree>
  </p:cSld>
  <p:clrMapOvr>
    <a:masterClrMapping/>
  </p:clrMapOvr>
  <p:transition>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791075" y="6481763"/>
            <a:ext cx="2130425" cy="301625"/>
          </a:xfrm>
        </p:spPr>
        <p:txBody>
          <a:bodyPr/>
          <a:lstStyle>
            <a:lvl1pPr>
              <a:defRPr/>
            </a:lvl1pPr>
          </a:lstStyle>
          <a:p>
            <a:pPr>
              <a:defRPr/>
            </a:pPr>
            <a:endParaRPr lang="en-US"/>
          </a:p>
        </p:txBody>
      </p:sp>
      <p:sp>
        <p:nvSpPr>
          <p:cNvPr id="8" name="Footer Placeholder 7"/>
          <p:cNvSpPr>
            <a:spLocks noGrp="1"/>
          </p:cNvSpPr>
          <p:nvPr>
            <p:ph type="ftr" sz="quarter" idx="11"/>
          </p:nvPr>
        </p:nvSpPr>
        <p:spPr>
          <a:xfrm>
            <a:off x="457200" y="6481763"/>
            <a:ext cx="4260850" cy="301625"/>
          </a:xfrm>
        </p:spPr>
        <p:txBody>
          <a:bodyPr/>
          <a:lstStyle>
            <a:lvl1pPr>
              <a:defRPr/>
            </a:lvl1pPr>
          </a:lstStyle>
          <a:p>
            <a:pPr>
              <a:defRPr/>
            </a:pPr>
            <a:endParaRPr lang="en-US"/>
          </a:p>
        </p:txBody>
      </p:sp>
      <p:sp>
        <p:nvSpPr>
          <p:cNvPr id="9" name="Slide Number Placeholder 8"/>
          <p:cNvSpPr>
            <a:spLocks noGrp="1"/>
          </p:cNvSpPr>
          <p:nvPr>
            <p:ph type="sldNum" sz="quarter" idx="12"/>
          </p:nvPr>
        </p:nvSpPr>
        <p:spPr>
          <a:xfrm>
            <a:off x="7589838" y="6483350"/>
            <a:ext cx="503237" cy="301625"/>
          </a:xfrm>
        </p:spPr>
        <p:txBody>
          <a:bodyPr/>
          <a:lstStyle>
            <a:lvl1pPr algn="ctr">
              <a:defRPr/>
            </a:lvl1pPr>
          </a:lstStyle>
          <a:p>
            <a:pPr>
              <a:defRPr/>
            </a:pPr>
            <a:fld id="{6BDDBE25-FB13-415C-B681-93F486AF79ED}"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transition>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2C5487EF-D035-4E3F-A48C-1E3EC7186FF8}" type="slidenum">
              <a:rPr lang="en-US"/>
              <a:pPr>
                <a:defRPr/>
              </a:pPr>
              <a:t>‹#›</a:t>
            </a:fld>
            <a:endParaRPr lang="en-US"/>
          </a:p>
        </p:txBody>
      </p:sp>
    </p:spTree>
  </p:cSld>
  <p:clrMapOvr>
    <a:masterClrMapping/>
  </p:clrMapOvr>
  <p:transition>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C6613C4C-9E9E-4D13-8A2E-4AB497A23602}" type="slidenum">
              <a:rPr lang="en-US"/>
              <a:pPr>
                <a:defRPr/>
              </a:pPr>
              <a:t>‹#›</a:t>
            </a:fld>
            <a:endParaRPr lang="en-US"/>
          </a:p>
        </p:txBody>
      </p:sp>
    </p:spTree>
  </p:cSld>
  <p:clrMapOvr>
    <a:masterClrMapping/>
  </p:clrMapOvr>
  <p:transition>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lang="en-US" smtClean="0"/>
              <a:t>Click to edit Master title style</a:t>
            </a:r>
            <a:endParaRPr lang="en-US"/>
          </a:p>
        </p:txBody>
      </p:sp>
      <p:sp>
        <p:nvSpPr>
          <p:cNvPr id="3" name="Text Placeholder 2"/>
          <p:cNvSpPr>
            <a:spLocks noGrp="1"/>
          </p:cNvSpPr>
          <p:nvPr>
            <p:ph type="body" idx="2"/>
          </p:nvPr>
        </p:nvSpPr>
        <p:spPr>
          <a:xfrm>
            <a:off x="1135856" y="367664"/>
            <a:ext cx="2438400" cy="5943600"/>
          </a:xfrm>
        </p:spPr>
        <p:txBody>
          <a:bodyPr/>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278563" y="6556375"/>
            <a:ext cx="2133600" cy="301625"/>
          </a:xfrm>
        </p:spPr>
        <p:txBody>
          <a:bodyPr/>
          <a:lstStyle>
            <a:lvl1pPr>
              <a:defRPr sz="900"/>
            </a:lvl1pPr>
          </a:lstStyle>
          <a:p>
            <a:pPr>
              <a:defRPr/>
            </a:pPr>
            <a:endParaRPr lang="en-US"/>
          </a:p>
        </p:txBody>
      </p:sp>
      <p:sp>
        <p:nvSpPr>
          <p:cNvPr id="6" name="Footer Placeholder 5"/>
          <p:cNvSpPr>
            <a:spLocks noGrp="1"/>
          </p:cNvSpPr>
          <p:nvPr>
            <p:ph type="ftr" sz="quarter" idx="11"/>
          </p:nvPr>
        </p:nvSpPr>
        <p:spPr>
          <a:xfrm>
            <a:off x="1135063" y="6556375"/>
            <a:ext cx="5143500" cy="301625"/>
          </a:xfrm>
        </p:spPr>
        <p:txBody>
          <a:bodyPr/>
          <a:lstStyle>
            <a:lvl1pPr>
              <a:defRPr sz="900"/>
            </a:lvl1pPr>
          </a:lstStyle>
          <a:p>
            <a:pPr>
              <a:defRPr/>
            </a:pPr>
            <a:endParaRPr lang="en-US"/>
          </a:p>
        </p:txBody>
      </p:sp>
      <p:sp>
        <p:nvSpPr>
          <p:cNvPr id="7" name="Slide Number Placeholder 6"/>
          <p:cNvSpPr>
            <a:spLocks noGrp="1"/>
          </p:cNvSpPr>
          <p:nvPr>
            <p:ph type="sldNum" sz="quarter" idx="12"/>
          </p:nvPr>
        </p:nvSpPr>
        <p:spPr>
          <a:xfrm>
            <a:off x="8410575" y="6556375"/>
            <a:ext cx="503238" cy="301625"/>
          </a:xfrm>
        </p:spPr>
        <p:txBody>
          <a:bodyPr/>
          <a:lstStyle>
            <a:lvl1pPr>
              <a:defRPr sz="900"/>
            </a:lvl1pPr>
          </a:lstStyle>
          <a:p>
            <a:pPr>
              <a:defRPr/>
            </a:pPr>
            <a:fld id="{272D36FC-0C57-43AE-98E8-B78A250A3E9B}"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0104681-5756-4B18-B343-EF864E9F6D96}" type="datetimeFigureOut">
              <a:rPr lang="en-US"/>
              <a:pPr>
                <a:defRPr/>
              </a:pPr>
              <a:t>9/20/2010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EF52EC1-A20F-4337-91D3-2240297AD3AC}" type="slidenum">
              <a:rPr lang="en-US"/>
              <a:pPr>
                <a:defRPr/>
              </a:pPr>
              <a:t>‹#›</a:t>
            </a:fld>
            <a:endParaRPr lang="en-US"/>
          </a:p>
        </p:txBody>
      </p:sp>
    </p:spTree>
  </p:cSld>
  <p:clrMapOvr>
    <a:masterClrMapping/>
  </p:clrMapOvr>
  <p:transition>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F2EC52D5-FFB3-4983-96D0-D4D648567536}" type="slidenum">
              <a:rPr lang="en-US"/>
              <a:pPr>
                <a:defRPr/>
              </a:pPr>
              <a:t>‹#›</a:t>
            </a:fld>
            <a:endParaRPr lang="en-US"/>
          </a:p>
        </p:txBody>
      </p:sp>
    </p:spTree>
  </p:cSld>
  <p:clrMapOvr>
    <a:masterClrMapping/>
  </p:clrMapOvr>
  <p:transition>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2484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61BF87FA-02D5-4FC6-94E5-60D76079AD8C}" type="slidenum">
              <a:rPr lang="en-US"/>
              <a:pPr>
                <a:defRPr/>
              </a:pPr>
              <a:t>‹#›</a:t>
            </a:fld>
            <a:endParaRPr lang="en-US"/>
          </a:p>
        </p:txBody>
      </p:sp>
    </p:spTree>
  </p:cSld>
  <p:clrMapOvr>
    <a:masterClrMapping/>
  </p:clrMapOvr>
  <p:transition>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27"/>
          <p:cNvSpPr>
            <a:spLocks noGrp="1"/>
          </p:cNvSpPr>
          <p:nvPr>
            <p:ph type="dt" sz="half" idx="10"/>
          </p:nvPr>
        </p:nvSpPr>
        <p:spPr/>
        <p:txBody>
          <a:bodyPr/>
          <a:lstStyle>
            <a:lvl1pPr>
              <a:defRPr/>
            </a:lvl1pPr>
          </a:lstStyle>
          <a:p>
            <a:pPr>
              <a:defRPr/>
            </a:pPr>
            <a:endParaRPr lang="en-US"/>
          </a:p>
        </p:txBody>
      </p:sp>
      <p:sp>
        <p:nvSpPr>
          <p:cNvPr id="5" name="Footer Placeholder 16"/>
          <p:cNvSpPr>
            <a:spLocks noGrp="1"/>
          </p:cNvSpPr>
          <p:nvPr>
            <p:ph type="ftr" sz="quarter" idx="11"/>
          </p:nvPr>
        </p:nvSpPr>
        <p:spPr/>
        <p:txBody>
          <a:bodyPr/>
          <a:lstStyle>
            <a:lvl1pPr>
              <a:defRPr/>
            </a:lvl1pPr>
          </a:lstStyle>
          <a:p>
            <a:pPr>
              <a:defRPr/>
            </a:pPr>
            <a:endParaRPr lang="en-US"/>
          </a:p>
        </p:txBody>
      </p:sp>
      <p:sp>
        <p:nvSpPr>
          <p:cNvPr id="6" name="Slide Number Placeholder 28"/>
          <p:cNvSpPr>
            <a:spLocks noGrp="1"/>
          </p:cNvSpPr>
          <p:nvPr>
            <p:ph type="sldNum" sz="quarter" idx="12"/>
          </p:nvPr>
        </p:nvSpPr>
        <p:spPr/>
        <p:txBody>
          <a:bodyPr/>
          <a:lstStyle>
            <a:lvl1pPr>
              <a:defRPr/>
            </a:lvl1pPr>
          </a:lstStyle>
          <a:p>
            <a:pPr>
              <a:defRPr/>
            </a:pPr>
            <a:fld id="{55197911-6AA1-4F85-A9A4-1969987A1448}" type="slidenum">
              <a:rPr lang="en-US"/>
              <a:pPr>
                <a:defRPr/>
              </a:pPr>
              <a:t>‹#›</a:t>
            </a:fld>
            <a:endParaRPr lang="en-US"/>
          </a:p>
        </p:txBody>
      </p:sp>
    </p:spTree>
  </p:cSld>
  <p:clrMapOvr>
    <a:masterClrMapping/>
  </p:clrMapOvr>
  <p:transition>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7"/>
          <p:cNvSpPr>
            <a:spLocks noGrp="1"/>
          </p:cNvSpPr>
          <p:nvPr>
            <p:ph type="dt" sz="half" idx="10"/>
          </p:nvPr>
        </p:nvSpPr>
        <p:spPr/>
        <p:txBody>
          <a:bodyPr/>
          <a:lstStyle>
            <a:lvl1pPr>
              <a:defRPr/>
            </a:lvl1pPr>
          </a:lstStyle>
          <a:p>
            <a:pPr>
              <a:defRPr/>
            </a:pPr>
            <a:endParaRPr lang="en-US"/>
          </a:p>
        </p:txBody>
      </p:sp>
      <p:sp>
        <p:nvSpPr>
          <p:cNvPr id="5" name="Footer Placeholder 16"/>
          <p:cNvSpPr>
            <a:spLocks noGrp="1"/>
          </p:cNvSpPr>
          <p:nvPr>
            <p:ph type="ftr" sz="quarter" idx="11"/>
          </p:nvPr>
        </p:nvSpPr>
        <p:spPr/>
        <p:txBody>
          <a:bodyPr/>
          <a:lstStyle>
            <a:lvl1pPr>
              <a:defRPr/>
            </a:lvl1pPr>
          </a:lstStyle>
          <a:p>
            <a:pPr>
              <a:defRPr/>
            </a:pPr>
            <a:endParaRPr lang="en-US"/>
          </a:p>
        </p:txBody>
      </p:sp>
      <p:sp>
        <p:nvSpPr>
          <p:cNvPr id="6" name="Slide Number Placeholder 28"/>
          <p:cNvSpPr>
            <a:spLocks noGrp="1"/>
          </p:cNvSpPr>
          <p:nvPr>
            <p:ph type="sldNum" sz="quarter" idx="12"/>
          </p:nvPr>
        </p:nvSpPr>
        <p:spPr/>
        <p:txBody>
          <a:bodyPr/>
          <a:lstStyle>
            <a:lvl1pPr>
              <a:defRPr/>
            </a:lvl1pPr>
          </a:lstStyle>
          <a:p>
            <a:pPr>
              <a:defRPr/>
            </a:pPr>
            <a:fld id="{62BFFE57-06AB-4C1B-A9D0-AC04A9791436}" type="slidenum">
              <a:rPr lang="en-US"/>
              <a:pPr>
                <a:defRPr/>
              </a:pPr>
              <a:t>‹#›</a:t>
            </a:fld>
            <a:endParaRPr lang="en-US"/>
          </a:p>
        </p:txBody>
      </p:sp>
    </p:spTree>
  </p:cSld>
  <p:clrMapOvr>
    <a:masterClrMapping/>
  </p:clrMapOvr>
  <p:transition>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27"/>
          <p:cNvSpPr>
            <a:spLocks noGrp="1"/>
          </p:cNvSpPr>
          <p:nvPr>
            <p:ph type="dt" sz="half" idx="10"/>
          </p:nvPr>
        </p:nvSpPr>
        <p:spPr/>
        <p:txBody>
          <a:bodyPr/>
          <a:lstStyle>
            <a:lvl1pPr>
              <a:defRPr/>
            </a:lvl1pPr>
          </a:lstStyle>
          <a:p>
            <a:pPr>
              <a:defRPr/>
            </a:pPr>
            <a:endParaRPr lang="en-US"/>
          </a:p>
        </p:txBody>
      </p:sp>
      <p:sp>
        <p:nvSpPr>
          <p:cNvPr id="5" name="Footer Placeholder 16"/>
          <p:cNvSpPr>
            <a:spLocks noGrp="1"/>
          </p:cNvSpPr>
          <p:nvPr>
            <p:ph type="ftr" sz="quarter" idx="11"/>
          </p:nvPr>
        </p:nvSpPr>
        <p:spPr/>
        <p:txBody>
          <a:bodyPr/>
          <a:lstStyle>
            <a:lvl1pPr>
              <a:defRPr/>
            </a:lvl1pPr>
          </a:lstStyle>
          <a:p>
            <a:pPr>
              <a:defRPr/>
            </a:pPr>
            <a:endParaRPr lang="en-US"/>
          </a:p>
        </p:txBody>
      </p:sp>
      <p:sp>
        <p:nvSpPr>
          <p:cNvPr id="6" name="Slide Number Placeholder 28"/>
          <p:cNvSpPr>
            <a:spLocks noGrp="1"/>
          </p:cNvSpPr>
          <p:nvPr>
            <p:ph type="sldNum" sz="quarter" idx="12"/>
          </p:nvPr>
        </p:nvSpPr>
        <p:spPr/>
        <p:txBody>
          <a:bodyPr/>
          <a:lstStyle>
            <a:lvl1pPr>
              <a:defRPr/>
            </a:lvl1pPr>
          </a:lstStyle>
          <a:p>
            <a:pPr>
              <a:defRPr/>
            </a:pPr>
            <a:fld id="{8B9B2A75-7E89-4174-B12B-0AEC3291CA78}" type="slidenum">
              <a:rPr lang="en-US"/>
              <a:pPr>
                <a:defRPr/>
              </a:pPr>
              <a:t>‹#›</a:t>
            </a:fld>
            <a:endParaRPr lang="en-US"/>
          </a:p>
        </p:txBody>
      </p:sp>
    </p:spTree>
  </p:cSld>
  <p:clrMapOvr>
    <a:masterClrMapping/>
  </p:clrMapOvr>
  <p:transition>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82775"/>
            <a:ext cx="4038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82775"/>
            <a:ext cx="4038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7"/>
          <p:cNvSpPr>
            <a:spLocks noGrp="1"/>
          </p:cNvSpPr>
          <p:nvPr>
            <p:ph type="dt" sz="half" idx="10"/>
          </p:nvPr>
        </p:nvSpPr>
        <p:spPr/>
        <p:txBody>
          <a:bodyPr/>
          <a:lstStyle>
            <a:lvl1pPr>
              <a:defRPr/>
            </a:lvl1pPr>
          </a:lstStyle>
          <a:p>
            <a:pPr>
              <a:defRPr/>
            </a:pPr>
            <a:endParaRPr lang="en-US"/>
          </a:p>
        </p:txBody>
      </p:sp>
      <p:sp>
        <p:nvSpPr>
          <p:cNvPr id="6" name="Footer Placeholder 16"/>
          <p:cNvSpPr>
            <a:spLocks noGrp="1"/>
          </p:cNvSpPr>
          <p:nvPr>
            <p:ph type="ftr" sz="quarter" idx="11"/>
          </p:nvPr>
        </p:nvSpPr>
        <p:spPr/>
        <p:txBody>
          <a:bodyPr/>
          <a:lstStyle>
            <a:lvl1pPr>
              <a:defRPr/>
            </a:lvl1pPr>
          </a:lstStyle>
          <a:p>
            <a:pPr>
              <a:defRPr/>
            </a:pPr>
            <a:endParaRPr lang="en-US"/>
          </a:p>
        </p:txBody>
      </p:sp>
      <p:sp>
        <p:nvSpPr>
          <p:cNvPr id="7" name="Slide Number Placeholder 28"/>
          <p:cNvSpPr>
            <a:spLocks noGrp="1"/>
          </p:cNvSpPr>
          <p:nvPr>
            <p:ph type="sldNum" sz="quarter" idx="12"/>
          </p:nvPr>
        </p:nvSpPr>
        <p:spPr/>
        <p:txBody>
          <a:bodyPr/>
          <a:lstStyle>
            <a:lvl1pPr>
              <a:defRPr/>
            </a:lvl1pPr>
          </a:lstStyle>
          <a:p>
            <a:pPr>
              <a:defRPr/>
            </a:pPr>
            <a:fld id="{D0FE916A-4BC6-45DF-A9F8-42748F053E7F}" type="slidenum">
              <a:rPr lang="en-US"/>
              <a:pPr>
                <a:defRPr/>
              </a:pPr>
              <a:t>‹#›</a:t>
            </a:fld>
            <a:endParaRPr lang="en-US"/>
          </a:p>
        </p:txBody>
      </p:sp>
    </p:spTree>
  </p:cSld>
  <p:clrMapOvr>
    <a:masterClrMapping/>
  </p:clrMapOvr>
  <p:transition>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27"/>
          <p:cNvSpPr>
            <a:spLocks noGrp="1"/>
          </p:cNvSpPr>
          <p:nvPr>
            <p:ph type="dt" sz="half" idx="10"/>
          </p:nvPr>
        </p:nvSpPr>
        <p:spPr/>
        <p:txBody>
          <a:bodyPr/>
          <a:lstStyle>
            <a:lvl1pPr>
              <a:defRPr/>
            </a:lvl1pPr>
          </a:lstStyle>
          <a:p>
            <a:pPr>
              <a:defRPr/>
            </a:pPr>
            <a:endParaRPr lang="en-US"/>
          </a:p>
        </p:txBody>
      </p:sp>
      <p:sp>
        <p:nvSpPr>
          <p:cNvPr id="8" name="Footer Placeholder 16"/>
          <p:cNvSpPr>
            <a:spLocks noGrp="1"/>
          </p:cNvSpPr>
          <p:nvPr>
            <p:ph type="ftr" sz="quarter" idx="11"/>
          </p:nvPr>
        </p:nvSpPr>
        <p:spPr/>
        <p:txBody>
          <a:bodyPr/>
          <a:lstStyle>
            <a:lvl1pPr>
              <a:defRPr/>
            </a:lvl1pPr>
          </a:lstStyle>
          <a:p>
            <a:pPr>
              <a:defRPr/>
            </a:pPr>
            <a:endParaRPr lang="en-US"/>
          </a:p>
        </p:txBody>
      </p:sp>
      <p:sp>
        <p:nvSpPr>
          <p:cNvPr id="9" name="Slide Number Placeholder 28"/>
          <p:cNvSpPr>
            <a:spLocks noGrp="1"/>
          </p:cNvSpPr>
          <p:nvPr>
            <p:ph type="sldNum" sz="quarter" idx="12"/>
          </p:nvPr>
        </p:nvSpPr>
        <p:spPr/>
        <p:txBody>
          <a:bodyPr/>
          <a:lstStyle>
            <a:lvl1pPr>
              <a:defRPr/>
            </a:lvl1pPr>
          </a:lstStyle>
          <a:p>
            <a:pPr>
              <a:defRPr/>
            </a:pPr>
            <a:fld id="{5EEF0085-A4F2-40BC-8958-89DD5428F32D}" type="slidenum">
              <a:rPr lang="en-US"/>
              <a:pPr>
                <a:defRPr/>
              </a:pPr>
              <a:t>‹#›</a:t>
            </a:fld>
            <a:endParaRPr lang="en-US"/>
          </a:p>
        </p:txBody>
      </p:sp>
    </p:spTree>
  </p:cSld>
  <p:clrMapOvr>
    <a:masterClrMapping/>
  </p:clrMapOvr>
  <p:transition>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7"/>
          <p:cNvSpPr>
            <a:spLocks noGrp="1"/>
          </p:cNvSpPr>
          <p:nvPr>
            <p:ph type="dt" sz="half" idx="10"/>
          </p:nvPr>
        </p:nvSpPr>
        <p:spPr/>
        <p:txBody>
          <a:bodyPr/>
          <a:lstStyle>
            <a:lvl1pPr>
              <a:defRPr/>
            </a:lvl1pPr>
          </a:lstStyle>
          <a:p>
            <a:pPr>
              <a:defRPr/>
            </a:pPr>
            <a:endParaRPr lang="en-US"/>
          </a:p>
        </p:txBody>
      </p:sp>
      <p:sp>
        <p:nvSpPr>
          <p:cNvPr id="4" name="Footer Placeholder 16"/>
          <p:cNvSpPr>
            <a:spLocks noGrp="1"/>
          </p:cNvSpPr>
          <p:nvPr>
            <p:ph type="ftr" sz="quarter" idx="11"/>
          </p:nvPr>
        </p:nvSpPr>
        <p:spPr/>
        <p:txBody>
          <a:bodyPr/>
          <a:lstStyle>
            <a:lvl1pPr>
              <a:defRPr/>
            </a:lvl1pPr>
          </a:lstStyle>
          <a:p>
            <a:pPr>
              <a:defRPr/>
            </a:pPr>
            <a:endParaRPr lang="en-US"/>
          </a:p>
        </p:txBody>
      </p:sp>
      <p:sp>
        <p:nvSpPr>
          <p:cNvPr id="5" name="Slide Number Placeholder 28"/>
          <p:cNvSpPr>
            <a:spLocks noGrp="1"/>
          </p:cNvSpPr>
          <p:nvPr>
            <p:ph type="sldNum" sz="quarter" idx="12"/>
          </p:nvPr>
        </p:nvSpPr>
        <p:spPr/>
        <p:txBody>
          <a:bodyPr/>
          <a:lstStyle>
            <a:lvl1pPr>
              <a:defRPr/>
            </a:lvl1pPr>
          </a:lstStyle>
          <a:p>
            <a:pPr>
              <a:defRPr/>
            </a:pPr>
            <a:fld id="{3419F0FA-1B2B-44E4-A283-A435E9187694}" type="slidenum">
              <a:rPr lang="en-US"/>
              <a:pPr>
                <a:defRPr/>
              </a:pPr>
              <a:t>‹#›</a:t>
            </a:fld>
            <a:endParaRPr lang="en-US"/>
          </a:p>
        </p:txBody>
      </p:sp>
    </p:spTree>
  </p:cSld>
  <p:clrMapOvr>
    <a:masterClrMapping/>
  </p:clrMapOvr>
  <p:transition>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7"/>
          <p:cNvSpPr>
            <a:spLocks noGrp="1"/>
          </p:cNvSpPr>
          <p:nvPr>
            <p:ph type="dt" sz="half" idx="10"/>
          </p:nvPr>
        </p:nvSpPr>
        <p:spPr/>
        <p:txBody>
          <a:bodyPr/>
          <a:lstStyle>
            <a:lvl1pPr>
              <a:defRPr/>
            </a:lvl1pPr>
          </a:lstStyle>
          <a:p>
            <a:pPr>
              <a:defRPr/>
            </a:pPr>
            <a:endParaRPr lang="en-US"/>
          </a:p>
        </p:txBody>
      </p:sp>
      <p:sp>
        <p:nvSpPr>
          <p:cNvPr id="3" name="Footer Placeholder 16"/>
          <p:cNvSpPr>
            <a:spLocks noGrp="1"/>
          </p:cNvSpPr>
          <p:nvPr>
            <p:ph type="ftr" sz="quarter" idx="11"/>
          </p:nvPr>
        </p:nvSpPr>
        <p:spPr/>
        <p:txBody>
          <a:bodyPr/>
          <a:lstStyle>
            <a:lvl1pPr>
              <a:defRPr/>
            </a:lvl1pPr>
          </a:lstStyle>
          <a:p>
            <a:pPr>
              <a:defRPr/>
            </a:pPr>
            <a:endParaRPr lang="en-US"/>
          </a:p>
        </p:txBody>
      </p:sp>
      <p:sp>
        <p:nvSpPr>
          <p:cNvPr id="4" name="Slide Number Placeholder 28"/>
          <p:cNvSpPr>
            <a:spLocks noGrp="1"/>
          </p:cNvSpPr>
          <p:nvPr>
            <p:ph type="sldNum" sz="quarter" idx="12"/>
          </p:nvPr>
        </p:nvSpPr>
        <p:spPr/>
        <p:txBody>
          <a:bodyPr/>
          <a:lstStyle>
            <a:lvl1pPr>
              <a:defRPr/>
            </a:lvl1pPr>
          </a:lstStyle>
          <a:p>
            <a:pPr>
              <a:defRPr/>
            </a:pPr>
            <a:fld id="{02E0B43C-BE46-4B66-A828-2388A15469AE}" type="slidenum">
              <a:rPr lang="en-US"/>
              <a:pPr>
                <a:defRPr/>
              </a:pPr>
              <a:t>‹#›</a:t>
            </a:fld>
            <a:endParaRPr lang="en-US"/>
          </a:p>
        </p:txBody>
      </p:sp>
    </p:spTree>
  </p:cSld>
  <p:clrMapOvr>
    <a:masterClrMapping/>
  </p:clrMapOvr>
  <p:transition>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27"/>
          <p:cNvSpPr>
            <a:spLocks noGrp="1"/>
          </p:cNvSpPr>
          <p:nvPr>
            <p:ph type="dt" sz="half" idx="10"/>
          </p:nvPr>
        </p:nvSpPr>
        <p:spPr/>
        <p:txBody>
          <a:bodyPr/>
          <a:lstStyle>
            <a:lvl1pPr>
              <a:defRPr/>
            </a:lvl1pPr>
          </a:lstStyle>
          <a:p>
            <a:pPr>
              <a:defRPr/>
            </a:pPr>
            <a:endParaRPr lang="en-US"/>
          </a:p>
        </p:txBody>
      </p:sp>
      <p:sp>
        <p:nvSpPr>
          <p:cNvPr id="6" name="Footer Placeholder 16"/>
          <p:cNvSpPr>
            <a:spLocks noGrp="1"/>
          </p:cNvSpPr>
          <p:nvPr>
            <p:ph type="ftr" sz="quarter" idx="11"/>
          </p:nvPr>
        </p:nvSpPr>
        <p:spPr/>
        <p:txBody>
          <a:bodyPr/>
          <a:lstStyle>
            <a:lvl1pPr>
              <a:defRPr/>
            </a:lvl1pPr>
          </a:lstStyle>
          <a:p>
            <a:pPr>
              <a:defRPr/>
            </a:pPr>
            <a:endParaRPr lang="en-US"/>
          </a:p>
        </p:txBody>
      </p:sp>
      <p:sp>
        <p:nvSpPr>
          <p:cNvPr id="7" name="Slide Number Placeholder 28"/>
          <p:cNvSpPr>
            <a:spLocks noGrp="1"/>
          </p:cNvSpPr>
          <p:nvPr>
            <p:ph type="sldNum" sz="quarter" idx="12"/>
          </p:nvPr>
        </p:nvSpPr>
        <p:spPr/>
        <p:txBody>
          <a:bodyPr/>
          <a:lstStyle>
            <a:lvl1pPr>
              <a:defRPr/>
            </a:lvl1pPr>
          </a:lstStyle>
          <a:p>
            <a:pPr>
              <a:defRPr/>
            </a:pPr>
            <a:fld id="{F84B44AB-EF43-4BE9-98EC-C39E0E734837}" type="slidenum">
              <a:rPr lang="en-US"/>
              <a:pPr>
                <a:defRPr/>
              </a:pPr>
              <a:t>‹#›</a:t>
            </a:fld>
            <a:endParaRPr lang="en-US"/>
          </a:p>
        </p:txBody>
      </p:sp>
    </p:spTree>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456D8D4-A7A8-4D39-9C56-AC6548982C93}" type="datetimeFigureOut">
              <a:rPr lang="en-US"/>
              <a:pPr>
                <a:defRPr/>
              </a:pPr>
              <a:t>9/20/2010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929FDC4-C658-4AF0-89DB-7985957068F6}" type="slidenum">
              <a:rPr lang="en-US"/>
              <a:pPr>
                <a:defRPr/>
              </a:pPr>
              <a:t>‹#›</a:t>
            </a:fld>
            <a:endParaRPr lang="en-US"/>
          </a:p>
        </p:txBody>
      </p:sp>
    </p:spTree>
  </p:cSld>
  <p:clrMapOvr>
    <a:masterClrMapping/>
  </p:clrMapOvr>
  <p:transition>
    <p:dissolv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27"/>
          <p:cNvSpPr>
            <a:spLocks noGrp="1"/>
          </p:cNvSpPr>
          <p:nvPr>
            <p:ph type="dt" sz="half" idx="10"/>
          </p:nvPr>
        </p:nvSpPr>
        <p:spPr/>
        <p:txBody>
          <a:bodyPr/>
          <a:lstStyle>
            <a:lvl1pPr>
              <a:defRPr/>
            </a:lvl1pPr>
          </a:lstStyle>
          <a:p>
            <a:pPr>
              <a:defRPr/>
            </a:pPr>
            <a:endParaRPr lang="en-US"/>
          </a:p>
        </p:txBody>
      </p:sp>
      <p:sp>
        <p:nvSpPr>
          <p:cNvPr id="6" name="Footer Placeholder 16"/>
          <p:cNvSpPr>
            <a:spLocks noGrp="1"/>
          </p:cNvSpPr>
          <p:nvPr>
            <p:ph type="ftr" sz="quarter" idx="11"/>
          </p:nvPr>
        </p:nvSpPr>
        <p:spPr/>
        <p:txBody>
          <a:bodyPr/>
          <a:lstStyle>
            <a:lvl1pPr>
              <a:defRPr/>
            </a:lvl1pPr>
          </a:lstStyle>
          <a:p>
            <a:pPr>
              <a:defRPr/>
            </a:pPr>
            <a:endParaRPr lang="en-US"/>
          </a:p>
        </p:txBody>
      </p:sp>
      <p:sp>
        <p:nvSpPr>
          <p:cNvPr id="7" name="Slide Number Placeholder 28"/>
          <p:cNvSpPr>
            <a:spLocks noGrp="1"/>
          </p:cNvSpPr>
          <p:nvPr>
            <p:ph type="sldNum" sz="quarter" idx="12"/>
          </p:nvPr>
        </p:nvSpPr>
        <p:spPr/>
        <p:txBody>
          <a:bodyPr/>
          <a:lstStyle>
            <a:lvl1pPr>
              <a:defRPr/>
            </a:lvl1pPr>
          </a:lstStyle>
          <a:p>
            <a:pPr>
              <a:defRPr/>
            </a:pPr>
            <a:fld id="{797BC8CA-EBBC-4FAE-86EA-E7CC0F862A50}" type="slidenum">
              <a:rPr lang="en-US"/>
              <a:pPr>
                <a:defRPr/>
              </a:pPr>
              <a:t>‹#›</a:t>
            </a:fld>
            <a:endParaRPr lang="en-US"/>
          </a:p>
        </p:txBody>
      </p:sp>
    </p:spTree>
  </p:cSld>
  <p:clrMapOvr>
    <a:masterClrMapping/>
  </p:clrMapOvr>
  <p:transition>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7"/>
          <p:cNvSpPr>
            <a:spLocks noGrp="1"/>
          </p:cNvSpPr>
          <p:nvPr>
            <p:ph type="dt" sz="half" idx="10"/>
          </p:nvPr>
        </p:nvSpPr>
        <p:spPr/>
        <p:txBody>
          <a:bodyPr/>
          <a:lstStyle>
            <a:lvl1pPr>
              <a:defRPr/>
            </a:lvl1pPr>
          </a:lstStyle>
          <a:p>
            <a:pPr>
              <a:defRPr/>
            </a:pPr>
            <a:endParaRPr lang="en-US"/>
          </a:p>
        </p:txBody>
      </p:sp>
      <p:sp>
        <p:nvSpPr>
          <p:cNvPr id="5" name="Footer Placeholder 16"/>
          <p:cNvSpPr>
            <a:spLocks noGrp="1"/>
          </p:cNvSpPr>
          <p:nvPr>
            <p:ph type="ftr" sz="quarter" idx="11"/>
          </p:nvPr>
        </p:nvSpPr>
        <p:spPr/>
        <p:txBody>
          <a:bodyPr/>
          <a:lstStyle>
            <a:lvl1pPr>
              <a:defRPr/>
            </a:lvl1pPr>
          </a:lstStyle>
          <a:p>
            <a:pPr>
              <a:defRPr/>
            </a:pPr>
            <a:endParaRPr lang="en-US"/>
          </a:p>
        </p:txBody>
      </p:sp>
      <p:sp>
        <p:nvSpPr>
          <p:cNvPr id="6" name="Slide Number Placeholder 28"/>
          <p:cNvSpPr>
            <a:spLocks noGrp="1"/>
          </p:cNvSpPr>
          <p:nvPr>
            <p:ph type="sldNum" sz="quarter" idx="12"/>
          </p:nvPr>
        </p:nvSpPr>
        <p:spPr/>
        <p:txBody>
          <a:bodyPr/>
          <a:lstStyle>
            <a:lvl1pPr>
              <a:defRPr/>
            </a:lvl1pPr>
          </a:lstStyle>
          <a:p>
            <a:pPr>
              <a:defRPr/>
            </a:pPr>
            <a:fld id="{C934A70A-3C09-4B89-897E-A066D8BAEFEB}" type="slidenum">
              <a:rPr lang="en-US"/>
              <a:pPr>
                <a:defRPr/>
              </a:pPr>
              <a:t>‹#›</a:t>
            </a:fld>
            <a:endParaRPr lang="en-US"/>
          </a:p>
        </p:txBody>
      </p:sp>
    </p:spTree>
  </p:cSld>
  <p:clrMapOvr>
    <a:masterClrMapping/>
  </p:clrMapOvr>
  <p:transition>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68288"/>
            <a:ext cx="2057400" cy="61864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68288"/>
            <a:ext cx="6019800" cy="61864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7"/>
          <p:cNvSpPr>
            <a:spLocks noGrp="1"/>
          </p:cNvSpPr>
          <p:nvPr>
            <p:ph type="dt" sz="half" idx="10"/>
          </p:nvPr>
        </p:nvSpPr>
        <p:spPr/>
        <p:txBody>
          <a:bodyPr/>
          <a:lstStyle>
            <a:lvl1pPr>
              <a:defRPr/>
            </a:lvl1pPr>
          </a:lstStyle>
          <a:p>
            <a:pPr>
              <a:defRPr/>
            </a:pPr>
            <a:endParaRPr lang="en-US"/>
          </a:p>
        </p:txBody>
      </p:sp>
      <p:sp>
        <p:nvSpPr>
          <p:cNvPr id="5" name="Footer Placeholder 16"/>
          <p:cNvSpPr>
            <a:spLocks noGrp="1"/>
          </p:cNvSpPr>
          <p:nvPr>
            <p:ph type="ftr" sz="quarter" idx="11"/>
          </p:nvPr>
        </p:nvSpPr>
        <p:spPr/>
        <p:txBody>
          <a:bodyPr/>
          <a:lstStyle>
            <a:lvl1pPr>
              <a:defRPr/>
            </a:lvl1pPr>
          </a:lstStyle>
          <a:p>
            <a:pPr>
              <a:defRPr/>
            </a:pPr>
            <a:endParaRPr lang="en-US"/>
          </a:p>
        </p:txBody>
      </p:sp>
      <p:sp>
        <p:nvSpPr>
          <p:cNvPr id="6" name="Slide Number Placeholder 28"/>
          <p:cNvSpPr>
            <a:spLocks noGrp="1"/>
          </p:cNvSpPr>
          <p:nvPr>
            <p:ph type="sldNum" sz="quarter" idx="12"/>
          </p:nvPr>
        </p:nvSpPr>
        <p:spPr/>
        <p:txBody>
          <a:bodyPr/>
          <a:lstStyle>
            <a:lvl1pPr>
              <a:defRPr/>
            </a:lvl1pPr>
          </a:lstStyle>
          <a:p>
            <a:pPr>
              <a:defRPr/>
            </a:pPr>
            <a:fld id="{803B9631-2FC6-49D7-8305-84109736F4C2}" type="slidenum">
              <a:rPr lang="en-US"/>
              <a:pPr>
                <a:defRPr/>
              </a:pPr>
              <a:t>‹#›</a:t>
            </a:fld>
            <a:endParaRPr lang="en-US"/>
          </a:p>
        </p:txBody>
      </p:sp>
    </p:spTree>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C9E64B7-9C69-4AD1-9388-3270D3A3F9D4}" type="datetimeFigureOut">
              <a:rPr lang="en-US"/>
              <a:pPr>
                <a:defRPr/>
              </a:pPr>
              <a:t>9/20/2010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AC45CB4-74BA-4662-B4EA-725C2D66A5C1}" type="slidenum">
              <a:rPr lang="en-US"/>
              <a:pPr>
                <a:defRPr/>
              </a:pPr>
              <a:t>‹#›</a:t>
            </a:fld>
            <a:endParaRPr lang="en-US"/>
          </a:p>
        </p:txBody>
      </p:sp>
    </p:spTree>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44B5850-2D63-4791-9D98-CDDE656E76ED}" type="datetimeFigureOut">
              <a:rPr lang="en-US"/>
              <a:pPr>
                <a:defRPr/>
              </a:pPr>
              <a:t>9/20/2010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D71BDA6-A274-492B-8BB1-D2F87C61397F}" type="slidenum">
              <a:rPr lang="en-US"/>
              <a:pPr>
                <a:defRPr/>
              </a:pPr>
              <a:t>‹#›</a:t>
            </a:fld>
            <a:endParaRPr lang="en-US"/>
          </a:p>
        </p:txBody>
      </p:sp>
    </p:spTree>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0A33389-5E27-4B18-95A0-DA2A450DBC4B}" type="datetimeFigureOut">
              <a:rPr lang="en-US"/>
              <a:pPr>
                <a:defRPr/>
              </a:pPr>
              <a:t>9/20/2010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C55C1A6-2F84-4777-9A0B-4FD6FEA21614}" type="slidenum">
              <a:rPr lang="en-US"/>
              <a:pPr>
                <a:defRPr/>
              </a:pPr>
              <a:t>‹#›</a:t>
            </a:fld>
            <a:endParaRPr lang="en-US"/>
          </a:p>
        </p:txBody>
      </p:sp>
    </p:spTree>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D080E21-4FEB-46C9-A4E2-6CE0AA36F929}" type="datetimeFigureOut">
              <a:rPr lang="en-US"/>
              <a:pPr>
                <a:defRPr/>
              </a:pPr>
              <a:t>9/20/2010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36FE663-AE18-457C-A530-6CAE591BA349}" type="slidenum">
              <a:rPr lang="en-US"/>
              <a:pPr>
                <a:defRPr/>
              </a:pPr>
              <a:t>‹#›</a:t>
            </a:fld>
            <a:endParaRPr lang="en-US"/>
          </a:p>
        </p:txBody>
      </p:sp>
    </p:spTree>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C2D1791-039E-4522-8807-F3B05E0A7A4E}" type="datetimeFigureOut">
              <a:rPr lang="en-US"/>
              <a:pPr>
                <a:defRPr/>
              </a:pPr>
              <a:t>9/20/2010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5A40D75-9CA1-49DF-B524-582188613CCC}" type="slidenum">
              <a:rPr lang="en-US"/>
              <a:pPr>
                <a:defRPr/>
              </a:pPr>
              <a:t>‹#›</a:t>
            </a:fld>
            <a:endParaRPr lang="en-US"/>
          </a:p>
        </p:txBody>
      </p:sp>
    </p:spTree>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C2FC5C3-3010-42EE-8A02-F810700368AE}" type="datetimeFigureOut">
              <a:rPr lang="en-US"/>
              <a:pPr>
                <a:defRPr/>
              </a:pPr>
              <a:t>9/20/2010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AB68059-7945-43B8-8405-02F70AD71C63}" type="slidenum">
              <a:rPr lang="en-US"/>
              <a:pPr>
                <a:defRPr/>
              </a:pPr>
              <a:t>‹#›</a:t>
            </a:fld>
            <a:endParaRPr lang="en-US"/>
          </a:p>
        </p:txBody>
      </p:sp>
    </p:spTree>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525B24">
            <a:alpha val="98038"/>
          </a:srgb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Arial" charset="0"/>
                <a:ea typeface="ＭＳ Ｐゴシック" pitchFamily="1" charset="-128"/>
                <a:cs typeface="+mn-cs"/>
              </a:defRPr>
            </a:lvl1pPr>
          </a:lstStyle>
          <a:p>
            <a:pPr>
              <a:defRPr/>
            </a:pPr>
            <a:fld id="{19669B15-1AAB-4A8F-98C8-51D6221C4553}" type="datetimeFigureOut">
              <a:rPr lang="en-US"/>
              <a:pPr>
                <a:defRPr/>
              </a:pPr>
              <a:t>9/20/2010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Arial" charset="0"/>
                <a:ea typeface="ＭＳ Ｐゴシック" pitchFamily="1" charset="-128"/>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Arial" charset="0"/>
                <a:ea typeface="ＭＳ Ｐゴシック" pitchFamily="1" charset="-128"/>
                <a:cs typeface="+mn-cs"/>
              </a:defRPr>
            </a:lvl1pPr>
          </a:lstStyle>
          <a:p>
            <a:pPr>
              <a:defRPr/>
            </a:pPr>
            <a:fld id="{E3FC7052-FC54-4AC6-A533-F25E855DC37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 id="2147484163" r:id="rId12"/>
  </p:sldLayoutIdLst>
  <p:transition>
    <p:dissolv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525B24">
            <a:alpha val="98038"/>
          </a:srgbClr>
        </a:solidFill>
        <a:effectLst/>
      </p:bgPr>
    </p:bg>
    <p:spTree>
      <p:nvGrpSpPr>
        <p:cNvPr id="1" name=""/>
        <p:cNvGrpSpPr/>
        <p:nvPr/>
      </p:nvGrpSpPr>
      <p:grpSpPr>
        <a:xfrm>
          <a:off x="0" y="0"/>
          <a:ext cx="0" cy="0"/>
          <a:chOff x="0" y="0"/>
          <a:chExt cx="0" cy="0"/>
        </a:xfrm>
      </p:grpSpPr>
      <p:sp>
        <p:nvSpPr>
          <p:cNvPr id="11" name="Right Triangle 10"/>
          <p:cNvSpPr/>
          <p:nvPr/>
        </p:nvSpPr>
        <p:spPr>
          <a:xfrm>
            <a:off x="6350" y="14288"/>
            <a:ext cx="9131300" cy="6837362"/>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2400"/>
          </a:p>
        </p:txBody>
      </p:sp>
      <p:cxnSp>
        <p:nvCxnSpPr>
          <p:cNvPr id="8"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457200" y="268288"/>
            <a:ext cx="8229600" cy="1398587"/>
          </a:xfrm>
          <a:prstGeom prst="rect">
            <a:avLst/>
          </a:prstGeom>
        </p:spPr>
        <p:txBody>
          <a:bodyPr vert="horz" anchor="ctr">
            <a:normAutofit/>
          </a:bodyPr>
          <a:lstStyle/>
          <a:p>
            <a:r>
              <a:rPr lang="en-US" smtClean="0"/>
              <a:t>Click to edit Master title style</a:t>
            </a:r>
            <a:endParaRPr lang="en-US"/>
          </a:p>
        </p:txBody>
      </p:sp>
      <p:sp>
        <p:nvSpPr>
          <p:cNvPr id="2054" name="Text Placeholder 12"/>
          <p:cNvSpPr>
            <a:spLocks noGrp="1"/>
          </p:cNvSpPr>
          <p:nvPr>
            <p:ph type="body" idx="1"/>
          </p:nvPr>
        </p:nvSpPr>
        <p:spPr bwMode="auto">
          <a:xfrm>
            <a:off x="457200" y="1882775"/>
            <a:ext cx="82296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4791075" y="6481763"/>
            <a:ext cx="2133600" cy="301625"/>
          </a:xfrm>
          <a:prstGeom prst="rect">
            <a:avLst/>
          </a:prstGeom>
        </p:spPr>
        <p:txBody>
          <a:bodyPr vert="horz" anchor="b"/>
          <a:lstStyle>
            <a:lvl1pPr algn="l" eaLnBrk="1" latinLnBrk="0" hangingPunct="1">
              <a:defRPr kumimoji="0" sz="1000" b="0">
                <a:solidFill>
                  <a:schemeClr val="tx1"/>
                </a:solidFill>
                <a:latin typeface="Arial" charset="0"/>
                <a:ea typeface="ＭＳ Ｐゴシック" pitchFamily="1" charset="-128"/>
                <a:cs typeface="+mn-cs"/>
              </a:defRPr>
            </a:lvl1pPr>
          </a:lstStyle>
          <a:p>
            <a:pPr>
              <a:defRPr/>
            </a:pPr>
            <a:endParaRPr lang="en-US"/>
          </a:p>
        </p:txBody>
      </p:sp>
      <p:sp>
        <p:nvSpPr>
          <p:cNvPr id="3" name="Footer Placeholder 2"/>
          <p:cNvSpPr>
            <a:spLocks noGrp="1"/>
          </p:cNvSpPr>
          <p:nvPr>
            <p:ph type="ftr" sz="quarter" idx="3"/>
          </p:nvPr>
        </p:nvSpPr>
        <p:spPr>
          <a:xfrm>
            <a:off x="457200" y="6481763"/>
            <a:ext cx="4259263" cy="301625"/>
          </a:xfrm>
          <a:prstGeom prst="rect">
            <a:avLst/>
          </a:prstGeom>
        </p:spPr>
        <p:txBody>
          <a:bodyPr vert="horz" anchor="b"/>
          <a:lstStyle>
            <a:lvl1pPr algn="r" eaLnBrk="1" latinLnBrk="0" hangingPunct="1">
              <a:defRPr kumimoji="0" sz="1000">
                <a:solidFill>
                  <a:schemeClr val="tx1"/>
                </a:solidFill>
                <a:latin typeface="Arial" charset="0"/>
                <a:ea typeface="ＭＳ Ｐゴシック" pitchFamily="1" charset="-128"/>
                <a:cs typeface="+mn-cs"/>
              </a:defRPr>
            </a:lvl1pPr>
          </a:lstStyle>
          <a:p>
            <a:pPr>
              <a:defRPr/>
            </a:pPr>
            <a:endParaRPr lang="en-US"/>
          </a:p>
        </p:txBody>
      </p:sp>
      <p:sp>
        <p:nvSpPr>
          <p:cNvPr id="23" name="Slide Number Placeholder 22"/>
          <p:cNvSpPr>
            <a:spLocks noGrp="1"/>
          </p:cNvSpPr>
          <p:nvPr>
            <p:ph type="sldNum" sz="quarter" idx="4"/>
          </p:nvPr>
        </p:nvSpPr>
        <p:spPr>
          <a:xfrm>
            <a:off x="7589838" y="6481763"/>
            <a:ext cx="503237" cy="301625"/>
          </a:xfrm>
          <a:prstGeom prst="rect">
            <a:avLst/>
          </a:prstGeom>
        </p:spPr>
        <p:txBody>
          <a:bodyPr vert="horz" anchor="b"/>
          <a:lstStyle>
            <a:lvl1pPr algn="ctr" eaLnBrk="1" latinLnBrk="0" hangingPunct="1">
              <a:defRPr kumimoji="0" sz="1200">
                <a:solidFill>
                  <a:schemeClr val="tx1"/>
                </a:solidFill>
                <a:latin typeface="Arial" charset="0"/>
                <a:ea typeface="ＭＳ Ｐゴシック" pitchFamily="1" charset="-128"/>
                <a:cs typeface="+mn-cs"/>
              </a:defRPr>
            </a:lvl1pPr>
          </a:lstStyle>
          <a:p>
            <a:pPr>
              <a:defRPr/>
            </a:pPr>
            <a:fld id="{408D6B5A-4E2B-4C33-BE55-6C1C83574E11}"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4180" r:id="rId1"/>
    <p:sldLayoutId id="2147484181" r:id="rId2"/>
    <p:sldLayoutId id="2147484164" r:id="rId3"/>
    <p:sldLayoutId id="2147484182" r:id="rId4"/>
    <p:sldLayoutId id="2147484165" r:id="rId5"/>
    <p:sldLayoutId id="2147484166" r:id="rId6"/>
    <p:sldLayoutId id="2147484183" r:id="rId7"/>
    <p:sldLayoutId id="2147484167" r:id="rId8"/>
    <p:sldLayoutId id="2147484168" r:id="rId9"/>
  </p:sldLayoutIdLst>
  <p:transition>
    <p:dissolve/>
  </p:transition>
  <p:timing>
    <p:tnLst>
      <p:par>
        <p:cTn id="1" dur="indefinite" restart="never" nodeType="tmRoot"/>
      </p:par>
    </p:tnLst>
  </p:timing>
  <p:txStyles>
    <p:titleStyle>
      <a:lvl1pPr marL="484188" indent="-484188" algn="l" rtl="0" eaLnBrk="0" fontAlgn="base" hangingPunct="0">
        <a:spcBef>
          <a:spcPct val="0"/>
        </a:spcBef>
        <a:spcAft>
          <a:spcPct val="0"/>
        </a:spcAft>
        <a:defRPr sz="4200" kern="1200">
          <a:ln w="6350">
            <a:solidFill>
              <a:schemeClr val="accent1">
                <a:shade val="43000"/>
              </a:schemeClr>
            </a:solidFill>
          </a:ln>
          <a:solidFill>
            <a:srgbClr val="FFB75B"/>
          </a:solidFill>
          <a:effectLst>
            <a:outerShdw blurRad="26000" dist="26000" dir="14500000" algn="tl" rotWithShape="0">
              <a:srgbClr val="000000">
                <a:alpha val="40000"/>
              </a:srgbClr>
            </a:outerShdw>
          </a:effectLst>
          <a:latin typeface="+mj-lt"/>
          <a:ea typeface="+mj-ea"/>
          <a:cs typeface="+mj-cs"/>
        </a:defRPr>
      </a:lvl1pPr>
      <a:lvl2pPr marL="484188" indent="-484188" algn="l" rtl="0" eaLnBrk="0" fontAlgn="base" hangingPunct="0">
        <a:spcBef>
          <a:spcPct val="0"/>
        </a:spcBef>
        <a:spcAft>
          <a:spcPct val="0"/>
        </a:spcAft>
        <a:defRPr sz="4200">
          <a:solidFill>
            <a:srgbClr val="FFB75B"/>
          </a:solidFill>
          <a:latin typeface="Rockwell"/>
        </a:defRPr>
      </a:lvl2pPr>
      <a:lvl3pPr marL="484188" indent="-484188" algn="l" rtl="0" eaLnBrk="0" fontAlgn="base" hangingPunct="0">
        <a:spcBef>
          <a:spcPct val="0"/>
        </a:spcBef>
        <a:spcAft>
          <a:spcPct val="0"/>
        </a:spcAft>
        <a:defRPr sz="4200">
          <a:solidFill>
            <a:srgbClr val="FFB75B"/>
          </a:solidFill>
          <a:latin typeface="Rockwell"/>
        </a:defRPr>
      </a:lvl3pPr>
      <a:lvl4pPr marL="484188" indent="-484188" algn="l" rtl="0" eaLnBrk="0" fontAlgn="base" hangingPunct="0">
        <a:spcBef>
          <a:spcPct val="0"/>
        </a:spcBef>
        <a:spcAft>
          <a:spcPct val="0"/>
        </a:spcAft>
        <a:defRPr sz="4200">
          <a:solidFill>
            <a:srgbClr val="FFB75B"/>
          </a:solidFill>
          <a:latin typeface="Rockwell"/>
        </a:defRPr>
      </a:lvl4pPr>
      <a:lvl5pPr marL="484188" indent="-484188" algn="l" rtl="0" eaLnBrk="0" fontAlgn="base" hangingPunct="0">
        <a:spcBef>
          <a:spcPct val="0"/>
        </a:spcBef>
        <a:spcAft>
          <a:spcPct val="0"/>
        </a:spcAft>
        <a:defRPr sz="4200">
          <a:solidFill>
            <a:srgbClr val="FFB75B"/>
          </a:solidFill>
          <a:latin typeface="Rockwell"/>
        </a:defRPr>
      </a:lvl5pPr>
      <a:lvl6pPr marL="941388" indent="-484188" algn="l" rtl="0" fontAlgn="base">
        <a:spcBef>
          <a:spcPct val="0"/>
        </a:spcBef>
        <a:spcAft>
          <a:spcPct val="0"/>
        </a:spcAft>
        <a:defRPr sz="4200">
          <a:solidFill>
            <a:srgbClr val="FFB75B"/>
          </a:solidFill>
          <a:latin typeface="Rockwell"/>
        </a:defRPr>
      </a:lvl6pPr>
      <a:lvl7pPr marL="1398588" indent="-484188" algn="l" rtl="0" fontAlgn="base">
        <a:spcBef>
          <a:spcPct val="0"/>
        </a:spcBef>
        <a:spcAft>
          <a:spcPct val="0"/>
        </a:spcAft>
        <a:defRPr sz="4200">
          <a:solidFill>
            <a:srgbClr val="FFB75B"/>
          </a:solidFill>
          <a:latin typeface="Rockwell"/>
        </a:defRPr>
      </a:lvl7pPr>
      <a:lvl8pPr marL="1855788" indent="-484188" algn="l" rtl="0" fontAlgn="base">
        <a:spcBef>
          <a:spcPct val="0"/>
        </a:spcBef>
        <a:spcAft>
          <a:spcPct val="0"/>
        </a:spcAft>
        <a:defRPr sz="4200">
          <a:solidFill>
            <a:srgbClr val="FFB75B"/>
          </a:solidFill>
          <a:latin typeface="Rockwell"/>
        </a:defRPr>
      </a:lvl8pPr>
      <a:lvl9pPr marL="2312988" indent="-484188" algn="l" rtl="0" fontAlgn="base">
        <a:spcBef>
          <a:spcPct val="0"/>
        </a:spcBef>
        <a:spcAft>
          <a:spcPct val="0"/>
        </a:spcAft>
        <a:defRPr sz="4200">
          <a:solidFill>
            <a:srgbClr val="FFB75B"/>
          </a:solidFill>
          <a:latin typeface="Rockwell"/>
        </a:defRPr>
      </a:lvl9pPr>
    </p:titleStyle>
    <p:bodyStyle>
      <a:lvl1pPr marL="447675" indent="-382588" algn="l" rtl="0" eaLnBrk="0" fontAlgn="base" hangingPunct="0">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822325" indent="-285750" algn="l" rtl="0" eaLnBrk="0" fontAlgn="base" hangingPunct="0">
        <a:spcBef>
          <a:spcPct val="20000"/>
        </a:spcBef>
        <a:spcAft>
          <a:spcPct val="0"/>
        </a:spcAft>
        <a:buClr>
          <a:schemeClr val="accent1"/>
        </a:buClr>
        <a:buSzPct val="95000"/>
        <a:buFont typeface="Verdana" pitchFamily="34" charset="0"/>
        <a:buChar char="›"/>
        <a:defRPr sz="2600" kern="1200">
          <a:solidFill>
            <a:schemeClr val="tx1"/>
          </a:solidFill>
          <a:latin typeface="+mn-lt"/>
          <a:ea typeface="+mn-ea"/>
          <a:cs typeface="+mn-cs"/>
        </a:defRPr>
      </a:lvl2pPr>
      <a:lvl3pPr marL="1104900" indent="-228600" algn="l" rtl="0" eaLnBrk="0" fontAlgn="base" hangingPunct="0">
        <a:spcBef>
          <a:spcPct val="20000"/>
        </a:spcBef>
        <a:spcAft>
          <a:spcPct val="0"/>
        </a:spcAft>
        <a:buClr>
          <a:schemeClr val="accent1"/>
        </a:buClr>
        <a:buFont typeface="Wingdings 2" pitchFamily="18" charset="2"/>
        <a:buChar char=""/>
        <a:defRPr sz="2400" kern="1200">
          <a:solidFill>
            <a:schemeClr val="tx1"/>
          </a:solidFill>
          <a:latin typeface="+mn-lt"/>
          <a:ea typeface="+mn-ea"/>
          <a:cs typeface="+mn-cs"/>
        </a:defRPr>
      </a:lvl3pPr>
      <a:lvl4pPr marL="1371600" indent="-209550" algn="l" rtl="0" eaLnBrk="0" fontAlgn="base" hangingPunct="0">
        <a:spcBef>
          <a:spcPct val="20000"/>
        </a:spcBef>
        <a:spcAft>
          <a:spcPct val="0"/>
        </a:spcAft>
        <a:buClr>
          <a:schemeClr val="accent1"/>
        </a:buClr>
        <a:buFont typeface="Wingdings 2" pitchFamily="18" charset="2"/>
        <a:buChar char=""/>
        <a:defRPr sz="2000" kern="1200">
          <a:solidFill>
            <a:schemeClr val="tx1"/>
          </a:solidFill>
          <a:latin typeface="+mn-lt"/>
          <a:ea typeface="+mn-ea"/>
          <a:cs typeface="+mn-cs"/>
        </a:defRPr>
      </a:lvl4pPr>
      <a:lvl5pPr marL="1600200" indent="-209550" algn="l" rtl="0" eaLnBrk="0" fontAlgn="base" hangingPunct="0">
        <a:spcBef>
          <a:spcPct val="20000"/>
        </a:spcBef>
        <a:spcAft>
          <a:spcPct val="0"/>
        </a:spcAft>
        <a:buClr>
          <a:srgbClr val="F4BF8E"/>
        </a:buClr>
        <a:buFont typeface="Wingdings 2" pitchFamily="18" charset="2"/>
        <a:buChar char=""/>
        <a:defRPr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525B24">
            <a:alpha val="98038"/>
          </a:srgbClr>
        </a:solidFill>
        <a:effectLst/>
      </p:bgPr>
    </p:bg>
    <p:spTree>
      <p:nvGrpSpPr>
        <p:cNvPr id="1" name=""/>
        <p:cNvGrpSpPr/>
        <p:nvPr/>
      </p:nvGrpSpPr>
      <p:grpSpPr>
        <a:xfrm>
          <a:off x="0" y="0"/>
          <a:ext cx="0" cy="0"/>
          <a:chOff x="0" y="0"/>
          <a:chExt cx="0" cy="0"/>
        </a:xfrm>
      </p:grpSpPr>
      <p:sp>
        <p:nvSpPr>
          <p:cNvPr id="11" name="Right Triangle 10"/>
          <p:cNvSpPr/>
          <p:nvPr/>
        </p:nvSpPr>
        <p:spPr>
          <a:xfrm>
            <a:off x="6350" y="14288"/>
            <a:ext cx="9131300" cy="6837362"/>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2400"/>
          </a:p>
        </p:txBody>
      </p:sp>
      <p:cxnSp>
        <p:nvCxnSpPr>
          <p:cNvPr id="8"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Isosceles Triangle 9"/>
          <p:cNvSpPr/>
          <p:nvPr/>
        </p:nvSpPr>
        <p:spPr>
          <a:xfrm rot="16200000">
            <a:off x="7553325" y="5254626"/>
            <a:ext cx="1893887"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2400"/>
          </a:p>
        </p:txBody>
      </p:sp>
      <p:sp>
        <p:nvSpPr>
          <p:cNvPr id="3078" name="Title Placeholder 21"/>
          <p:cNvSpPr>
            <a:spLocks noGrp="1"/>
          </p:cNvSpPr>
          <p:nvPr>
            <p:ph type="title"/>
          </p:nvPr>
        </p:nvSpPr>
        <p:spPr bwMode="auto">
          <a:xfrm>
            <a:off x="457200" y="268288"/>
            <a:ext cx="8229600" cy="13985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9" name="Text Placeholder 12"/>
          <p:cNvSpPr>
            <a:spLocks noGrp="1"/>
          </p:cNvSpPr>
          <p:nvPr>
            <p:ph type="body" idx="1"/>
          </p:nvPr>
        </p:nvSpPr>
        <p:spPr bwMode="auto">
          <a:xfrm>
            <a:off x="457200" y="1882775"/>
            <a:ext cx="82296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 name="Date Placeholder 27"/>
          <p:cNvSpPr>
            <a:spLocks noGrp="1"/>
          </p:cNvSpPr>
          <p:nvPr>
            <p:ph type="dt" sz="half" idx="2"/>
          </p:nvPr>
        </p:nvSpPr>
        <p:spPr>
          <a:xfrm>
            <a:off x="1371600" y="6011863"/>
            <a:ext cx="5791200" cy="365125"/>
          </a:xfrm>
          <a:prstGeom prst="rect">
            <a:avLst/>
          </a:prstGeom>
        </p:spPr>
        <p:txBody>
          <a:bodyPr vert="horz" tIns="0" bIns="0" anchor="t"/>
          <a:lstStyle>
            <a:lvl1pPr algn="r">
              <a:defRPr sz="1000">
                <a:latin typeface="Arial" charset="0"/>
                <a:ea typeface="ＭＳ Ｐゴシック" pitchFamily="1" charset="-128"/>
                <a:cs typeface="+mn-cs"/>
              </a:defRPr>
            </a:lvl1pPr>
          </a:lstStyle>
          <a:p>
            <a:pPr>
              <a:defRPr/>
            </a:pPr>
            <a:endParaRPr lang="en-US"/>
          </a:p>
        </p:txBody>
      </p:sp>
      <p:sp>
        <p:nvSpPr>
          <p:cNvPr id="13" name="Footer Placeholder 16"/>
          <p:cNvSpPr>
            <a:spLocks noGrp="1"/>
          </p:cNvSpPr>
          <p:nvPr>
            <p:ph type="ftr" sz="quarter" idx="3"/>
          </p:nvPr>
        </p:nvSpPr>
        <p:spPr>
          <a:xfrm>
            <a:off x="1371600" y="5649913"/>
            <a:ext cx="5791200" cy="365125"/>
          </a:xfrm>
          <a:prstGeom prst="rect">
            <a:avLst/>
          </a:prstGeom>
        </p:spPr>
        <p:txBody>
          <a:bodyPr vert="horz" tIns="0" bIns="0" anchor="b"/>
          <a:lstStyle>
            <a:lvl1pPr algn="r">
              <a:defRPr sz="1100">
                <a:latin typeface="Arial" charset="0"/>
                <a:ea typeface="ＭＳ Ｐゴシック" pitchFamily="1" charset="-128"/>
                <a:cs typeface="+mn-cs"/>
              </a:defRPr>
            </a:lvl1pPr>
          </a:lstStyle>
          <a:p>
            <a:pPr>
              <a:defRPr/>
            </a:pPr>
            <a:endParaRPr lang="en-US"/>
          </a:p>
        </p:txBody>
      </p:sp>
      <p:sp>
        <p:nvSpPr>
          <p:cNvPr id="15" name="Slide Number Placeholder 28"/>
          <p:cNvSpPr>
            <a:spLocks noGrp="1"/>
          </p:cNvSpPr>
          <p:nvPr>
            <p:ph type="sldNum" sz="quarter" idx="4"/>
          </p:nvPr>
        </p:nvSpPr>
        <p:spPr>
          <a:xfrm>
            <a:off x="8391525" y="5753100"/>
            <a:ext cx="503238" cy="365125"/>
          </a:xfrm>
          <a:prstGeom prst="rect">
            <a:avLst/>
          </a:prstGeom>
        </p:spPr>
        <p:txBody>
          <a:bodyPr vert="horz" anchor="ctr"/>
          <a:lstStyle>
            <a:lvl1pPr algn="ctr">
              <a:defRPr sz="1300">
                <a:solidFill>
                  <a:srgbClr val="FFFFFF"/>
                </a:solidFill>
                <a:latin typeface="Arial" charset="0"/>
                <a:ea typeface="ＭＳ Ｐゴシック" pitchFamily="1" charset="-128"/>
                <a:cs typeface="+mn-cs"/>
              </a:defRPr>
            </a:lvl1pPr>
          </a:lstStyle>
          <a:p>
            <a:pPr>
              <a:defRPr/>
            </a:pPr>
            <a:fld id="{A35BEB7E-82D0-4412-B79B-4716CD6911F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Lst>
  <p:transition>
    <p:dissolve/>
  </p:transition>
  <p:timing>
    <p:tnLst>
      <p:par>
        <p:cTn id="1" dur="indefinite" restart="never" nodeType="tmRoot"/>
      </p:par>
    </p:tnLst>
  </p:timing>
  <p:txStyles>
    <p:titleStyle>
      <a:lvl1pPr marL="484188" indent="-484188" algn="l" rtl="0" eaLnBrk="0" fontAlgn="base" hangingPunct="0">
        <a:spcBef>
          <a:spcPct val="0"/>
        </a:spcBef>
        <a:spcAft>
          <a:spcPct val="0"/>
        </a:spcAft>
        <a:defRPr sz="4200">
          <a:solidFill>
            <a:srgbClr val="FFB75B"/>
          </a:solidFill>
          <a:latin typeface="+mj-lt"/>
          <a:ea typeface="+mj-ea"/>
          <a:cs typeface="+mj-cs"/>
        </a:defRPr>
      </a:lvl1pPr>
      <a:lvl2pPr marL="484188" indent="-484188" algn="l" rtl="0" eaLnBrk="0" fontAlgn="base" hangingPunct="0">
        <a:spcBef>
          <a:spcPct val="0"/>
        </a:spcBef>
        <a:spcAft>
          <a:spcPct val="0"/>
        </a:spcAft>
        <a:defRPr sz="4200">
          <a:solidFill>
            <a:srgbClr val="FFB75B"/>
          </a:solidFill>
          <a:latin typeface="Rockwell" pitchFamily="18" charset="0"/>
        </a:defRPr>
      </a:lvl2pPr>
      <a:lvl3pPr marL="484188" indent="-484188" algn="l" rtl="0" eaLnBrk="0" fontAlgn="base" hangingPunct="0">
        <a:spcBef>
          <a:spcPct val="0"/>
        </a:spcBef>
        <a:spcAft>
          <a:spcPct val="0"/>
        </a:spcAft>
        <a:defRPr sz="4200">
          <a:solidFill>
            <a:srgbClr val="FFB75B"/>
          </a:solidFill>
          <a:latin typeface="Rockwell" pitchFamily="18" charset="0"/>
        </a:defRPr>
      </a:lvl3pPr>
      <a:lvl4pPr marL="484188" indent="-484188" algn="l" rtl="0" eaLnBrk="0" fontAlgn="base" hangingPunct="0">
        <a:spcBef>
          <a:spcPct val="0"/>
        </a:spcBef>
        <a:spcAft>
          <a:spcPct val="0"/>
        </a:spcAft>
        <a:defRPr sz="4200">
          <a:solidFill>
            <a:srgbClr val="FFB75B"/>
          </a:solidFill>
          <a:latin typeface="Rockwell" pitchFamily="18" charset="0"/>
        </a:defRPr>
      </a:lvl4pPr>
      <a:lvl5pPr marL="484188" indent="-484188" algn="l" rtl="0" eaLnBrk="0" fontAlgn="base" hangingPunct="0">
        <a:spcBef>
          <a:spcPct val="0"/>
        </a:spcBef>
        <a:spcAft>
          <a:spcPct val="0"/>
        </a:spcAft>
        <a:defRPr sz="4200">
          <a:solidFill>
            <a:srgbClr val="FFB75B"/>
          </a:solidFill>
          <a:latin typeface="Rockwell" pitchFamily="18" charset="0"/>
        </a:defRPr>
      </a:lvl5pPr>
      <a:lvl6pPr marL="941388" indent="-484188" algn="l" rtl="0" eaLnBrk="0" fontAlgn="base" hangingPunct="0">
        <a:spcBef>
          <a:spcPct val="0"/>
        </a:spcBef>
        <a:spcAft>
          <a:spcPct val="0"/>
        </a:spcAft>
        <a:defRPr sz="4200">
          <a:solidFill>
            <a:srgbClr val="FFB75B"/>
          </a:solidFill>
          <a:latin typeface="Rockwell" pitchFamily="18" charset="0"/>
        </a:defRPr>
      </a:lvl6pPr>
      <a:lvl7pPr marL="1398588" indent="-484188" algn="l" rtl="0" eaLnBrk="0" fontAlgn="base" hangingPunct="0">
        <a:spcBef>
          <a:spcPct val="0"/>
        </a:spcBef>
        <a:spcAft>
          <a:spcPct val="0"/>
        </a:spcAft>
        <a:defRPr sz="4200">
          <a:solidFill>
            <a:srgbClr val="FFB75B"/>
          </a:solidFill>
          <a:latin typeface="Rockwell" pitchFamily="18" charset="0"/>
        </a:defRPr>
      </a:lvl7pPr>
      <a:lvl8pPr marL="1855788" indent="-484188" algn="l" rtl="0" eaLnBrk="0" fontAlgn="base" hangingPunct="0">
        <a:spcBef>
          <a:spcPct val="0"/>
        </a:spcBef>
        <a:spcAft>
          <a:spcPct val="0"/>
        </a:spcAft>
        <a:defRPr sz="4200">
          <a:solidFill>
            <a:srgbClr val="FFB75B"/>
          </a:solidFill>
          <a:latin typeface="Rockwell" pitchFamily="18" charset="0"/>
        </a:defRPr>
      </a:lvl8pPr>
      <a:lvl9pPr marL="2312988" indent="-484188" algn="l" rtl="0" eaLnBrk="0" fontAlgn="base" hangingPunct="0">
        <a:spcBef>
          <a:spcPct val="0"/>
        </a:spcBef>
        <a:spcAft>
          <a:spcPct val="0"/>
        </a:spcAft>
        <a:defRPr sz="4200">
          <a:solidFill>
            <a:srgbClr val="FFB75B"/>
          </a:solidFill>
          <a:latin typeface="Rockwell" pitchFamily="18" charset="0"/>
        </a:defRPr>
      </a:lvl9pPr>
    </p:titleStyle>
    <p:bodyStyle>
      <a:lvl1pPr marL="447675" indent="-382588" algn="l" rtl="0" eaLnBrk="0" fontAlgn="base" hangingPunct="0">
        <a:spcBef>
          <a:spcPct val="20000"/>
        </a:spcBef>
        <a:spcAft>
          <a:spcPct val="0"/>
        </a:spcAft>
        <a:buClr>
          <a:schemeClr val="accent1"/>
        </a:buClr>
        <a:buSzPct val="80000"/>
        <a:buFont typeface="Wingdings 2" pitchFamily="18" charset="2"/>
        <a:buChar char=""/>
        <a:defRPr sz="3000">
          <a:solidFill>
            <a:schemeClr val="tx1"/>
          </a:solidFill>
          <a:latin typeface="+mn-lt"/>
          <a:ea typeface="+mn-ea"/>
          <a:cs typeface="+mn-cs"/>
        </a:defRPr>
      </a:lvl1pPr>
      <a:lvl2pPr marL="822325" indent="-285750" algn="l" rtl="0" eaLnBrk="0" fontAlgn="base" hangingPunct="0">
        <a:spcBef>
          <a:spcPct val="20000"/>
        </a:spcBef>
        <a:spcAft>
          <a:spcPct val="0"/>
        </a:spcAft>
        <a:buClr>
          <a:schemeClr val="accent1"/>
        </a:buClr>
        <a:buSzPct val="95000"/>
        <a:buFont typeface="Verdana" pitchFamily="34" charset="0"/>
        <a:buChar char="›"/>
        <a:defRPr sz="2600">
          <a:solidFill>
            <a:schemeClr val="tx1"/>
          </a:solidFill>
          <a:latin typeface="+mn-lt"/>
        </a:defRPr>
      </a:lvl2pPr>
      <a:lvl3pPr marL="1104900" indent="-228600" algn="l" rtl="0" eaLnBrk="0" fontAlgn="base" hangingPunct="0">
        <a:spcBef>
          <a:spcPct val="20000"/>
        </a:spcBef>
        <a:spcAft>
          <a:spcPct val="0"/>
        </a:spcAft>
        <a:buClr>
          <a:schemeClr val="accent1"/>
        </a:buClr>
        <a:buFont typeface="Wingdings 2" pitchFamily="18" charset="2"/>
        <a:buChar char=""/>
        <a:defRPr sz="2400">
          <a:solidFill>
            <a:schemeClr val="tx1"/>
          </a:solidFill>
          <a:latin typeface="+mn-lt"/>
        </a:defRPr>
      </a:lvl3pPr>
      <a:lvl4pPr marL="1371600" indent="-209550" algn="l" rtl="0" eaLnBrk="0" fontAlgn="base" hangingPunct="0">
        <a:spcBef>
          <a:spcPct val="20000"/>
        </a:spcBef>
        <a:spcAft>
          <a:spcPct val="0"/>
        </a:spcAft>
        <a:buClr>
          <a:schemeClr val="accent1"/>
        </a:buClr>
        <a:buFont typeface="Wingdings 2" pitchFamily="18" charset="2"/>
        <a:buChar char=""/>
        <a:defRPr sz="2000">
          <a:solidFill>
            <a:schemeClr val="tx1"/>
          </a:solidFill>
          <a:latin typeface="+mn-lt"/>
        </a:defRPr>
      </a:lvl4pPr>
      <a:lvl5pPr marL="1600200" indent="-209550" algn="l" rtl="0" eaLnBrk="0" fontAlgn="base" hangingPunct="0">
        <a:spcBef>
          <a:spcPct val="20000"/>
        </a:spcBef>
        <a:spcAft>
          <a:spcPct val="0"/>
        </a:spcAft>
        <a:buClr>
          <a:srgbClr val="F4BF8E"/>
        </a:buClr>
        <a:buFont typeface="Wingdings 2" pitchFamily="18" charset="2"/>
        <a:buChar char=""/>
        <a:defRPr sz="1900">
          <a:solidFill>
            <a:schemeClr val="tx1"/>
          </a:solidFill>
          <a:latin typeface="+mn-lt"/>
        </a:defRPr>
      </a:lvl5pPr>
      <a:lvl6pPr marL="2057400" indent="-209550" algn="l" rtl="0" eaLnBrk="0" fontAlgn="base" hangingPunct="0">
        <a:spcBef>
          <a:spcPct val="20000"/>
        </a:spcBef>
        <a:spcAft>
          <a:spcPct val="0"/>
        </a:spcAft>
        <a:buClr>
          <a:srgbClr val="F4BF8E"/>
        </a:buClr>
        <a:buFont typeface="Wingdings 2" pitchFamily="18" charset="2"/>
        <a:buChar char=""/>
        <a:defRPr sz="1900">
          <a:solidFill>
            <a:schemeClr val="tx1"/>
          </a:solidFill>
          <a:latin typeface="+mn-lt"/>
        </a:defRPr>
      </a:lvl6pPr>
      <a:lvl7pPr marL="2514600" indent="-209550" algn="l" rtl="0" eaLnBrk="0" fontAlgn="base" hangingPunct="0">
        <a:spcBef>
          <a:spcPct val="20000"/>
        </a:spcBef>
        <a:spcAft>
          <a:spcPct val="0"/>
        </a:spcAft>
        <a:buClr>
          <a:srgbClr val="F4BF8E"/>
        </a:buClr>
        <a:buFont typeface="Wingdings 2" pitchFamily="18" charset="2"/>
        <a:buChar char=""/>
        <a:defRPr sz="1900">
          <a:solidFill>
            <a:schemeClr val="tx1"/>
          </a:solidFill>
          <a:latin typeface="+mn-lt"/>
        </a:defRPr>
      </a:lvl7pPr>
      <a:lvl8pPr marL="2971800" indent="-209550" algn="l" rtl="0" eaLnBrk="0" fontAlgn="base" hangingPunct="0">
        <a:spcBef>
          <a:spcPct val="20000"/>
        </a:spcBef>
        <a:spcAft>
          <a:spcPct val="0"/>
        </a:spcAft>
        <a:buClr>
          <a:srgbClr val="F4BF8E"/>
        </a:buClr>
        <a:buFont typeface="Wingdings 2" pitchFamily="18" charset="2"/>
        <a:buChar char=""/>
        <a:defRPr sz="1900">
          <a:solidFill>
            <a:schemeClr val="tx1"/>
          </a:solidFill>
          <a:latin typeface="+mn-lt"/>
        </a:defRPr>
      </a:lvl8pPr>
      <a:lvl9pPr marL="3429000" indent="-209550" algn="l" rtl="0" eaLnBrk="0" fontAlgn="base" hangingPunct="0">
        <a:spcBef>
          <a:spcPct val="20000"/>
        </a:spcBef>
        <a:spcAft>
          <a:spcPct val="0"/>
        </a:spcAft>
        <a:buClr>
          <a:srgbClr val="F4BF8E"/>
        </a:buClr>
        <a:buFont typeface="Wingdings 2" pitchFamily="18" charset="2"/>
        <a:buChar char=""/>
        <a:defRPr sz="1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2.png"/></Relationships>
</file>

<file path=ppt/slides/_rels/slide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0.xml"/><Relationship Id="rId1" Type="http://schemas.openxmlformats.org/officeDocument/2006/relationships/slideLayout" Target="../slideLayouts/slideLayout18.xml"/><Relationship Id="rId4" Type="http://schemas.openxmlformats.org/officeDocument/2006/relationships/hyperlink" Target="mailto:Alexa@GoodEarthPlants.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32.jpe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35.jpeg"/><Relationship Id="rId5" Type="http://schemas.openxmlformats.org/officeDocument/2006/relationships/image" Target="../media/image3.png"/><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hyperlink" Target="mailto:Alexa@GoodEarthPlants.co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47.jpeg"/><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18.xml"/><Relationship Id="rId5" Type="http://schemas.openxmlformats.org/officeDocument/2006/relationships/image" Target="../media/image3.png"/><Relationship Id="rId4" Type="http://schemas.openxmlformats.org/officeDocument/2006/relationships/image" Target="../media/image54.jpeg"/></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8.jpeg"/><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3.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4.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5.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63.jpeg"/></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6.xml"/><Relationship Id="rId1" Type="http://schemas.openxmlformats.org/officeDocument/2006/relationships/slideLayout" Target="../slideLayouts/slideLayout18.xml"/><Relationship Id="rId5" Type="http://schemas.openxmlformats.org/officeDocument/2006/relationships/image" Target="../media/image3.png"/><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7.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0.xml"/><Relationship Id="rId1" Type="http://schemas.openxmlformats.org/officeDocument/2006/relationships/slideLayout" Target="../slideLayouts/slideLayout18.xml"/><Relationship Id="rId5" Type="http://schemas.openxmlformats.org/officeDocument/2006/relationships/image" Target="../media/image3.png"/><Relationship Id="rId4" Type="http://schemas.openxmlformats.org/officeDocument/2006/relationships/image" Target="../media/image70.jpeg"/></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2.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3.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74.jpeg"/></Relationships>
</file>

<file path=ppt/slides/_rels/slide5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4.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42.gif"/></Relationships>
</file>

<file path=ppt/slides/_rels/slide5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5.xml"/><Relationship Id="rId1" Type="http://schemas.openxmlformats.org/officeDocument/2006/relationships/slideLayout" Target="../slideLayouts/slideLayout18.xml"/><Relationship Id="rId5" Type="http://schemas.openxmlformats.org/officeDocument/2006/relationships/image" Target="../media/image3.png"/><Relationship Id="rId4" Type="http://schemas.openxmlformats.org/officeDocument/2006/relationships/image" Target="../media/image42.gif"/></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57.xml"/><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image" Target="../media/image78.png"/><Relationship Id="rId4" Type="http://schemas.openxmlformats.org/officeDocument/2006/relationships/image" Target="../media/image77.png"/></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8.xml"/><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3.jpeg"/><Relationship Id="rId2" Type="http://schemas.openxmlformats.org/officeDocument/2006/relationships/notesSlide" Target="../notesSlides/notesSlide59.xml"/><Relationship Id="rId1" Type="http://schemas.openxmlformats.org/officeDocument/2006/relationships/slideLayout" Target="../slideLayouts/slideLayout17.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7.jpeg"/><Relationship Id="rId2" Type="http://schemas.openxmlformats.org/officeDocument/2006/relationships/notesSlide" Target="../notesSlides/notesSlide60.xml"/><Relationship Id="rId1" Type="http://schemas.openxmlformats.org/officeDocument/2006/relationships/slideLayout" Target="../slideLayouts/slideLayout18.xml"/><Relationship Id="rId6" Type="http://schemas.openxmlformats.org/officeDocument/2006/relationships/image" Target="../media/image86.png"/><Relationship Id="rId5" Type="http://schemas.openxmlformats.org/officeDocument/2006/relationships/image" Target="../media/image3.png"/><Relationship Id="rId4" Type="http://schemas.openxmlformats.org/officeDocument/2006/relationships/image" Target="../media/image85.jpeg"/></Relationships>
</file>

<file path=ppt/slides/_rels/slide6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1.xml"/><Relationship Id="rId1" Type="http://schemas.openxmlformats.org/officeDocument/2006/relationships/slideLayout" Target="../slideLayouts/slideLayout18.xml"/><Relationship Id="rId5" Type="http://schemas.openxmlformats.org/officeDocument/2006/relationships/image" Target="../media/image3.png"/><Relationship Id="rId4" Type="http://schemas.openxmlformats.org/officeDocument/2006/relationships/image" Target="../media/image89.jpeg"/></Relationships>
</file>

<file path=ppt/slides/_rels/slide6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2.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18.xml"/><Relationship Id="rId4" Type="http://schemas.openxmlformats.org/officeDocument/2006/relationships/image" Target="../media/image91.png"/></Relationships>
</file>

<file path=ppt/slides/_rels/slide64.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jpeg"/><Relationship Id="rId2" Type="http://schemas.openxmlformats.org/officeDocument/2006/relationships/notesSlide" Target="../notesSlides/notesSlide64.xml"/><Relationship Id="rId1" Type="http://schemas.openxmlformats.org/officeDocument/2006/relationships/slideLayout" Target="../slideLayouts/slideLayout18.xml"/><Relationship Id="rId6" Type="http://schemas.openxmlformats.org/officeDocument/2006/relationships/image" Target="../media/image95.jpeg"/><Relationship Id="rId5" Type="http://schemas.openxmlformats.org/officeDocument/2006/relationships/image" Target="../media/image94.png"/><Relationship Id="rId10" Type="http://schemas.openxmlformats.org/officeDocument/2006/relationships/image" Target="../media/image3.png"/><Relationship Id="rId4" Type="http://schemas.openxmlformats.org/officeDocument/2006/relationships/image" Target="../media/image93.png"/><Relationship Id="rId9" Type="http://schemas.openxmlformats.org/officeDocument/2006/relationships/image" Target="../media/image98.png"/></Relationships>
</file>

<file path=ppt/slides/_rels/slide6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5.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3.png"/><Relationship Id="rId2" Type="http://schemas.openxmlformats.org/officeDocument/2006/relationships/notesSlide" Target="../notesSlides/notesSlide66.xml"/><Relationship Id="rId1" Type="http://schemas.openxmlformats.org/officeDocument/2006/relationships/slideLayout" Target="../slideLayouts/slideLayout18.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6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7.xml"/><Relationship Id="rId1" Type="http://schemas.openxmlformats.org/officeDocument/2006/relationships/slideLayout" Target="../slideLayouts/slideLayout18.xml"/><Relationship Id="rId5" Type="http://schemas.openxmlformats.org/officeDocument/2006/relationships/image" Target="../media/image3.png"/><Relationship Id="rId4" Type="http://schemas.openxmlformats.org/officeDocument/2006/relationships/image" Target="../media/image105.jpeg"/></Relationships>
</file>

<file path=ppt/slides/_rels/slide6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8.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69.xml"/><Relationship Id="rId1" Type="http://schemas.openxmlformats.org/officeDocument/2006/relationships/slideLayout" Target="../slideLayouts/slideLayout18.xml"/><Relationship Id="rId5" Type="http://schemas.openxmlformats.org/officeDocument/2006/relationships/image" Target="../media/image3.png"/><Relationship Id="rId4" Type="http://schemas.openxmlformats.org/officeDocument/2006/relationships/image" Target="../media/image107.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0.xm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image" Target="cid:image008.jpg@01CA0E96.9670D260"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1.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2.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image" Target="../media/image111.jpeg"/><Relationship Id="rId7" Type="http://schemas.openxmlformats.org/officeDocument/2006/relationships/image" Target="../media/image3.png"/><Relationship Id="rId2" Type="http://schemas.openxmlformats.org/officeDocument/2006/relationships/notesSlide" Target="../notesSlides/notesSlide73.xml"/><Relationship Id="rId1" Type="http://schemas.openxmlformats.org/officeDocument/2006/relationships/slideLayout" Target="../slideLayouts/slideLayout18.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7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4.xml"/><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image" Target="../media/image42.gif"/><Relationship Id="rId4" Type="http://schemas.openxmlformats.org/officeDocument/2006/relationships/image" Target="../media/image116.jpeg"/></Relationships>
</file>

<file path=ppt/slides/_rels/slide7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75.xm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image" Target="../media/image42.gif"/></Relationships>
</file>

<file path=ppt/slides/_rels/slide7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76.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7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77.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7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78.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7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79.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8.xml"/><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80.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124.jpeg"/><Relationship Id="rId4" Type="http://schemas.openxmlformats.org/officeDocument/2006/relationships/image" Target="../media/image123.jpeg"/></Relationships>
</file>

<file path=ppt/slides/_rels/slide81.xml.rels><?xml version="1.0" encoding="UTF-8" standalone="yes"?>
<Relationships xmlns="http://schemas.openxmlformats.org/package/2006/relationships"><Relationship Id="rId3" Type="http://schemas.openxmlformats.org/officeDocument/2006/relationships/image" Target="../media/image125.jpeg"/><Relationship Id="rId7" Type="http://schemas.openxmlformats.org/officeDocument/2006/relationships/image" Target="../media/image3.png"/><Relationship Id="rId2" Type="http://schemas.openxmlformats.org/officeDocument/2006/relationships/notesSlide" Target="../notesSlides/notesSlide81.xml"/><Relationship Id="rId1" Type="http://schemas.openxmlformats.org/officeDocument/2006/relationships/slideLayout" Target="../slideLayouts/slideLayout18.xml"/><Relationship Id="rId6" Type="http://schemas.openxmlformats.org/officeDocument/2006/relationships/image" Target="../media/image127.jpeg"/><Relationship Id="rId5" Type="http://schemas.openxmlformats.org/officeDocument/2006/relationships/hyperlink" Target="http://www.verticalfarm.com/Images/design/graff/skyfarm-2.jpg" TargetMode="External"/><Relationship Id="rId4" Type="http://schemas.openxmlformats.org/officeDocument/2006/relationships/image" Target="../media/image126.jpeg"/></Relationships>
</file>

<file path=ppt/slides/_rels/slide8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82.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83.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image" Target="../media/image129.jpeg"/><Relationship Id="rId7" Type="http://schemas.openxmlformats.org/officeDocument/2006/relationships/image" Target="../media/image133.jpeg"/><Relationship Id="rId2" Type="http://schemas.openxmlformats.org/officeDocument/2006/relationships/notesSlide" Target="../notesSlides/notesSlide83.xml"/><Relationship Id="rId1" Type="http://schemas.openxmlformats.org/officeDocument/2006/relationships/slideLayout" Target="../slideLayouts/slideLayout18.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 Id="rId9" Type="http://schemas.openxmlformats.org/officeDocument/2006/relationships/image" Target="../media/image3.png"/></Relationships>
</file>

<file path=ppt/slides/_rels/slide84.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38.png"/><Relationship Id="rId2" Type="http://schemas.openxmlformats.org/officeDocument/2006/relationships/notesSlide" Target="../notesSlides/notesSlide84.xml"/><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image" Target="../media/image137.png"/><Relationship Id="rId4" Type="http://schemas.openxmlformats.org/officeDocument/2006/relationships/image" Target="../media/image136.png"/></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5.xml"/><Relationship Id="rId1" Type="http://schemas.openxmlformats.org/officeDocument/2006/relationships/slideLayout" Target="../slideLayouts/slideLayout18.xml"/><Relationship Id="rId5" Type="http://schemas.openxmlformats.org/officeDocument/2006/relationships/image" Target="../media/image140.jpeg"/><Relationship Id="rId4" Type="http://schemas.openxmlformats.org/officeDocument/2006/relationships/image" Target="../media/image139.jpeg"/></Relationships>
</file>

<file path=ppt/slides/_rels/slide8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86.xml"/><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image" Target="../media/image42.gif"/><Relationship Id="rId4" Type="http://schemas.openxmlformats.org/officeDocument/2006/relationships/image" Target="../media/image142.jpeg"/></Relationships>
</file>

<file path=ppt/slides/_rels/slide8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87.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8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88.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89.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image" Target="../media/image145.jpeg"/><Relationship Id="rId7" Type="http://schemas.openxmlformats.org/officeDocument/2006/relationships/image" Target="../media/image149.jpeg"/><Relationship Id="rId2" Type="http://schemas.openxmlformats.org/officeDocument/2006/relationships/notesSlide" Target="../notesSlides/notesSlide89.xml"/><Relationship Id="rId1" Type="http://schemas.openxmlformats.org/officeDocument/2006/relationships/slideLayout" Target="../slideLayouts/slideLayout18.xm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image" Target="../media/image146.jpeg"/><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90.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91.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91.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92.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92.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3.xml"/><Relationship Id="rId1" Type="http://schemas.openxmlformats.org/officeDocument/2006/relationships/slideLayout" Target="../slideLayouts/slideLayout14.xml"/><Relationship Id="rId4" Type="http://schemas.openxmlformats.org/officeDocument/2006/relationships/image" Target="../media/image154.jpeg"/></Relationships>
</file>

<file path=ppt/slides/_rels/slide94.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94.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95.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95.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96.xml.rels><?xml version="1.0" encoding="UTF-8" standalone="yes"?>
<Relationships xmlns="http://schemas.openxmlformats.org/package/2006/relationships"><Relationship Id="rId3" Type="http://schemas.openxmlformats.org/officeDocument/2006/relationships/image" Target="../media/image156.jpeg"/><Relationship Id="rId7" Type="http://schemas.openxmlformats.org/officeDocument/2006/relationships/image" Target="../media/image159.png"/><Relationship Id="rId2" Type="http://schemas.openxmlformats.org/officeDocument/2006/relationships/notesSlide" Target="../notesSlides/notesSlide96.xml"/><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image" Target="../media/image158.png"/><Relationship Id="rId4" Type="http://schemas.openxmlformats.org/officeDocument/2006/relationships/image" Target="../media/image157.jpeg"/></Relationships>
</file>

<file path=ppt/slides/_rels/slide9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7.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9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98.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99.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99.xml"/><Relationship Id="rId1" Type="http://schemas.openxmlformats.org/officeDocument/2006/relationships/slideLayout" Target="../slideLayouts/slideLayout18.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U:\arangel\GEP LOGO 07'\PNG\GOOD-EARTH-LOGO-FINAL.png"/>
          <p:cNvPicPr>
            <a:picLocks noChangeAspect="1" noChangeArrowheads="1"/>
          </p:cNvPicPr>
          <p:nvPr/>
        </p:nvPicPr>
        <p:blipFill>
          <a:blip r:embed="rId3" cstate="print">
            <a:lum contrast="10000"/>
          </a:blip>
          <a:srcRect/>
          <a:stretch>
            <a:fillRect/>
          </a:stretch>
        </p:blipFill>
        <p:spPr bwMode="auto">
          <a:xfrm>
            <a:off x="0" y="0"/>
            <a:ext cx="2133600" cy="879475"/>
          </a:xfrm>
          <a:prstGeom prst="rect">
            <a:avLst/>
          </a:prstGeom>
          <a:noFill/>
          <a:ln w="9525">
            <a:noFill/>
            <a:miter lim="800000"/>
            <a:headEnd/>
            <a:tailEnd/>
          </a:ln>
        </p:spPr>
      </p:pic>
      <p:sp>
        <p:nvSpPr>
          <p:cNvPr id="8195" name="Text Box 11"/>
          <p:cNvSpPr txBox="1">
            <a:spLocks noChangeArrowheads="1"/>
          </p:cNvSpPr>
          <p:nvPr/>
        </p:nvSpPr>
        <p:spPr bwMode="auto">
          <a:xfrm>
            <a:off x="0" y="2743200"/>
            <a:ext cx="9144000" cy="4800600"/>
          </a:xfrm>
          <a:prstGeom prst="rect">
            <a:avLst/>
          </a:prstGeom>
          <a:noFill/>
          <a:ln w="9525" algn="ctr">
            <a:noFill/>
            <a:miter lim="800000"/>
            <a:headEnd/>
            <a:tailEnd/>
          </a:ln>
        </p:spPr>
        <p:txBody>
          <a:bodyPr>
            <a:spAutoFit/>
          </a:bodyPr>
          <a:lstStyle/>
          <a:p>
            <a:pPr algn="ctr"/>
            <a:r>
              <a:rPr lang="en-US" sz="3600" b="1">
                <a:latin typeface="Rockwell" pitchFamily="18" charset="0"/>
              </a:rPr>
              <a:t>WELCOME</a:t>
            </a:r>
          </a:p>
          <a:p>
            <a:pPr algn="ctr"/>
            <a:r>
              <a:rPr lang="en-US" sz="3600" b="1">
                <a:latin typeface="Rockwell" pitchFamily="18" charset="0"/>
              </a:rPr>
              <a:t>World Resource Stimulation Center!</a:t>
            </a:r>
          </a:p>
          <a:p>
            <a:pPr algn="ctr">
              <a:spcBef>
                <a:spcPct val="50000"/>
              </a:spcBef>
            </a:pPr>
            <a:r>
              <a:rPr lang="en-US" sz="2800" b="1">
                <a:latin typeface="Rockwell" pitchFamily="18" charset="0"/>
              </a:rPr>
              <a:t>September 20, 2010</a:t>
            </a:r>
          </a:p>
          <a:p>
            <a:pPr algn="ctr">
              <a:spcBef>
                <a:spcPct val="50000"/>
              </a:spcBef>
            </a:pPr>
            <a:endParaRPr lang="en-US" sz="1600" b="1">
              <a:solidFill>
                <a:srgbClr val="FFB75B"/>
              </a:solidFill>
              <a:latin typeface="Rockwell" pitchFamily="18" charset="0"/>
            </a:endParaRPr>
          </a:p>
          <a:p>
            <a:pPr algn="ctr">
              <a:spcBef>
                <a:spcPct val="50000"/>
              </a:spcBef>
            </a:pPr>
            <a:r>
              <a:rPr lang="en-US" sz="2800" b="1">
                <a:solidFill>
                  <a:srgbClr val="FFB75B"/>
                </a:solidFill>
                <a:latin typeface="Rockwell" pitchFamily="18" charset="0"/>
              </a:rPr>
              <a:t>Jim Mumford, CLP, GRP</a:t>
            </a:r>
          </a:p>
          <a:p>
            <a:pPr algn="ctr">
              <a:spcBef>
                <a:spcPct val="50000"/>
              </a:spcBef>
            </a:pPr>
            <a:r>
              <a:rPr lang="en-US" b="1" i="1">
                <a:solidFill>
                  <a:srgbClr val="FFB75B"/>
                </a:solidFill>
                <a:latin typeface="Rockwell" pitchFamily="18" charset="0"/>
              </a:rPr>
              <a:t>President</a:t>
            </a:r>
          </a:p>
          <a:p>
            <a:pPr algn="ctr">
              <a:spcBef>
                <a:spcPct val="50000"/>
              </a:spcBef>
            </a:pPr>
            <a:r>
              <a:rPr lang="en-US" b="1">
                <a:solidFill>
                  <a:srgbClr val="FFB75B"/>
                </a:solidFill>
                <a:latin typeface="Rockwell" pitchFamily="18" charset="0"/>
              </a:rPr>
              <a:t>GoodEarthPlants.com</a:t>
            </a:r>
          </a:p>
          <a:p>
            <a:pPr algn="ctr">
              <a:spcBef>
                <a:spcPct val="50000"/>
              </a:spcBef>
            </a:pPr>
            <a:r>
              <a:rPr lang="en-US" b="1">
                <a:solidFill>
                  <a:srgbClr val="FFB75B"/>
                </a:solidFill>
                <a:latin typeface="Rockwell" pitchFamily="18" charset="0"/>
              </a:rPr>
              <a:t>GreenRoofSanDiego.com</a:t>
            </a:r>
          </a:p>
          <a:p>
            <a:pPr algn="ctr">
              <a:spcBef>
                <a:spcPct val="50000"/>
              </a:spcBef>
            </a:pPr>
            <a:endParaRPr lang="en-US" b="1">
              <a:solidFill>
                <a:srgbClr val="FFB75B"/>
              </a:solidFill>
              <a:latin typeface="Rockwell" pitchFamily="18" charset="0"/>
            </a:endParaRPr>
          </a:p>
          <a:p>
            <a:pPr algn="ctr">
              <a:spcBef>
                <a:spcPct val="50000"/>
              </a:spcBef>
            </a:pPr>
            <a:endParaRPr lang="en-US" sz="2800" b="1">
              <a:solidFill>
                <a:srgbClr val="FFB75B"/>
              </a:solidFill>
              <a:latin typeface="Rockwell" pitchFamily="18" charset="0"/>
            </a:endParaRPr>
          </a:p>
        </p:txBody>
      </p:sp>
      <p:sp>
        <p:nvSpPr>
          <p:cNvPr id="8196" name="Text Box 14"/>
          <p:cNvSpPr txBox="1">
            <a:spLocks noChangeArrowheads="1"/>
          </p:cNvSpPr>
          <p:nvPr/>
        </p:nvSpPr>
        <p:spPr bwMode="auto">
          <a:xfrm>
            <a:off x="0" y="982663"/>
            <a:ext cx="9144000" cy="769937"/>
          </a:xfrm>
          <a:prstGeom prst="rect">
            <a:avLst/>
          </a:prstGeom>
          <a:noFill/>
          <a:ln w="9525">
            <a:noFill/>
            <a:miter lim="800000"/>
            <a:headEnd/>
            <a:tailEnd/>
          </a:ln>
        </p:spPr>
        <p:txBody>
          <a:bodyPr>
            <a:spAutoFit/>
          </a:bodyPr>
          <a:lstStyle/>
          <a:p>
            <a:pPr algn="ctr">
              <a:spcBef>
                <a:spcPct val="50000"/>
              </a:spcBef>
            </a:pPr>
            <a:r>
              <a:rPr lang="en-US" sz="4400" b="1" i="1">
                <a:solidFill>
                  <a:schemeClr val="accent1"/>
                </a:solidFill>
                <a:latin typeface="Rockwell" pitchFamily="18" charset="0"/>
              </a:rPr>
              <a:t>Naturally Green Buildings</a:t>
            </a:r>
          </a:p>
        </p:txBody>
      </p:sp>
      <p:sp>
        <p:nvSpPr>
          <p:cNvPr id="8197" name="TextBox 7"/>
          <p:cNvSpPr txBox="1">
            <a:spLocks noChangeArrowheads="1"/>
          </p:cNvSpPr>
          <p:nvPr/>
        </p:nvSpPr>
        <p:spPr bwMode="auto">
          <a:xfrm>
            <a:off x="0" y="1824038"/>
            <a:ext cx="9144000" cy="461962"/>
          </a:xfrm>
          <a:prstGeom prst="rect">
            <a:avLst/>
          </a:prstGeom>
          <a:noFill/>
          <a:ln w="9525">
            <a:noFill/>
            <a:miter lim="800000"/>
            <a:headEnd/>
            <a:tailEnd/>
          </a:ln>
        </p:spPr>
        <p:txBody>
          <a:bodyPr>
            <a:spAutoFit/>
          </a:bodyPr>
          <a:lstStyle/>
          <a:p>
            <a:pPr algn="ctr"/>
            <a:r>
              <a:rPr lang="en-US" sz="2400">
                <a:solidFill>
                  <a:schemeClr val="accent1"/>
                </a:solidFill>
                <a:latin typeface="Rockwell" pitchFamily="18" charset="0"/>
              </a:rPr>
              <a:t>“Recreating our urban environment one building at a time” </a:t>
            </a:r>
            <a:endParaRPr lang="en-US" sz="2400"/>
          </a:p>
        </p:txBody>
      </p:sp>
      <p:pic>
        <p:nvPicPr>
          <p:cNvPr id="8198" name="Picture 5" descr="GSB logo clear background.png"/>
          <p:cNvPicPr>
            <a:picLocks noChangeAspect="1"/>
          </p:cNvPicPr>
          <p:nvPr/>
        </p:nvPicPr>
        <p:blipFill>
          <a:blip r:embed="rId4" cstate="print"/>
          <a:srcRect/>
          <a:stretch>
            <a:fillRect/>
          </a:stretch>
        </p:blipFill>
        <p:spPr bwMode="auto">
          <a:xfrm>
            <a:off x="6858000" y="0"/>
            <a:ext cx="22860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p:cNvSpPr>
          <p:nvPr>
            <p:ph type="title" idx="4294967295"/>
          </p:nvPr>
        </p:nvSpPr>
        <p:spPr bwMode="auto">
          <a:xfrm>
            <a:off x="0" y="268288"/>
            <a:ext cx="9144000" cy="1398587"/>
          </a:xfrm>
          <a:noFill/>
        </p:spPr>
        <p:txBody>
          <a:bodyPr wrap="square" lIns="91440" tIns="45720" rIns="91440" bIns="45720" numCol="1" anchorCtr="0" compatLnSpc="1">
            <a:prstTxWarp prst="textNoShape">
              <a:avLst/>
            </a:prstTxWarp>
          </a:bodyPr>
          <a:lstStyle/>
          <a:p>
            <a:pPr marL="0" indent="0" algn="ctr"/>
            <a:r>
              <a:rPr lang="en-US" sz="3600" b="1" i="1" dirty="0" smtClean="0">
                <a:ln>
                  <a:noFill/>
                </a:ln>
                <a:solidFill>
                  <a:srgbClr val="A9BE0E"/>
                </a:solidFill>
                <a:effectLst>
                  <a:outerShdw blurRad="38100" dist="38100" dir="2700000" algn="tl">
                    <a:srgbClr val="000000">
                      <a:alpha val="43137"/>
                    </a:srgbClr>
                  </a:outerShdw>
                </a:effectLst>
              </a:rPr>
              <a:t/>
            </a:r>
            <a:br>
              <a:rPr lang="en-US" sz="3600" b="1" i="1" dirty="0" smtClean="0">
                <a:ln>
                  <a:noFill/>
                </a:ln>
                <a:solidFill>
                  <a:srgbClr val="A9BE0E"/>
                </a:solidFill>
                <a:effectLst>
                  <a:outerShdw blurRad="38100" dist="38100" dir="2700000" algn="tl">
                    <a:srgbClr val="000000">
                      <a:alpha val="43137"/>
                    </a:srgbClr>
                  </a:outerShdw>
                </a:effectLst>
              </a:rPr>
            </a:br>
            <a:r>
              <a:rPr lang="en-US" sz="3600" b="1" i="1" dirty="0" smtClean="0">
                <a:ln>
                  <a:noFill/>
                </a:ln>
                <a:solidFill>
                  <a:srgbClr val="A9BE0E"/>
                </a:solidFill>
                <a:effectLst>
                  <a:outerShdw blurRad="38100" dist="38100" dir="2700000" algn="tl">
                    <a:srgbClr val="000000">
                      <a:alpha val="43137"/>
                    </a:srgbClr>
                  </a:outerShdw>
                </a:effectLst>
              </a:rPr>
              <a:t>What Scientific Research Shows</a:t>
            </a:r>
          </a:p>
        </p:txBody>
      </p:sp>
      <p:sp>
        <p:nvSpPr>
          <p:cNvPr id="141315" name="Rectangle 3"/>
          <p:cNvSpPr>
            <a:spLocks noGrp="1"/>
          </p:cNvSpPr>
          <p:nvPr>
            <p:ph type="body" idx="4294967295"/>
          </p:nvPr>
        </p:nvSpPr>
        <p:spPr>
          <a:xfrm>
            <a:off x="4724400" y="1905000"/>
            <a:ext cx="4191000" cy="3886200"/>
          </a:xfrm>
        </p:spPr>
        <p:txBody>
          <a:bodyPr/>
          <a:lstStyle/>
          <a:p>
            <a:pPr>
              <a:buFont typeface="Wingdings 2" pitchFamily="18" charset="2"/>
              <a:buNone/>
              <a:defRPr/>
            </a:pPr>
            <a:r>
              <a:rPr lang="en-US" sz="3900" b="1" dirty="0" smtClean="0">
                <a:effectLst>
                  <a:outerShdw blurRad="38100" dist="38100" dir="2700000" algn="tl">
                    <a:srgbClr val="000000"/>
                  </a:outerShdw>
                </a:effectLst>
                <a:latin typeface="Calibri" pitchFamily="34" charset="0"/>
              </a:rPr>
              <a:t>The US EPA </a:t>
            </a:r>
          </a:p>
          <a:p>
            <a:pPr>
              <a:buFont typeface="Wingdings 2" pitchFamily="18" charset="2"/>
              <a:buNone/>
              <a:defRPr/>
            </a:pPr>
            <a:r>
              <a:rPr lang="en-US" sz="3900" b="1" dirty="0" smtClean="0">
                <a:effectLst>
                  <a:outerShdw blurRad="38100" dist="38100" dir="2700000" algn="tl">
                    <a:srgbClr val="000000"/>
                  </a:outerShdw>
                </a:effectLst>
                <a:latin typeface="Calibri" pitchFamily="34" charset="0"/>
              </a:rPr>
              <a:t>reports over 900  </a:t>
            </a:r>
          </a:p>
          <a:p>
            <a:pPr>
              <a:buFont typeface="Wingdings 2" pitchFamily="18" charset="2"/>
              <a:buNone/>
              <a:defRPr/>
            </a:pPr>
            <a:r>
              <a:rPr lang="en-US" sz="3900" b="1" dirty="0" smtClean="0">
                <a:effectLst>
                  <a:outerShdw blurRad="38100" dist="38100" dir="2700000" algn="tl">
                    <a:srgbClr val="000000"/>
                  </a:outerShdw>
                </a:effectLst>
                <a:latin typeface="Calibri" pitchFamily="34" charset="0"/>
              </a:rPr>
              <a:t>different VOC’s </a:t>
            </a:r>
          </a:p>
          <a:p>
            <a:pPr>
              <a:buFont typeface="Wingdings 2" pitchFamily="18" charset="2"/>
              <a:buNone/>
              <a:defRPr/>
            </a:pPr>
            <a:r>
              <a:rPr lang="en-US" sz="3900" b="1" dirty="0" smtClean="0">
                <a:effectLst>
                  <a:outerShdw blurRad="38100" dist="38100" dir="2700000" algn="tl">
                    <a:srgbClr val="000000"/>
                  </a:outerShdw>
                </a:effectLst>
                <a:latin typeface="Calibri" pitchFamily="34" charset="0"/>
              </a:rPr>
              <a:t>may be present </a:t>
            </a:r>
          </a:p>
          <a:p>
            <a:pPr>
              <a:buFont typeface="Wingdings 2" pitchFamily="18" charset="2"/>
              <a:buNone/>
              <a:defRPr/>
            </a:pPr>
            <a:r>
              <a:rPr lang="en-US" sz="3900" b="1" dirty="0" smtClean="0">
                <a:effectLst>
                  <a:outerShdw blurRad="38100" dist="38100" dir="2700000" algn="tl">
                    <a:srgbClr val="000000"/>
                  </a:outerShdw>
                </a:effectLst>
                <a:latin typeface="Calibri" pitchFamily="34" charset="0"/>
              </a:rPr>
              <a:t>in indoor air.</a:t>
            </a:r>
          </a:p>
          <a:p>
            <a:pPr>
              <a:defRPr/>
            </a:pPr>
            <a:endParaRPr lang="en-US" dirty="0" smtClean="0">
              <a:latin typeface="Calibri" pitchFamily="34" charset="0"/>
            </a:endParaRPr>
          </a:p>
        </p:txBody>
      </p:sp>
      <p:pic>
        <p:nvPicPr>
          <p:cNvPr id="28676" name="Picture 4" descr="19297691"/>
          <p:cNvPicPr>
            <a:picLocks noChangeAspect="1" noChangeArrowheads="1"/>
          </p:cNvPicPr>
          <p:nvPr/>
        </p:nvPicPr>
        <p:blipFill>
          <a:blip r:embed="rId3" cstate="print"/>
          <a:srcRect r="22917"/>
          <a:stretch>
            <a:fillRect/>
          </a:stretch>
        </p:blipFill>
        <p:spPr bwMode="auto">
          <a:xfrm>
            <a:off x="838200" y="2057400"/>
            <a:ext cx="3657600" cy="3154363"/>
          </a:xfrm>
          <a:prstGeom prst="rect">
            <a:avLst/>
          </a:prstGeom>
          <a:noFill/>
          <a:ln w="9525">
            <a:solidFill>
              <a:schemeClr val="tx1"/>
            </a:solidFill>
            <a:miter lim="800000"/>
            <a:headEnd/>
            <a:tailEnd/>
          </a:ln>
        </p:spPr>
      </p:pic>
      <p:sp>
        <p:nvSpPr>
          <p:cNvPr id="28677" name="Text Box 5"/>
          <p:cNvSpPr txBox="1">
            <a:spLocks noChangeArrowheads="1"/>
          </p:cNvSpPr>
          <p:nvPr/>
        </p:nvSpPr>
        <p:spPr bwMode="auto">
          <a:xfrm>
            <a:off x="457200" y="6177915"/>
            <a:ext cx="8229600" cy="630942"/>
          </a:xfrm>
          <a:prstGeom prst="rect">
            <a:avLst/>
          </a:prstGeom>
          <a:noFill/>
          <a:ln w="9525">
            <a:noFill/>
            <a:miter lim="800000"/>
            <a:headEnd/>
            <a:tailEnd/>
          </a:ln>
        </p:spPr>
        <p:txBody>
          <a:bodyPr wrap="square">
            <a:spAutoFit/>
          </a:bodyPr>
          <a:lstStyle/>
          <a:p>
            <a:pPr>
              <a:spcBef>
                <a:spcPct val="50000"/>
              </a:spcBef>
            </a:pPr>
            <a:r>
              <a:rPr lang="en-US" sz="1000" dirty="0"/>
              <a:t>US EPA, 1989, Report to Congress on Indoor Air Quality, Volume II: Assessment and Control of Indoor Air: Effects of Individual Pollutants, Volatile Organic Compounds, p. 3-6.</a:t>
            </a:r>
          </a:p>
          <a:p>
            <a:pPr>
              <a:spcBef>
                <a:spcPct val="50000"/>
              </a:spcBef>
            </a:pPr>
            <a:endParaRPr lang="en-US" sz="1000" dirty="0"/>
          </a:p>
        </p:txBody>
      </p:sp>
      <p:pic>
        <p:nvPicPr>
          <p:cNvPr id="28678" name="Picture 4" descr="U:\arangel\GEP LOGO 07'\PNG\GOOD-EARTH-LOGO-FINAL.png"/>
          <p:cNvPicPr>
            <a:picLocks noChangeAspect="1" noChangeArrowheads="1"/>
          </p:cNvPicPr>
          <p:nvPr/>
        </p:nvPicPr>
        <p:blipFill>
          <a:blip r:embed="rId4" cstate="print">
            <a:lum contrast="10000"/>
          </a:blip>
          <a:srcRect/>
          <a:stretch>
            <a:fillRect/>
          </a:stretch>
        </p:blipFill>
        <p:spPr bwMode="auto">
          <a:xfrm>
            <a:off x="0" y="0"/>
            <a:ext cx="2286000" cy="942975"/>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SB logo clear background.png"/>
          <p:cNvPicPr>
            <a:picLocks noChangeAspect="1"/>
          </p:cNvPicPr>
          <p:nvPr/>
        </p:nvPicPr>
        <p:blipFill>
          <a:blip r:embed="rId3" cstate="print"/>
          <a:stretch>
            <a:fillRect/>
          </a:stretch>
        </p:blipFill>
        <p:spPr>
          <a:xfrm>
            <a:off x="0" y="0"/>
            <a:ext cx="2286000" cy="609600"/>
          </a:xfrm>
          <a:prstGeom prst="rect">
            <a:avLst/>
          </a:prstGeom>
        </p:spPr>
      </p:pic>
      <p:sp>
        <p:nvSpPr>
          <p:cNvPr id="4" name="TextBox 3"/>
          <p:cNvSpPr txBox="1"/>
          <p:nvPr/>
        </p:nvSpPr>
        <p:spPr>
          <a:xfrm>
            <a:off x="304800" y="609600"/>
            <a:ext cx="8534400" cy="5601533"/>
          </a:xfrm>
          <a:prstGeom prst="rect">
            <a:avLst/>
          </a:prstGeom>
          <a:noFill/>
        </p:spPr>
        <p:txBody>
          <a:bodyPr wrap="square" rtlCol="0">
            <a:spAutoFit/>
          </a:bodyPr>
          <a:lstStyle/>
          <a:p>
            <a:pPr algn="ctr"/>
            <a:r>
              <a:rPr lang="en-US" sz="7200" dirty="0" smtClean="0">
                <a:solidFill>
                  <a:srgbClr val="CC9900"/>
                </a:solidFill>
                <a:effectLst>
                  <a:outerShdw blurRad="38100" dist="38100" dir="2700000" algn="tl">
                    <a:srgbClr val="000000">
                      <a:alpha val="43137"/>
                    </a:srgbClr>
                  </a:outerShdw>
                </a:effectLst>
                <a:latin typeface="Berlin Sans FB Demi" pitchFamily="34" charset="0"/>
              </a:rPr>
              <a:t>OPEN HOUSE!</a:t>
            </a:r>
          </a:p>
          <a:p>
            <a:pPr algn="ctr"/>
            <a:endParaRPr lang="en-US" dirty="0" smtClean="0">
              <a:solidFill>
                <a:srgbClr val="CC9900"/>
              </a:solidFill>
              <a:effectLst>
                <a:outerShdw blurRad="38100" dist="38100" dir="2700000" algn="tl">
                  <a:srgbClr val="000000">
                    <a:alpha val="43137"/>
                  </a:srgbClr>
                </a:outerShdw>
              </a:effectLst>
              <a:latin typeface="Berlin Sans FB Demi" pitchFamily="34" charset="0"/>
            </a:endParaRPr>
          </a:p>
          <a:p>
            <a:pPr algn="ctr"/>
            <a:r>
              <a:rPr lang="en-US" sz="3200" dirty="0" smtClean="0">
                <a:solidFill>
                  <a:srgbClr val="CC9900"/>
                </a:solidFill>
                <a:effectLst>
                  <a:outerShdw blurRad="38100" dist="38100" dir="2700000" algn="tl">
                    <a:srgbClr val="000000">
                      <a:alpha val="43137"/>
                    </a:srgbClr>
                  </a:outerShdw>
                </a:effectLst>
                <a:latin typeface="Berlin Sans FB Demi" pitchFamily="34" charset="0"/>
              </a:rPr>
              <a:t>Good Earth Headquarters</a:t>
            </a:r>
          </a:p>
          <a:p>
            <a:pPr algn="ctr"/>
            <a:r>
              <a:rPr lang="en-US" sz="3200" dirty="0" smtClean="0">
                <a:solidFill>
                  <a:srgbClr val="CC9900"/>
                </a:solidFill>
                <a:effectLst>
                  <a:outerShdw blurRad="38100" dist="38100" dir="2700000" algn="tl">
                    <a:srgbClr val="000000">
                      <a:alpha val="43137"/>
                    </a:srgbClr>
                  </a:outerShdw>
                </a:effectLst>
                <a:latin typeface="Berlin Sans FB Demi" pitchFamily="34" charset="0"/>
              </a:rPr>
              <a:t>7922 Armour Street, San Diego, CA 92111</a:t>
            </a:r>
          </a:p>
          <a:p>
            <a:pPr algn="ctr"/>
            <a:endParaRPr lang="en-US" sz="3200" dirty="0" smtClean="0">
              <a:solidFill>
                <a:srgbClr val="CC9900"/>
              </a:solidFill>
              <a:effectLst>
                <a:outerShdw blurRad="38100" dist="38100" dir="2700000" algn="tl">
                  <a:srgbClr val="000000">
                    <a:alpha val="43137"/>
                  </a:srgbClr>
                </a:outerShdw>
              </a:effectLst>
              <a:latin typeface="Berlin Sans FB Demi" pitchFamily="34" charset="0"/>
            </a:endParaRPr>
          </a:p>
          <a:p>
            <a:pPr algn="ctr"/>
            <a:r>
              <a:rPr lang="en-US" sz="4000" dirty="0" smtClean="0">
                <a:effectLst>
                  <a:outerShdw blurRad="38100" dist="38100" dir="2700000" algn="tl">
                    <a:srgbClr val="000000">
                      <a:alpha val="43137"/>
                    </a:srgbClr>
                  </a:outerShdw>
                </a:effectLst>
                <a:latin typeface="Berlin Sans FB Demi" pitchFamily="34" charset="0"/>
              </a:rPr>
              <a:t>Friday, Sept  24  3:00 pm – 6:00 pm</a:t>
            </a:r>
          </a:p>
          <a:p>
            <a:pPr algn="ctr"/>
            <a:r>
              <a:rPr lang="en-US" sz="4000" dirty="0" smtClean="0">
                <a:effectLst>
                  <a:outerShdw blurRad="38100" dist="38100" dir="2700000" algn="tl">
                    <a:srgbClr val="000000">
                      <a:alpha val="43137"/>
                    </a:srgbClr>
                  </a:outerShdw>
                </a:effectLst>
                <a:latin typeface="Berlin Sans FB Demi" pitchFamily="34" charset="0"/>
              </a:rPr>
              <a:t>Saturday, Sept 25 9:00 am – noon</a:t>
            </a:r>
          </a:p>
          <a:p>
            <a:pPr algn="ctr"/>
            <a:endParaRPr lang="en-US" sz="3200" dirty="0" smtClean="0">
              <a:effectLst>
                <a:outerShdw blurRad="38100" dist="38100" dir="2700000" algn="tl">
                  <a:srgbClr val="000000">
                    <a:alpha val="43137"/>
                  </a:srgbClr>
                </a:outerShdw>
              </a:effectLst>
              <a:latin typeface="Berlin Sans FB Demi" pitchFamily="34" charset="0"/>
            </a:endParaRPr>
          </a:p>
          <a:p>
            <a:pPr algn="ctr"/>
            <a:r>
              <a:rPr lang="en-US" sz="3200" dirty="0" smtClean="0">
                <a:effectLst>
                  <a:outerShdw blurRad="38100" dist="38100" dir="2700000" algn="tl">
                    <a:srgbClr val="000000">
                      <a:alpha val="43137"/>
                    </a:srgbClr>
                  </a:outerShdw>
                </a:effectLst>
                <a:latin typeface="Berlin Sans FB Demi" pitchFamily="34" charset="0"/>
              </a:rPr>
              <a:t>Email </a:t>
            </a:r>
            <a:r>
              <a:rPr lang="en-US" sz="3200" dirty="0" smtClean="0">
                <a:solidFill>
                  <a:srgbClr val="0070C0"/>
                </a:solidFill>
                <a:latin typeface="Berlin Sans FB Demi" pitchFamily="34" charset="0"/>
                <a:hlinkClick r:id="rId4"/>
              </a:rPr>
              <a:t>Alexa@GoodEarthPlants.com</a:t>
            </a:r>
            <a:r>
              <a:rPr lang="en-US" sz="3200" dirty="0" smtClean="0">
                <a:solidFill>
                  <a:srgbClr val="0070C0"/>
                </a:solidFill>
                <a:effectLst>
                  <a:outerShdw blurRad="38100" dist="38100" dir="2700000" algn="tl">
                    <a:srgbClr val="000000">
                      <a:alpha val="43137"/>
                    </a:srgbClr>
                  </a:outerShdw>
                </a:effectLst>
                <a:latin typeface="Berlin Sans FB Demi" pitchFamily="34" charset="0"/>
              </a:rPr>
              <a:t> </a:t>
            </a:r>
            <a:r>
              <a:rPr lang="en-US" sz="3200" dirty="0" smtClean="0">
                <a:effectLst>
                  <a:outerShdw blurRad="38100" dist="38100" dir="2700000" algn="tl">
                    <a:srgbClr val="000000">
                      <a:alpha val="43137"/>
                    </a:srgbClr>
                  </a:outerShdw>
                </a:effectLst>
                <a:latin typeface="Berlin Sans FB Demi" pitchFamily="34" charset="0"/>
              </a:rPr>
              <a:t>and let us know which day you’ll be coming by!</a:t>
            </a:r>
            <a:endParaRPr lang="en-US" sz="3200" dirty="0">
              <a:effectLst>
                <a:outerShdw blurRad="38100" dist="38100" dir="2700000" algn="tl">
                  <a:srgbClr val="000000">
                    <a:alpha val="43137"/>
                  </a:srgbClr>
                </a:outerShdw>
              </a:effectLst>
              <a:latin typeface="Berlin Sans FB Demi" pitchFamily="34" charset="0"/>
            </a:endParaRPr>
          </a:p>
        </p:txBody>
      </p:sp>
    </p:spTree>
  </p:cSld>
  <p:clrMapOvr>
    <a:masterClrMapping/>
  </p:clrMapOvr>
  <p:transition>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p:cNvSpPr>
          <p:nvPr>
            <p:ph type="body" idx="4294967295"/>
          </p:nvPr>
        </p:nvSpPr>
        <p:spPr>
          <a:xfrm>
            <a:off x="304800" y="1447800"/>
            <a:ext cx="4191000" cy="4572000"/>
          </a:xfrm>
        </p:spPr>
        <p:txBody>
          <a:bodyPr/>
          <a:lstStyle/>
          <a:p>
            <a:pPr marL="0" indent="0">
              <a:lnSpc>
                <a:spcPct val="90000"/>
              </a:lnSpc>
              <a:buFont typeface="Wingdings 2" pitchFamily="18" charset="2"/>
              <a:buNone/>
            </a:pPr>
            <a:r>
              <a:rPr lang="en-US" sz="3200" dirty="0" smtClean="0">
                <a:latin typeface="Calibri" pitchFamily="34" charset="0"/>
              </a:rPr>
              <a:t>Air is drawn in through the green wall of plants.</a:t>
            </a:r>
          </a:p>
          <a:p>
            <a:pPr marL="0" indent="0">
              <a:lnSpc>
                <a:spcPct val="90000"/>
              </a:lnSpc>
            </a:pPr>
            <a:endParaRPr lang="en-US" sz="3200" dirty="0" smtClean="0">
              <a:latin typeface="Calibri" pitchFamily="34" charset="0"/>
            </a:endParaRPr>
          </a:p>
          <a:p>
            <a:pPr marL="0" indent="0">
              <a:lnSpc>
                <a:spcPct val="90000"/>
              </a:lnSpc>
              <a:buFont typeface="Wingdings 2" pitchFamily="18" charset="2"/>
              <a:buNone/>
            </a:pPr>
            <a:r>
              <a:rPr lang="en-US" sz="3200" dirty="0" smtClean="0">
                <a:latin typeface="Calibri" pitchFamily="34" charset="0"/>
              </a:rPr>
              <a:t>Microbes break down the VOC’s into compounds that</a:t>
            </a:r>
          </a:p>
          <a:p>
            <a:pPr marL="0" indent="0">
              <a:lnSpc>
                <a:spcPct val="90000"/>
              </a:lnSpc>
              <a:buFont typeface="Wingdings 2" pitchFamily="18" charset="2"/>
              <a:buNone/>
            </a:pPr>
            <a:r>
              <a:rPr lang="en-US" sz="3200" dirty="0" smtClean="0">
                <a:latin typeface="Calibri" pitchFamily="34" charset="0"/>
              </a:rPr>
              <a:t>plants use for growth.</a:t>
            </a:r>
          </a:p>
          <a:p>
            <a:pPr marL="0" indent="0">
              <a:lnSpc>
                <a:spcPct val="90000"/>
              </a:lnSpc>
              <a:buFont typeface="Wingdings 2" pitchFamily="18" charset="2"/>
              <a:buNone/>
            </a:pPr>
            <a:endParaRPr lang="en-US" sz="3200" dirty="0" smtClean="0">
              <a:latin typeface="Calibri" pitchFamily="34" charset="0"/>
            </a:endParaRPr>
          </a:p>
          <a:p>
            <a:pPr marL="0" indent="0">
              <a:lnSpc>
                <a:spcPct val="90000"/>
              </a:lnSpc>
              <a:buFont typeface="Wingdings 2" pitchFamily="18" charset="2"/>
              <a:buNone/>
            </a:pPr>
            <a:endParaRPr lang="en-US" sz="3200" dirty="0" smtClean="0">
              <a:latin typeface="Calibri" pitchFamily="34" charset="0"/>
            </a:endParaRPr>
          </a:p>
          <a:p>
            <a:pPr marL="0" indent="0">
              <a:lnSpc>
                <a:spcPct val="90000"/>
              </a:lnSpc>
            </a:pPr>
            <a:endParaRPr lang="en-US" sz="3200" dirty="0" smtClean="0">
              <a:latin typeface="Calibri" pitchFamily="34" charset="0"/>
            </a:endParaRPr>
          </a:p>
        </p:txBody>
      </p:sp>
      <p:pic>
        <p:nvPicPr>
          <p:cNvPr id="39941" name="Picture 5" descr="114"/>
          <p:cNvPicPr>
            <a:picLocks noChangeAspect="1" noChangeArrowheads="1"/>
          </p:cNvPicPr>
          <p:nvPr/>
        </p:nvPicPr>
        <p:blipFill>
          <a:blip r:embed="rId3" cstate="print"/>
          <a:srcRect/>
          <a:stretch>
            <a:fillRect/>
          </a:stretch>
        </p:blipFill>
        <p:spPr bwMode="auto">
          <a:xfrm>
            <a:off x="4495800" y="685800"/>
            <a:ext cx="4114800" cy="54864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6" name="Picture 5" descr="GSB logo clear background.png"/>
          <p:cNvPicPr>
            <a:picLocks noChangeAspect="1"/>
          </p:cNvPicPr>
          <p:nvPr/>
        </p:nvPicPr>
        <p:blipFill>
          <a:blip r:embed="rId4" cstate="print"/>
          <a:stretch>
            <a:fillRect/>
          </a:stretch>
        </p:blipFill>
        <p:spPr>
          <a:xfrm>
            <a:off x="0" y="0"/>
            <a:ext cx="2286000" cy="609600"/>
          </a:xfrm>
          <a:prstGeom prst="rect">
            <a:avLst/>
          </a:prstGeom>
        </p:spPr>
      </p:pic>
    </p:spTree>
  </p:cSld>
  <p:clrMapOvr>
    <a:masterClrMapping/>
  </p:clrMapOvr>
  <p:transition>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p:cNvPicPr>
            <a:picLocks noGrp="1" noChangeAspect="1" noChangeArrowheads="1"/>
          </p:cNvPicPr>
          <p:nvPr>
            <p:ph type="body" idx="4294967295"/>
          </p:nvPr>
        </p:nvPicPr>
        <p:blipFill>
          <a:blip r:embed="rId3" cstate="print"/>
          <a:srcRect/>
          <a:stretch>
            <a:fillRect/>
          </a:stretch>
        </p:blipFill>
        <p:spPr>
          <a:xfrm>
            <a:off x="2514600" y="838200"/>
            <a:ext cx="4327525" cy="5768975"/>
          </a:xfrm>
          <a:noFill/>
        </p:spPr>
      </p:pic>
      <p:pic>
        <p:nvPicPr>
          <p:cNvPr id="4" name="Picture 3" descr="GSB logo clear background.png"/>
          <p:cNvPicPr>
            <a:picLocks noChangeAspect="1"/>
          </p:cNvPicPr>
          <p:nvPr/>
        </p:nvPicPr>
        <p:blipFill>
          <a:blip r:embed="rId4" cstate="print"/>
          <a:stretch>
            <a:fillRect/>
          </a:stretch>
        </p:blipFill>
        <p:spPr>
          <a:xfrm>
            <a:off x="0" y="0"/>
            <a:ext cx="2286000" cy="609600"/>
          </a:xfrm>
          <a:prstGeom prst="rect">
            <a:avLst/>
          </a:prstGeom>
        </p:spPr>
      </p:pic>
    </p:spTree>
  </p:cSld>
  <p:clrMapOvr>
    <a:masterClrMapping/>
  </p:clrMapOvr>
  <p:transition>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U:\arangel\GEP LOGO 07'\PNG\GOOD-EARTH-LOGO-FINAL.png"/>
          <p:cNvPicPr>
            <a:picLocks noChangeAspect="1" noChangeArrowheads="1"/>
          </p:cNvPicPr>
          <p:nvPr/>
        </p:nvPicPr>
        <p:blipFill>
          <a:blip r:embed="rId3" cstate="print">
            <a:lum contrast="10000"/>
          </a:blip>
          <a:srcRect/>
          <a:stretch>
            <a:fillRect/>
          </a:stretch>
        </p:blipFill>
        <p:spPr bwMode="auto">
          <a:xfrm>
            <a:off x="0" y="0"/>
            <a:ext cx="2286000" cy="942975"/>
          </a:xfrm>
          <a:prstGeom prst="rect">
            <a:avLst/>
          </a:prstGeom>
          <a:noFill/>
          <a:ln w="9525">
            <a:noFill/>
            <a:miter lim="800000"/>
            <a:headEnd/>
            <a:tailEnd/>
          </a:ln>
        </p:spPr>
      </p:pic>
      <p:pic>
        <p:nvPicPr>
          <p:cNvPr id="1026" name="Picture 2" descr="Y:\Pictures\Water Filtering Plants\stream1[1].jpg"/>
          <p:cNvPicPr>
            <a:picLocks noChangeAspect="1" noChangeArrowheads="1"/>
          </p:cNvPicPr>
          <p:nvPr/>
        </p:nvPicPr>
        <p:blipFill>
          <a:blip r:embed="rId4" cstate="print"/>
          <a:srcRect/>
          <a:stretch>
            <a:fillRect/>
          </a:stretch>
        </p:blipFill>
        <p:spPr bwMode="auto">
          <a:xfrm>
            <a:off x="4705350" y="1066800"/>
            <a:ext cx="3829050" cy="5105400"/>
          </a:xfrm>
          <a:prstGeom prst="rect">
            <a:avLst/>
          </a:prstGeom>
          <a:ln>
            <a:noFill/>
          </a:ln>
          <a:effectLst>
            <a:outerShdw blurRad="190500" algn="tl" rotWithShape="0">
              <a:srgbClr val="000000">
                <a:alpha val="70000"/>
              </a:srgbClr>
            </a:outerShdw>
          </a:effectLst>
        </p:spPr>
      </p:pic>
      <p:pic>
        <p:nvPicPr>
          <p:cNvPr id="1027" name="Picture 3" descr="Y:\Pictures\Water Filtering Plants\IMG_0104.JPG.jpg"/>
          <p:cNvPicPr>
            <a:picLocks noChangeAspect="1" noChangeArrowheads="1"/>
          </p:cNvPicPr>
          <p:nvPr/>
        </p:nvPicPr>
        <p:blipFill>
          <a:blip r:embed="rId5" cstate="print"/>
          <a:srcRect/>
          <a:stretch>
            <a:fillRect/>
          </a:stretch>
        </p:blipFill>
        <p:spPr bwMode="auto">
          <a:xfrm>
            <a:off x="609600" y="1066800"/>
            <a:ext cx="3848100" cy="5130800"/>
          </a:xfrm>
          <a:prstGeom prst="rect">
            <a:avLst/>
          </a:prstGeom>
          <a:ln>
            <a:noFill/>
          </a:ln>
          <a:effectLst>
            <a:outerShdw blurRad="190500" algn="tl" rotWithShape="0">
              <a:srgbClr val="000000">
                <a:alpha val="70000"/>
              </a:srgbClr>
            </a:outerShdw>
          </a:effectLst>
        </p:spPr>
      </p:pic>
    </p:spTree>
  </p:cSld>
  <p:clrMapOvr>
    <a:masterClrMapping/>
  </p:clrMapOvr>
  <p:transition>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Y:\Projects\BUILDING\Green Roof Sharp Memorial Hospital\Sharp Memorial Hosp Images\Renderings\Sharproof-1.jpg"/>
          <p:cNvPicPr>
            <a:picLocks noChangeAspect="1" noChangeArrowheads="1"/>
          </p:cNvPicPr>
          <p:nvPr/>
        </p:nvPicPr>
        <p:blipFill>
          <a:blip r:embed="rId3" cstate="print"/>
          <a:srcRect/>
          <a:stretch>
            <a:fillRect/>
          </a:stretch>
        </p:blipFill>
        <p:spPr bwMode="auto">
          <a:xfrm>
            <a:off x="1295400" y="3386792"/>
            <a:ext cx="6172200" cy="3166408"/>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1027" name="Picture 3" descr="Y:\Projects\BUILDING\Green Roof Sharp Memorial Hospital\Sharp Memorial Hosp Images\Renderings\Sharproof-4.jpg"/>
          <p:cNvPicPr>
            <a:picLocks noChangeAspect="1" noChangeArrowheads="1"/>
          </p:cNvPicPr>
          <p:nvPr/>
        </p:nvPicPr>
        <p:blipFill>
          <a:blip r:embed="rId4" cstate="print"/>
          <a:srcRect/>
          <a:stretch>
            <a:fillRect/>
          </a:stretch>
        </p:blipFill>
        <p:spPr bwMode="auto">
          <a:xfrm>
            <a:off x="4419600" y="990600"/>
            <a:ext cx="4267200" cy="2189121"/>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5" name="Picture 4" descr="U:\arangel\GEP LOGO 07'\PNG\GOOD-EARTH-LOGO-FINAL.png"/>
          <p:cNvPicPr>
            <a:picLocks noChangeAspect="1" noChangeArrowheads="1"/>
          </p:cNvPicPr>
          <p:nvPr/>
        </p:nvPicPr>
        <p:blipFill>
          <a:blip r:embed="rId5" cstate="print">
            <a:lum contrast="10000"/>
          </a:blip>
          <a:srcRect/>
          <a:stretch>
            <a:fillRect/>
          </a:stretch>
        </p:blipFill>
        <p:spPr bwMode="auto">
          <a:xfrm>
            <a:off x="0" y="0"/>
            <a:ext cx="2286000" cy="942975"/>
          </a:xfrm>
          <a:prstGeom prst="rect">
            <a:avLst/>
          </a:prstGeom>
          <a:noFill/>
          <a:ln w="9525">
            <a:noFill/>
            <a:miter lim="800000"/>
            <a:headEnd/>
            <a:tailEnd/>
          </a:ln>
        </p:spPr>
      </p:pic>
      <p:pic>
        <p:nvPicPr>
          <p:cNvPr id="6" name="Picture 4" descr="GSB logo clear background.png"/>
          <p:cNvPicPr>
            <a:picLocks noChangeAspect="1"/>
          </p:cNvPicPr>
          <p:nvPr/>
        </p:nvPicPr>
        <p:blipFill>
          <a:blip r:embed="rId6" cstate="print"/>
          <a:srcRect/>
          <a:stretch>
            <a:fillRect/>
          </a:stretch>
        </p:blipFill>
        <p:spPr bwMode="auto">
          <a:xfrm>
            <a:off x="6705600" y="76200"/>
            <a:ext cx="2286000" cy="609600"/>
          </a:xfrm>
          <a:prstGeom prst="rect">
            <a:avLst/>
          </a:prstGeom>
          <a:noFill/>
          <a:ln w="9525">
            <a:noFill/>
            <a:miter lim="800000"/>
            <a:headEnd/>
            <a:tailEnd/>
          </a:ln>
        </p:spPr>
      </p:pic>
      <p:sp>
        <p:nvSpPr>
          <p:cNvPr id="7" name="Text Box 6"/>
          <p:cNvSpPr txBox="1">
            <a:spLocks noChangeArrowheads="1"/>
          </p:cNvSpPr>
          <p:nvPr/>
        </p:nvSpPr>
        <p:spPr bwMode="auto">
          <a:xfrm>
            <a:off x="304800" y="990600"/>
            <a:ext cx="3810000" cy="2600712"/>
          </a:xfrm>
          <a:prstGeom prst="rect">
            <a:avLst/>
          </a:prstGeom>
          <a:noFill/>
          <a:ln w="9525">
            <a:noFill/>
            <a:miter lim="800000"/>
            <a:headEnd/>
            <a:tailEnd/>
          </a:ln>
        </p:spPr>
        <p:txBody>
          <a:bodyPr wrap="square">
            <a:spAutoFit/>
          </a:bodyPr>
          <a:lstStyle/>
          <a:p>
            <a:r>
              <a:rPr lang="en-US" sz="2400" dirty="0">
                <a:effectLst>
                  <a:outerShdw blurRad="38100" dist="38100" dir="2700000" algn="tl">
                    <a:srgbClr val="000000">
                      <a:alpha val="43137"/>
                    </a:srgbClr>
                  </a:outerShdw>
                </a:effectLst>
                <a:latin typeface="Calibri" pitchFamily="34" charset="0"/>
                <a:cs typeface="Arial" pitchFamily="34" charset="0"/>
              </a:rPr>
              <a:t>Research shows </a:t>
            </a:r>
            <a:r>
              <a:rPr lang="en-US" sz="2400" dirty="0" smtClean="0">
                <a:effectLst>
                  <a:outerShdw blurRad="38100" dist="38100" dir="2700000" algn="tl">
                    <a:srgbClr val="000000">
                      <a:alpha val="43137"/>
                    </a:srgbClr>
                  </a:outerShdw>
                </a:effectLst>
                <a:latin typeface="Calibri" pitchFamily="34" charset="0"/>
                <a:cs typeface="Arial" pitchFamily="34" charset="0"/>
              </a:rPr>
              <a:t>that a </a:t>
            </a:r>
            <a:r>
              <a:rPr lang="en-US" sz="2400" dirty="0">
                <a:effectLst>
                  <a:outerShdw blurRad="38100" dist="38100" dir="2700000" algn="tl">
                    <a:srgbClr val="000000">
                      <a:alpha val="43137"/>
                    </a:srgbClr>
                  </a:outerShdw>
                </a:effectLst>
                <a:latin typeface="Calibri" pitchFamily="34" charset="0"/>
                <a:cs typeface="Arial" pitchFamily="34" charset="0"/>
              </a:rPr>
              <a:t>view of plants may help hospital patients recuperate faster, with less pain and anxiety.</a:t>
            </a:r>
          </a:p>
          <a:p>
            <a:endParaRPr lang="en-US" sz="1600" dirty="0"/>
          </a:p>
          <a:p>
            <a:endParaRPr lang="en-US" sz="1000" dirty="0" smtClean="0"/>
          </a:p>
          <a:p>
            <a:endParaRPr lang="en-US" sz="1000" dirty="0"/>
          </a:p>
          <a:p>
            <a:r>
              <a:rPr lang="en-US" sz="1000" dirty="0" smtClean="0"/>
              <a:t>Landscape design by: Schmidt Design Group</a:t>
            </a:r>
            <a:endParaRPr lang="en-US" sz="1000" dirty="0"/>
          </a:p>
          <a:p>
            <a:pPr>
              <a:spcBef>
                <a:spcPct val="50000"/>
              </a:spcBef>
            </a:pPr>
            <a:endParaRPr lang="en-US" dirty="0"/>
          </a:p>
        </p:txBody>
      </p:sp>
    </p:spTree>
  </p:cSld>
  <p:clrMapOvr>
    <a:masterClrMapping/>
  </p:clrMapOvr>
  <p:transition>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9" name="Picture 5" descr="caring hands"/>
          <p:cNvPicPr>
            <a:picLocks noGrp="1" noChangeAspect="1" noChangeArrowheads="1"/>
          </p:cNvPicPr>
          <p:nvPr>
            <p:ph type="body" idx="1"/>
          </p:nvPr>
        </p:nvPicPr>
        <p:blipFill>
          <a:blip r:embed="rId3" cstate="print"/>
          <a:srcRect/>
          <a:stretch>
            <a:fillRect/>
          </a:stretch>
        </p:blipFill>
        <p:spPr>
          <a:xfrm>
            <a:off x="533399" y="1219200"/>
            <a:ext cx="3483293" cy="5257800"/>
          </a:xfrm>
          <a:prstGeom prst="rect">
            <a:avLst/>
          </a:prstGeom>
          <a:ln w="38100" cap="sq">
            <a:solidFill>
              <a:schemeClr val="accent1">
                <a:lumMod val="50000"/>
              </a:schemeClr>
            </a:solidFill>
            <a:prstDash val="solid"/>
            <a:miter lim="800000"/>
          </a:ln>
          <a:effectLst>
            <a:outerShdw blurRad="50800" dist="38100" dir="2700000" algn="tl" rotWithShape="0">
              <a:srgbClr val="000000">
                <a:alpha val="43000"/>
              </a:srgbClr>
            </a:outerShdw>
          </a:effectLst>
        </p:spPr>
      </p:pic>
      <p:sp>
        <p:nvSpPr>
          <p:cNvPr id="144390" name="Rectangle 6"/>
          <p:cNvSpPr>
            <a:spLocks noChangeArrowheads="1"/>
          </p:cNvSpPr>
          <p:nvPr/>
        </p:nvSpPr>
        <p:spPr bwMode="auto">
          <a:xfrm>
            <a:off x="4267200" y="1983462"/>
            <a:ext cx="4572000" cy="4493538"/>
          </a:xfrm>
          <a:prstGeom prst="rect">
            <a:avLst/>
          </a:prstGeom>
          <a:noFill/>
          <a:ln w="9525">
            <a:noFill/>
            <a:miter lim="800000"/>
            <a:headEnd/>
            <a:tailEnd/>
          </a:ln>
          <a:effectLst/>
        </p:spPr>
        <p:txBody>
          <a:bodyPr wrap="square">
            <a:spAutoFit/>
          </a:bodyPr>
          <a:lstStyle/>
          <a:p>
            <a:endParaRPr lang="en-US" dirty="0">
              <a:effectLst>
                <a:outerShdw blurRad="38100" dist="38100" dir="2700000" algn="tl">
                  <a:srgbClr val="000000"/>
                </a:outerShdw>
              </a:effectLst>
              <a:latin typeface="Rockwell" pitchFamily="18" charset="0"/>
            </a:endParaRPr>
          </a:p>
          <a:p>
            <a:r>
              <a:rPr lang="en-US" sz="4000" dirty="0">
                <a:latin typeface="+mj-lt"/>
              </a:rPr>
              <a:t>2/3 of Americans cite gardening as their favorite hobby.</a:t>
            </a:r>
          </a:p>
          <a:p>
            <a:endParaRPr lang="en-US" dirty="0">
              <a:latin typeface="Rockwell" pitchFamily="18" charset="0"/>
            </a:endParaRPr>
          </a:p>
          <a:p>
            <a:endParaRPr lang="en-US" dirty="0">
              <a:latin typeface="Rockwell" pitchFamily="18" charset="0"/>
            </a:endParaRPr>
          </a:p>
          <a:p>
            <a:endParaRPr lang="en-US" i="1" dirty="0" smtClean="0">
              <a:latin typeface="Rockwell" pitchFamily="18" charset="0"/>
            </a:endParaRPr>
          </a:p>
          <a:p>
            <a:endParaRPr lang="en-US" i="1" dirty="0" smtClean="0">
              <a:latin typeface="Rockwell" pitchFamily="18" charset="0"/>
            </a:endParaRPr>
          </a:p>
          <a:p>
            <a:endParaRPr lang="en-US" i="1" dirty="0" smtClean="0">
              <a:latin typeface="Rockwell" pitchFamily="18" charset="0"/>
            </a:endParaRPr>
          </a:p>
          <a:p>
            <a:endParaRPr lang="en-US" i="1" dirty="0" smtClean="0">
              <a:latin typeface="Rockwell" pitchFamily="18" charset="0"/>
            </a:endParaRPr>
          </a:p>
          <a:p>
            <a:endParaRPr lang="en-US" i="1" dirty="0" smtClean="0">
              <a:latin typeface="Rockwell" pitchFamily="18" charset="0"/>
            </a:endParaRPr>
          </a:p>
          <a:p>
            <a:r>
              <a:rPr lang="en-US" i="1" dirty="0" smtClean="0">
                <a:latin typeface="Rockwell" pitchFamily="18" charset="0"/>
              </a:rPr>
              <a:t>Source</a:t>
            </a:r>
            <a:r>
              <a:rPr lang="en-US" i="1" dirty="0">
                <a:latin typeface="Rockwell" pitchFamily="18" charset="0"/>
              </a:rPr>
              <a:t>: Gallop Poll</a:t>
            </a:r>
          </a:p>
        </p:txBody>
      </p:sp>
      <p:pic>
        <p:nvPicPr>
          <p:cNvPr id="4" name="Picture 4" descr="U:\arangel\GEP LOGO 07'\PNG\GOOD-EARTH-LOGO-FINAL.png"/>
          <p:cNvPicPr>
            <a:picLocks noChangeAspect="1" noChangeArrowheads="1"/>
          </p:cNvPicPr>
          <p:nvPr/>
        </p:nvPicPr>
        <p:blipFill>
          <a:blip r:embed="rId4" cstate="print">
            <a:lum contrast="10000"/>
          </a:blip>
          <a:srcRect/>
          <a:stretch>
            <a:fillRect/>
          </a:stretch>
        </p:blipFill>
        <p:spPr bwMode="auto">
          <a:xfrm>
            <a:off x="0" y="0"/>
            <a:ext cx="2286000" cy="942975"/>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2" name="Rectangle 6"/>
          <p:cNvSpPr>
            <a:spLocks noChangeArrowheads="1"/>
          </p:cNvSpPr>
          <p:nvPr/>
        </p:nvSpPr>
        <p:spPr bwMode="auto">
          <a:xfrm>
            <a:off x="4648200" y="1281529"/>
            <a:ext cx="3886200" cy="4585871"/>
          </a:xfrm>
          <a:prstGeom prst="rect">
            <a:avLst/>
          </a:prstGeom>
          <a:noFill/>
          <a:ln w="9525">
            <a:noFill/>
            <a:miter lim="800000"/>
            <a:headEnd/>
            <a:tailEnd/>
          </a:ln>
          <a:effectLst/>
        </p:spPr>
        <p:txBody>
          <a:bodyPr wrap="square">
            <a:spAutoFit/>
          </a:bodyPr>
          <a:lstStyle/>
          <a:p>
            <a:pPr algn="ctr"/>
            <a:r>
              <a:rPr lang="en-US" sz="4400" dirty="0" smtClean="0">
                <a:latin typeface="Rockwell" pitchFamily="18" charset="0"/>
              </a:rPr>
              <a:t>People </a:t>
            </a:r>
            <a:r>
              <a:rPr lang="en-US" sz="4400" dirty="0">
                <a:latin typeface="Rockwell" pitchFamily="18" charset="0"/>
              </a:rPr>
              <a:t>have more positive </a:t>
            </a:r>
            <a:r>
              <a:rPr lang="en-US" sz="4400" dirty="0" smtClean="0">
                <a:latin typeface="Rockwell" pitchFamily="18" charset="0"/>
              </a:rPr>
              <a:t>emotions when exposed to  plant settings. </a:t>
            </a:r>
            <a:endParaRPr lang="en-US" sz="4400" dirty="0">
              <a:latin typeface="Rockwell" pitchFamily="18" charset="0"/>
            </a:endParaRPr>
          </a:p>
          <a:p>
            <a:endParaRPr lang="en-US" sz="2800" dirty="0">
              <a:effectLst>
                <a:outerShdw blurRad="38100" dist="38100" dir="2700000" algn="tl">
                  <a:srgbClr val="000000"/>
                </a:outerShdw>
              </a:effectLst>
              <a:latin typeface="Rockwell" pitchFamily="18" charset="0"/>
            </a:endParaRPr>
          </a:p>
        </p:txBody>
      </p:sp>
      <p:pic>
        <p:nvPicPr>
          <p:cNvPr id="6" name="Picture 12" descr="30767984"/>
          <p:cNvPicPr>
            <a:picLocks noChangeAspect="1" noChangeArrowheads="1"/>
          </p:cNvPicPr>
          <p:nvPr/>
        </p:nvPicPr>
        <p:blipFill>
          <a:blip r:embed="rId3" cstate="print"/>
          <a:srcRect/>
          <a:stretch>
            <a:fillRect/>
          </a:stretch>
        </p:blipFill>
        <p:spPr bwMode="auto">
          <a:xfrm>
            <a:off x="966597" y="1066800"/>
            <a:ext cx="3300603" cy="49633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533400" y="6248400"/>
            <a:ext cx="8458200" cy="523220"/>
          </a:xfrm>
          <a:prstGeom prst="rect">
            <a:avLst/>
          </a:prstGeom>
          <a:noFill/>
        </p:spPr>
        <p:txBody>
          <a:bodyPr wrap="square" rtlCol="0">
            <a:spAutoFit/>
          </a:bodyPr>
          <a:lstStyle/>
          <a:p>
            <a:pPr algn="ctr"/>
            <a:r>
              <a:rPr lang="en-US" i="1" dirty="0" smtClean="0">
                <a:cs typeface="Arial" pitchFamily="34" charset="0"/>
              </a:rPr>
              <a:t>Source: Health Benefits of Gardens in Hospitals, Roger S. Ulrich, Ph.D., 2001 </a:t>
            </a:r>
          </a:p>
          <a:p>
            <a:endParaRPr lang="en-US" dirty="0"/>
          </a:p>
        </p:txBody>
      </p:sp>
      <p:pic>
        <p:nvPicPr>
          <p:cNvPr id="5" name="Picture 4" descr="U:\arangel\GEP LOGO 07'\PNG\GOOD-EARTH-LOGO-FINAL.png"/>
          <p:cNvPicPr>
            <a:picLocks noChangeAspect="1" noChangeArrowheads="1"/>
          </p:cNvPicPr>
          <p:nvPr/>
        </p:nvPicPr>
        <p:blipFill>
          <a:blip r:embed="rId4" cstate="print">
            <a:lum contrast="10000"/>
          </a:blip>
          <a:srcRect/>
          <a:stretch>
            <a:fillRect/>
          </a:stretch>
        </p:blipFill>
        <p:spPr bwMode="auto">
          <a:xfrm>
            <a:off x="0" y="0"/>
            <a:ext cx="2286000" cy="942975"/>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ChangeArrowheads="1"/>
          </p:cNvSpPr>
          <p:nvPr>
            <p:ph idx="1"/>
          </p:nvPr>
        </p:nvSpPr>
        <p:spPr>
          <a:xfrm>
            <a:off x="0" y="533401"/>
            <a:ext cx="9137650" cy="761999"/>
          </a:xfrm>
        </p:spPr>
        <p:txBody>
          <a:bodyPr>
            <a:norm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448056" indent="-384048" algn="ctr" eaLnBrk="1" fontAlgn="auto" hangingPunct="1">
              <a:spcAft>
                <a:spcPts val="0"/>
              </a:spcAft>
              <a:buFontTx/>
              <a:buNone/>
              <a:defRPr/>
            </a:pPr>
            <a:r>
              <a:rPr lang="en-US" sz="3600" b="1" cap="all" dirty="0" smtClean="0">
                <a:ln/>
                <a:effectLst>
                  <a:outerShdw blurRad="38100" dist="38100" dir="2700000" algn="tl">
                    <a:srgbClr val="000000">
                      <a:alpha val="43137"/>
                    </a:srgbClr>
                  </a:outerShdw>
                  <a:reflection blurRad="10000" stA="55000" endPos="48000" dist="500" dir="5400000" sy="-100000" algn="bl" rotWithShape="0"/>
                </a:effectLst>
              </a:rPr>
              <a:t>What is a Green Roof?</a:t>
            </a:r>
          </a:p>
        </p:txBody>
      </p:sp>
      <p:sp>
        <p:nvSpPr>
          <p:cNvPr id="61453" name="Rectangle 13"/>
          <p:cNvSpPr>
            <a:spLocks noChangeArrowheads="1"/>
          </p:cNvSpPr>
          <p:nvPr/>
        </p:nvSpPr>
        <p:spPr bwMode="auto">
          <a:xfrm>
            <a:off x="381000" y="1295400"/>
            <a:ext cx="6248400" cy="2308324"/>
          </a:xfrm>
          <a:prstGeom prst="rect">
            <a:avLst/>
          </a:prstGeom>
          <a:noFill/>
          <a:ln w="9525">
            <a:noFill/>
            <a:miter lim="800000"/>
            <a:headEnd/>
            <a:tailEnd/>
          </a:ln>
        </p:spPr>
        <p:txBody>
          <a:bodyPr>
            <a:spAutoFit/>
          </a:bodyPr>
          <a:lstStyle/>
          <a:p>
            <a:pPr eaLnBrk="0" hangingPunct="0">
              <a:defRPr/>
            </a:pPr>
            <a:r>
              <a:rPr lang="en-US" sz="2400" b="1" u="sng"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ＭＳ Ｐゴシック" pitchFamily="1" charset="-128"/>
              </a:rPr>
              <a:t>Also known as:</a:t>
            </a:r>
          </a:p>
          <a:p>
            <a:pPr lvl="1" eaLnBrk="0" hangingPunct="0">
              <a:buClr>
                <a:schemeClr val="accent1"/>
              </a:buClr>
              <a:buFontTx/>
              <a:buChar char="•"/>
              <a:defRPr/>
            </a:pPr>
            <a:r>
              <a:rPr lang="en-US" sz="2400" dirty="0">
                <a:latin typeface="Calibri" pitchFamily="34" charset="0"/>
                <a:ea typeface="ＭＳ Ｐゴシック" pitchFamily="1" charset="-128"/>
              </a:rPr>
              <a:t> Living roof</a:t>
            </a:r>
          </a:p>
          <a:p>
            <a:pPr lvl="1" eaLnBrk="0" hangingPunct="0">
              <a:buClr>
                <a:schemeClr val="accent1"/>
              </a:buClr>
              <a:buFontTx/>
              <a:buChar char="•"/>
              <a:defRPr/>
            </a:pPr>
            <a:r>
              <a:rPr lang="en-US" sz="2400" dirty="0">
                <a:latin typeface="Calibri" pitchFamily="34" charset="0"/>
                <a:ea typeface="ＭＳ Ｐゴシック" pitchFamily="1" charset="-128"/>
              </a:rPr>
              <a:t> Vegetated roof</a:t>
            </a:r>
          </a:p>
          <a:p>
            <a:pPr lvl="1" eaLnBrk="0" hangingPunct="0">
              <a:buClr>
                <a:schemeClr val="accent1"/>
              </a:buClr>
              <a:buFont typeface="Arial" pitchFamily="34" charset="0"/>
              <a:buChar char="•"/>
              <a:defRPr/>
            </a:pPr>
            <a:r>
              <a:rPr lang="en-US" sz="2400" dirty="0">
                <a:latin typeface="Calibri" pitchFamily="34" charset="0"/>
                <a:ea typeface="ＭＳ Ｐゴシック" pitchFamily="1" charset="-128"/>
              </a:rPr>
              <a:t> Eco roof</a:t>
            </a:r>
          </a:p>
          <a:p>
            <a:pPr lvl="1" eaLnBrk="0" hangingPunct="0">
              <a:buClr>
                <a:schemeClr val="accent1"/>
              </a:buClr>
              <a:buFontTx/>
              <a:buChar char="•"/>
              <a:defRPr/>
            </a:pPr>
            <a:r>
              <a:rPr lang="en-US" sz="2400" dirty="0">
                <a:latin typeface="Calibri" pitchFamily="34" charset="0"/>
                <a:ea typeface="ＭＳ Ｐゴシック" pitchFamily="1" charset="-128"/>
              </a:rPr>
              <a:t> Brown roof </a:t>
            </a:r>
          </a:p>
          <a:p>
            <a:pPr lvl="1" eaLnBrk="0" hangingPunct="0">
              <a:defRPr/>
            </a:pPr>
            <a:r>
              <a:rPr lang="en-US" sz="2400" i="1" dirty="0">
                <a:latin typeface="Calibri" pitchFamily="34" charset="0"/>
                <a:ea typeface="ＭＳ Ｐゴシック" pitchFamily="1" charset="-128"/>
              </a:rPr>
              <a:t>  (spontaneously seeded</a:t>
            </a:r>
            <a:r>
              <a:rPr lang="en-US" sz="2400" dirty="0">
                <a:latin typeface="Calibri" pitchFamily="34" charset="0"/>
                <a:ea typeface="ＭＳ Ｐゴシック" pitchFamily="1" charset="-128"/>
              </a:rPr>
              <a:t>)</a:t>
            </a:r>
          </a:p>
        </p:txBody>
      </p:sp>
      <p:pic>
        <p:nvPicPr>
          <p:cNvPr id="61457" name="Picture 17" descr="green-roof-penn-state"/>
          <p:cNvPicPr>
            <a:picLocks noChangeAspect="1" noChangeArrowheads="1"/>
          </p:cNvPicPr>
          <p:nvPr/>
        </p:nvPicPr>
        <p:blipFill>
          <a:blip r:embed="rId3" cstate="print">
            <a:lum contrast="10000"/>
          </a:blip>
          <a:srcRect/>
          <a:stretch>
            <a:fillRect/>
          </a:stretch>
        </p:blipFill>
        <p:spPr bwMode="auto">
          <a:xfrm>
            <a:off x="4876800" y="1504950"/>
            <a:ext cx="3886200" cy="207746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61458" name="Picture 18" descr="GermanyRoofSystem"/>
          <p:cNvPicPr>
            <a:picLocks noChangeAspect="1" noChangeArrowheads="1"/>
          </p:cNvPicPr>
          <p:nvPr/>
        </p:nvPicPr>
        <p:blipFill>
          <a:blip r:embed="rId4" cstate="print">
            <a:lum contrast="10000"/>
          </a:blip>
          <a:srcRect/>
          <a:stretch>
            <a:fillRect/>
          </a:stretch>
        </p:blipFill>
        <p:spPr bwMode="auto">
          <a:xfrm>
            <a:off x="457200" y="4114800"/>
            <a:ext cx="4343400" cy="24384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61459" name="Picture 19" descr="UnivCentFLroof"/>
          <p:cNvPicPr>
            <a:picLocks noChangeAspect="1" noChangeArrowheads="1"/>
          </p:cNvPicPr>
          <p:nvPr/>
        </p:nvPicPr>
        <p:blipFill>
          <a:blip r:embed="rId5" cstate="print">
            <a:lum contrast="10000"/>
          </a:blip>
          <a:srcRect/>
          <a:stretch>
            <a:fillRect/>
          </a:stretch>
        </p:blipFill>
        <p:spPr bwMode="auto">
          <a:xfrm>
            <a:off x="5105401" y="4114800"/>
            <a:ext cx="3886200" cy="24384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11271" name="Picture 6" descr="GSB logo clear background.png"/>
          <p:cNvPicPr>
            <a:picLocks noChangeAspect="1"/>
          </p:cNvPicPr>
          <p:nvPr/>
        </p:nvPicPr>
        <p:blipFill>
          <a:blip r:embed="rId6"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1457"/>
                                        </p:tgtEl>
                                        <p:attrNameLst>
                                          <p:attrName>style.visibility</p:attrName>
                                        </p:attrNameLst>
                                      </p:cBhvr>
                                      <p:to>
                                        <p:strVal val="visible"/>
                                      </p:to>
                                    </p:set>
                                    <p:animEffect transition="in" filter="fade">
                                      <p:cBhvr>
                                        <p:cTn id="7" dur="500"/>
                                        <p:tgtEl>
                                          <p:spTgt spid="61457"/>
                                        </p:tgtEl>
                                      </p:cBhvr>
                                    </p:animEffect>
                                    <p:anim calcmode="lin" valueType="num">
                                      <p:cBhvr>
                                        <p:cTn id="8" dur="500" fill="hold"/>
                                        <p:tgtEl>
                                          <p:spTgt spid="61457"/>
                                        </p:tgtEl>
                                        <p:attrNameLst>
                                          <p:attrName>ppt_x</p:attrName>
                                        </p:attrNameLst>
                                      </p:cBhvr>
                                      <p:tavLst>
                                        <p:tav tm="0">
                                          <p:val>
                                            <p:strVal val="#ppt_x"/>
                                          </p:val>
                                        </p:tav>
                                        <p:tav tm="100000">
                                          <p:val>
                                            <p:strVal val="#ppt_x"/>
                                          </p:val>
                                        </p:tav>
                                      </p:tavLst>
                                    </p:anim>
                                    <p:anim calcmode="lin" valueType="num">
                                      <p:cBhvr>
                                        <p:cTn id="9" dur="500" fill="hold"/>
                                        <p:tgtEl>
                                          <p:spTgt spid="6145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58"/>
                                        </p:tgtEl>
                                        <p:attrNameLst>
                                          <p:attrName>style.visibility</p:attrName>
                                        </p:attrNameLst>
                                      </p:cBhvr>
                                      <p:to>
                                        <p:strVal val="visible"/>
                                      </p:to>
                                    </p:set>
                                    <p:animEffect transition="in" filter="fade">
                                      <p:cBhvr>
                                        <p:cTn id="12" dur="500"/>
                                        <p:tgtEl>
                                          <p:spTgt spid="61458"/>
                                        </p:tgtEl>
                                      </p:cBhvr>
                                    </p:animEffect>
                                    <p:anim calcmode="lin" valueType="num">
                                      <p:cBhvr>
                                        <p:cTn id="13" dur="500" fill="hold"/>
                                        <p:tgtEl>
                                          <p:spTgt spid="61458"/>
                                        </p:tgtEl>
                                        <p:attrNameLst>
                                          <p:attrName>ppt_x</p:attrName>
                                        </p:attrNameLst>
                                      </p:cBhvr>
                                      <p:tavLst>
                                        <p:tav tm="0">
                                          <p:val>
                                            <p:strVal val="#ppt_x"/>
                                          </p:val>
                                        </p:tav>
                                        <p:tav tm="100000">
                                          <p:val>
                                            <p:strVal val="#ppt_x"/>
                                          </p:val>
                                        </p:tav>
                                      </p:tavLst>
                                    </p:anim>
                                    <p:anim calcmode="lin" valueType="num">
                                      <p:cBhvr>
                                        <p:cTn id="14" dur="500" fill="hold"/>
                                        <p:tgtEl>
                                          <p:spTgt spid="61458"/>
                                        </p:tgtEl>
                                        <p:attrNameLst>
                                          <p:attrName>ppt_y</p:attrName>
                                        </p:attrNameLst>
                                      </p:cBhvr>
                                      <p:tavLst>
                                        <p:tav tm="0">
                                          <p:val>
                                            <p:strVal val="#ppt_y+.1"/>
                                          </p:val>
                                        </p:tav>
                                        <p:tav tm="100000">
                                          <p:val>
                                            <p:strVal val="#ppt_y"/>
                                          </p:val>
                                        </p:tav>
                                      </p:tavLst>
                                    </p:anim>
                                  </p:childTnLst>
                                </p:cTn>
                              </p:par>
                              <p:par>
                                <p:cTn id="15" presetID="31" presetClass="entr" presetSubtype="0" fill="hold" nodeType="withEffect">
                                  <p:stCondLst>
                                    <p:cond delay="0"/>
                                  </p:stCondLst>
                                  <p:iterate type="lt">
                                    <p:tmPct val="5000"/>
                                  </p:iterate>
                                  <p:childTnLst>
                                    <p:set>
                                      <p:cBhvr>
                                        <p:cTn id="16" dur="1" fill="hold">
                                          <p:stCondLst>
                                            <p:cond delay="0"/>
                                          </p:stCondLst>
                                        </p:cTn>
                                        <p:tgtEl>
                                          <p:spTgt spid="61459"/>
                                        </p:tgtEl>
                                        <p:attrNameLst>
                                          <p:attrName>style.visibility</p:attrName>
                                        </p:attrNameLst>
                                      </p:cBhvr>
                                      <p:to>
                                        <p:strVal val="visible"/>
                                      </p:to>
                                    </p:set>
                                    <p:anim calcmode="lin" valueType="num">
                                      <p:cBhvr>
                                        <p:cTn id="17" dur="500" fill="hold"/>
                                        <p:tgtEl>
                                          <p:spTgt spid="61459"/>
                                        </p:tgtEl>
                                        <p:attrNameLst>
                                          <p:attrName>ppt_w</p:attrName>
                                        </p:attrNameLst>
                                      </p:cBhvr>
                                      <p:tavLst>
                                        <p:tav tm="0">
                                          <p:val>
                                            <p:fltVal val="0"/>
                                          </p:val>
                                        </p:tav>
                                        <p:tav tm="100000">
                                          <p:val>
                                            <p:strVal val="#ppt_w"/>
                                          </p:val>
                                        </p:tav>
                                      </p:tavLst>
                                    </p:anim>
                                    <p:anim calcmode="lin" valueType="num">
                                      <p:cBhvr>
                                        <p:cTn id="18" dur="500" fill="hold"/>
                                        <p:tgtEl>
                                          <p:spTgt spid="61459"/>
                                        </p:tgtEl>
                                        <p:attrNameLst>
                                          <p:attrName>ppt_h</p:attrName>
                                        </p:attrNameLst>
                                      </p:cBhvr>
                                      <p:tavLst>
                                        <p:tav tm="0">
                                          <p:val>
                                            <p:fltVal val="0"/>
                                          </p:val>
                                        </p:tav>
                                        <p:tav tm="100000">
                                          <p:val>
                                            <p:strVal val="#ppt_h"/>
                                          </p:val>
                                        </p:tav>
                                      </p:tavLst>
                                    </p:anim>
                                    <p:anim calcmode="lin" valueType="num">
                                      <p:cBhvr>
                                        <p:cTn id="19" dur="500" fill="hold"/>
                                        <p:tgtEl>
                                          <p:spTgt spid="61459"/>
                                        </p:tgtEl>
                                        <p:attrNameLst>
                                          <p:attrName>style.rotation</p:attrName>
                                        </p:attrNameLst>
                                      </p:cBhvr>
                                      <p:tavLst>
                                        <p:tav tm="0">
                                          <p:val>
                                            <p:fltVal val="90"/>
                                          </p:val>
                                        </p:tav>
                                        <p:tav tm="100000">
                                          <p:val>
                                            <p:fltVal val="0"/>
                                          </p:val>
                                        </p:tav>
                                      </p:tavLst>
                                    </p:anim>
                                    <p:animEffect transition="in" filter="fade">
                                      <p:cBhvr>
                                        <p:cTn id="20" dur="500"/>
                                        <p:tgtEl>
                                          <p:spTgt spid="61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descr="invertebrates_fig2_lg"/>
          <p:cNvPicPr>
            <a:picLocks noChangeAspect="1" noChangeArrowheads="1"/>
          </p:cNvPicPr>
          <p:nvPr/>
        </p:nvPicPr>
        <p:blipFill>
          <a:blip r:embed="rId3" cstate="print"/>
          <a:srcRect/>
          <a:stretch>
            <a:fillRect/>
          </a:stretch>
        </p:blipFill>
        <p:spPr bwMode="auto">
          <a:xfrm>
            <a:off x="1238250" y="928688"/>
            <a:ext cx="6667500" cy="500062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12291" name="Picture 3" descr="GSB logo clear background.png"/>
          <p:cNvPicPr>
            <a:picLocks noChangeAspect="1"/>
          </p:cNvPicPr>
          <p:nvPr/>
        </p:nvPicPr>
        <p:blipFill>
          <a:blip r:embed="rId4"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dissolv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0"/>
          <p:cNvSpPr txBox="1">
            <a:spLocks noChangeArrowheads="1"/>
          </p:cNvSpPr>
          <p:nvPr/>
        </p:nvSpPr>
        <p:spPr>
          <a:xfrm>
            <a:off x="76200" y="838200"/>
            <a:ext cx="8991600" cy="5337175"/>
          </a:xfrm>
          <a:prstGeom prst="rect">
            <a:avLst/>
          </a:prstGeom>
        </p:spPr>
        <p:txBody>
          <a:bodyPr>
            <a:normAutofit/>
          </a:bodyPr>
          <a:lstStyle/>
          <a:p>
            <a:pPr marL="448056" indent="-384048" fontAlgn="auto">
              <a:spcBef>
                <a:spcPct val="20000"/>
              </a:spcBef>
              <a:spcAft>
                <a:spcPts val="0"/>
              </a:spcAft>
              <a:buClr>
                <a:schemeClr val="accent1"/>
              </a:buClr>
              <a:buSzPct val="80000"/>
              <a:defRPr/>
            </a:pPr>
            <a:r>
              <a:rPr lang="en-US" sz="2800" b="1" u="sng"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mn-ea"/>
              </a:rPr>
              <a:t>Definition</a:t>
            </a:r>
          </a:p>
          <a:p>
            <a:pPr marL="822960" lvl="1" indent="-285750" fontAlgn="auto">
              <a:spcBef>
                <a:spcPct val="20000"/>
              </a:spcBef>
              <a:spcAft>
                <a:spcPts val="0"/>
              </a:spcAft>
              <a:buClr>
                <a:schemeClr val="accent1"/>
              </a:buClr>
              <a:buSzPct val="95000"/>
              <a:buFont typeface="Times" pitchFamily="1" charset="0"/>
              <a:buChar char="•"/>
              <a:defRPr/>
            </a:pPr>
            <a:r>
              <a:rPr lang="en-US" sz="2400" dirty="0">
                <a:latin typeface="Calibri" pitchFamily="34" charset="0"/>
                <a:ea typeface="+mn-ea"/>
              </a:rPr>
              <a:t>An engineered, lightweight roofing system that supports plants (NOT PLANTER BOXES)</a:t>
            </a:r>
          </a:p>
          <a:p>
            <a:pPr marL="822960" lvl="1" indent="-285750" fontAlgn="auto">
              <a:spcBef>
                <a:spcPct val="20000"/>
              </a:spcBef>
              <a:spcAft>
                <a:spcPts val="0"/>
              </a:spcAft>
              <a:buClr>
                <a:schemeClr val="accent1"/>
              </a:buClr>
              <a:buSzPct val="95000"/>
              <a:buFont typeface="Times" pitchFamily="1" charset="0"/>
              <a:buChar char="•"/>
              <a:defRPr/>
            </a:pPr>
            <a:endParaRPr lang="en-US" sz="2400" dirty="0">
              <a:latin typeface="Calibri" pitchFamily="34" charset="0"/>
              <a:ea typeface="+mn-ea"/>
            </a:endParaRPr>
          </a:p>
          <a:p>
            <a:pPr marL="822960" lvl="1" indent="-285750" fontAlgn="auto">
              <a:spcBef>
                <a:spcPct val="20000"/>
              </a:spcBef>
              <a:spcAft>
                <a:spcPts val="0"/>
              </a:spcAft>
              <a:buClr>
                <a:schemeClr val="accent1"/>
              </a:buClr>
              <a:buSzPct val="95000"/>
              <a:buFont typeface="Times" pitchFamily="1" charset="0"/>
              <a:buChar char="•"/>
              <a:defRPr/>
            </a:pPr>
            <a:r>
              <a:rPr lang="en-US" sz="2400" dirty="0">
                <a:latin typeface="Calibri" pitchFamily="34" charset="0"/>
                <a:ea typeface="+mn-ea"/>
              </a:rPr>
              <a:t>On top of a man made structure</a:t>
            </a:r>
          </a:p>
          <a:p>
            <a:pPr marL="822960" lvl="1" indent="-285750" fontAlgn="auto">
              <a:spcBef>
                <a:spcPct val="20000"/>
              </a:spcBef>
              <a:spcAft>
                <a:spcPts val="0"/>
              </a:spcAft>
              <a:buClr>
                <a:schemeClr val="accent1"/>
              </a:buClr>
              <a:buSzPct val="95000"/>
              <a:buFont typeface="Times" pitchFamily="1" charset="0"/>
              <a:buChar char="•"/>
              <a:defRPr/>
            </a:pPr>
            <a:endParaRPr lang="en-US" sz="2400" dirty="0">
              <a:latin typeface="Calibri" pitchFamily="34" charset="0"/>
              <a:ea typeface="+mn-ea"/>
            </a:endParaRPr>
          </a:p>
          <a:p>
            <a:pPr marL="822960" lvl="1" indent="-285750" fontAlgn="auto">
              <a:spcBef>
                <a:spcPct val="20000"/>
              </a:spcBef>
              <a:spcAft>
                <a:spcPts val="0"/>
              </a:spcAft>
              <a:buClr>
                <a:schemeClr val="accent1"/>
              </a:buClr>
              <a:buSzPct val="95000"/>
              <a:buFont typeface="Times" pitchFamily="1" charset="0"/>
              <a:buChar char="•"/>
              <a:defRPr/>
            </a:pPr>
            <a:r>
              <a:rPr lang="en-US" sz="2400" dirty="0">
                <a:latin typeface="Calibri" pitchFamily="34" charset="0"/>
                <a:ea typeface="+mn-ea"/>
              </a:rPr>
              <a:t>Below, at or above grade</a:t>
            </a:r>
          </a:p>
          <a:p>
            <a:pPr marL="822960" lvl="1" indent="-285750" fontAlgn="auto">
              <a:spcBef>
                <a:spcPct val="20000"/>
              </a:spcBef>
              <a:spcAft>
                <a:spcPts val="0"/>
              </a:spcAft>
              <a:buClr>
                <a:schemeClr val="accent1"/>
              </a:buClr>
              <a:buSzPct val="95000"/>
              <a:buFont typeface="Times" pitchFamily="1" charset="0"/>
              <a:buChar char="•"/>
              <a:defRPr/>
            </a:pPr>
            <a:endParaRPr lang="en-US" sz="2400" dirty="0">
              <a:latin typeface="Calibri" pitchFamily="34" charset="0"/>
              <a:ea typeface="+mn-ea"/>
            </a:endParaRPr>
          </a:p>
          <a:p>
            <a:pPr marL="822960" lvl="1" indent="-285750" fontAlgn="auto">
              <a:spcBef>
                <a:spcPct val="20000"/>
              </a:spcBef>
              <a:spcAft>
                <a:spcPts val="0"/>
              </a:spcAft>
              <a:buClr>
                <a:schemeClr val="accent1"/>
              </a:buClr>
              <a:buSzPct val="95000"/>
              <a:buFont typeface="Times" pitchFamily="1" charset="0"/>
              <a:buChar char="•"/>
              <a:defRPr/>
            </a:pPr>
            <a:r>
              <a:rPr lang="en-US" sz="2400" dirty="0">
                <a:latin typeface="Calibri" pitchFamily="34" charset="0"/>
                <a:ea typeface="+mn-ea"/>
              </a:rPr>
              <a:t>Up to 40% slope</a:t>
            </a:r>
          </a:p>
          <a:p>
            <a:pPr marL="822960" lvl="1" indent="-285750" fontAlgn="auto">
              <a:spcBef>
                <a:spcPct val="20000"/>
              </a:spcBef>
              <a:spcAft>
                <a:spcPts val="0"/>
              </a:spcAft>
              <a:buClr>
                <a:schemeClr val="accent1"/>
              </a:buClr>
              <a:buSzPct val="95000"/>
              <a:buFont typeface="Times" pitchFamily="1" charset="0"/>
              <a:buChar char="•"/>
              <a:defRPr/>
            </a:pPr>
            <a:endParaRPr lang="en-US" sz="2400" dirty="0">
              <a:latin typeface="Calibri" pitchFamily="34" charset="0"/>
              <a:ea typeface="+mn-ea"/>
            </a:endParaRPr>
          </a:p>
          <a:p>
            <a:pPr marL="822960" lvl="1" indent="-285750" fontAlgn="auto">
              <a:spcBef>
                <a:spcPct val="20000"/>
              </a:spcBef>
              <a:spcAft>
                <a:spcPts val="0"/>
              </a:spcAft>
              <a:buClr>
                <a:schemeClr val="accent1"/>
              </a:buClr>
              <a:buSzPct val="95000"/>
              <a:buFont typeface="Times" pitchFamily="1" charset="0"/>
              <a:buChar char="•"/>
              <a:defRPr/>
            </a:pPr>
            <a:r>
              <a:rPr lang="en-US" sz="2400" dirty="0">
                <a:latin typeface="Calibri" pitchFamily="34" charset="0"/>
                <a:ea typeface="+mn-ea"/>
              </a:rPr>
              <a:t>Every one is different!</a:t>
            </a:r>
          </a:p>
          <a:p>
            <a:pPr marL="822960" lvl="1" indent="-285750" fontAlgn="auto">
              <a:spcBef>
                <a:spcPct val="20000"/>
              </a:spcBef>
              <a:spcAft>
                <a:spcPts val="0"/>
              </a:spcAft>
              <a:buClr>
                <a:schemeClr val="accent1"/>
              </a:buClr>
              <a:buSzPct val="95000"/>
              <a:defRPr/>
            </a:pPr>
            <a:endParaRPr lang="en-US" sz="2400" dirty="0">
              <a:latin typeface="Calibri" pitchFamily="34" charset="0"/>
              <a:ea typeface="+mn-ea"/>
            </a:endParaRPr>
          </a:p>
        </p:txBody>
      </p:sp>
      <p:pic>
        <p:nvPicPr>
          <p:cNvPr id="4" name="Picture 3" descr="mountainside bungalows.JPG"/>
          <p:cNvPicPr>
            <a:picLocks noChangeAspect="1"/>
          </p:cNvPicPr>
          <p:nvPr/>
        </p:nvPicPr>
        <p:blipFill>
          <a:blip r:embed="rId3" cstate="print"/>
          <a:stretch>
            <a:fillRect/>
          </a:stretch>
        </p:blipFill>
        <p:spPr>
          <a:xfrm>
            <a:off x="4038600" y="2743200"/>
            <a:ext cx="4610100" cy="3457575"/>
          </a:xfrm>
          <a:prstGeom prst="ellipse">
            <a:avLst/>
          </a:prstGeom>
          <a:ln>
            <a:noFill/>
          </a:ln>
          <a:effectLst>
            <a:softEdge rad="112500"/>
          </a:effectLst>
        </p:spPr>
      </p:pic>
      <p:pic>
        <p:nvPicPr>
          <p:cNvPr id="13316" name="Picture 4" descr="GSB logo clear background.png"/>
          <p:cNvPicPr>
            <a:picLocks noChangeAspect="1"/>
          </p:cNvPicPr>
          <p:nvPr/>
        </p:nvPicPr>
        <p:blipFill>
          <a:blip r:embed="rId4"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cstate="print"/>
          <a:srcRect/>
          <a:stretch>
            <a:fillRect/>
          </a:stretch>
        </p:blipFill>
        <p:spPr bwMode="auto">
          <a:xfrm>
            <a:off x="5486400" y="1371600"/>
            <a:ext cx="2438400" cy="1664632"/>
          </a:xfrm>
          <a:prstGeom prst="rect">
            <a:avLst/>
          </a:prstGeom>
          <a:ln>
            <a:noFill/>
          </a:ln>
          <a:effectLst>
            <a:glow rad="228600">
              <a:schemeClr val="accent6">
                <a:satMod val="175000"/>
                <a:alpha val="40000"/>
              </a:schemeClr>
            </a:glow>
            <a:outerShdw blurRad="190500" algn="tl" rotWithShape="0">
              <a:srgbClr val="000000">
                <a:alpha val="70000"/>
              </a:srgbClr>
            </a:outerShdw>
          </a:effectLst>
        </p:spPr>
      </p:pic>
      <p:sp>
        <p:nvSpPr>
          <p:cNvPr id="6" name="Rectangle 5"/>
          <p:cNvSpPr/>
          <p:nvPr/>
        </p:nvSpPr>
        <p:spPr>
          <a:xfrm>
            <a:off x="381000" y="4602540"/>
            <a:ext cx="3886200" cy="523220"/>
          </a:xfrm>
          <a:prstGeom prst="rect">
            <a:avLst/>
          </a:prstGeom>
        </p:spPr>
        <p:txBody>
          <a:bodyPr wrap="square">
            <a:spAutoFit/>
          </a:bodyPr>
          <a:lstStyle/>
          <a:p>
            <a:pPr algn="ctr"/>
            <a:r>
              <a:rPr lang="en-US" b="1" dirty="0" smtClean="0">
                <a:solidFill>
                  <a:schemeClr val="accent1">
                    <a:lumMod val="20000"/>
                    <a:lumOff val="80000"/>
                  </a:schemeClr>
                </a:solidFill>
                <a:effectLst>
                  <a:outerShdw blurRad="38100" dist="38100" dir="2700000" algn="tl">
                    <a:srgbClr val="000000">
                      <a:alpha val="43137"/>
                    </a:srgbClr>
                  </a:outerShdw>
                </a:effectLst>
                <a:latin typeface="Candara" pitchFamily="34" charset="0"/>
              </a:rPr>
              <a:t/>
            </a:r>
            <a:br>
              <a:rPr lang="en-US" b="1" dirty="0" smtClean="0">
                <a:solidFill>
                  <a:schemeClr val="accent1">
                    <a:lumMod val="20000"/>
                    <a:lumOff val="80000"/>
                  </a:schemeClr>
                </a:solidFill>
                <a:effectLst>
                  <a:outerShdw blurRad="38100" dist="38100" dir="2700000" algn="tl">
                    <a:srgbClr val="000000">
                      <a:alpha val="43137"/>
                    </a:srgbClr>
                  </a:outerShdw>
                </a:effectLst>
                <a:latin typeface="Candara" pitchFamily="34" charset="0"/>
              </a:rPr>
            </a:br>
            <a:endParaRPr lang="en-US" b="1" dirty="0" smtClean="0">
              <a:solidFill>
                <a:schemeClr val="accent1">
                  <a:lumMod val="20000"/>
                  <a:lumOff val="80000"/>
                </a:schemeClr>
              </a:solidFill>
              <a:effectLst>
                <a:outerShdw blurRad="38100" dist="38100" dir="2700000" algn="tl">
                  <a:srgbClr val="000000">
                    <a:alpha val="43137"/>
                  </a:srgbClr>
                </a:outerShdw>
              </a:effectLst>
              <a:latin typeface="Candara" pitchFamily="34" charset="0"/>
            </a:endParaRPr>
          </a:p>
        </p:txBody>
      </p:sp>
      <p:pic>
        <p:nvPicPr>
          <p:cNvPr id="290818" name="Picture 2"/>
          <p:cNvPicPr>
            <a:picLocks noChangeAspect="1" noChangeArrowheads="1"/>
          </p:cNvPicPr>
          <p:nvPr/>
        </p:nvPicPr>
        <p:blipFill>
          <a:blip r:embed="rId4" cstate="print"/>
          <a:srcRect/>
          <a:stretch>
            <a:fillRect/>
          </a:stretch>
        </p:blipFill>
        <p:spPr bwMode="auto">
          <a:xfrm>
            <a:off x="990600" y="1676400"/>
            <a:ext cx="4116781" cy="990600"/>
          </a:xfrm>
          <a:prstGeom prst="rect">
            <a:avLst/>
          </a:prstGeom>
          <a:noFill/>
          <a:ln w="9525">
            <a:noFill/>
            <a:miter lim="800000"/>
            <a:headEnd/>
            <a:tailEnd/>
          </a:ln>
        </p:spPr>
      </p:pic>
      <p:pic>
        <p:nvPicPr>
          <p:cNvPr id="7" name="Picture 4" descr="U:\arangel\GEP LOGO 07'\PNG\GOOD-EARTH-LOGO-FINAL.png"/>
          <p:cNvPicPr>
            <a:picLocks noChangeAspect="1" noChangeArrowheads="1"/>
          </p:cNvPicPr>
          <p:nvPr/>
        </p:nvPicPr>
        <p:blipFill>
          <a:blip r:embed="rId5" cstate="print">
            <a:lum contrast="10000"/>
          </a:blip>
          <a:srcRect/>
          <a:stretch>
            <a:fillRect/>
          </a:stretch>
        </p:blipFill>
        <p:spPr bwMode="auto">
          <a:xfrm>
            <a:off x="0" y="0"/>
            <a:ext cx="2133600" cy="880110"/>
          </a:xfrm>
          <a:prstGeom prst="rect">
            <a:avLst/>
          </a:prstGeom>
          <a:noFill/>
          <a:ln w="9525">
            <a:noFill/>
            <a:miter lim="800000"/>
            <a:headEnd/>
            <a:tailEnd/>
          </a:ln>
        </p:spPr>
      </p:pic>
      <p:pic>
        <p:nvPicPr>
          <p:cNvPr id="9" name="Picture 8" descr="GSB logo clear background.png"/>
          <p:cNvPicPr>
            <a:picLocks noChangeAspect="1"/>
          </p:cNvPicPr>
          <p:nvPr/>
        </p:nvPicPr>
        <p:blipFill>
          <a:blip r:embed="rId6" cstate="print"/>
          <a:stretch>
            <a:fillRect/>
          </a:stretch>
        </p:blipFill>
        <p:spPr>
          <a:xfrm>
            <a:off x="6572250" y="0"/>
            <a:ext cx="2571750" cy="685800"/>
          </a:xfrm>
          <a:prstGeom prst="rect">
            <a:avLst/>
          </a:prstGeom>
        </p:spPr>
      </p:pic>
      <p:sp>
        <p:nvSpPr>
          <p:cNvPr id="11" name="TextBox 10"/>
          <p:cNvSpPr txBox="1"/>
          <p:nvPr/>
        </p:nvSpPr>
        <p:spPr>
          <a:xfrm>
            <a:off x="914400" y="3124200"/>
            <a:ext cx="7467600" cy="3631763"/>
          </a:xfrm>
          <a:prstGeom prst="rect">
            <a:avLst/>
          </a:prstGeom>
          <a:noFill/>
        </p:spPr>
        <p:txBody>
          <a:bodyPr wrap="square" rtlCol="0">
            <a:spAutoFit/>
          </a:bodyPr>
          <a:lstStyle/>
          <a:p>
            <a:pPr>
              <a:buFont typeface="Arial" pitchFamily="34" charset="0"/>
              <a:buChar char="•"/>
            </a:pPr>
            <a:r>
              <a:rPr lang="en-US" sz="1800" dirty="0" smtClean="0"/>
              <a:t>  Certified Landscape Professional (CLP)</a:t>
            </a:r>
          </a:p>
          <a:p>
            <a:pPr>
              <a:buFont typeface="Arial" pitchFamily="34" charset="0"/>
              <a:buChar char="•"/>
            </a:pPr>
            <a:endParaRPr lang="en-US" sz="1800" dirty="0" smtClean="0"/>
          </a:p>
          <a:p>
            <a:pPr>
              <a:buFont typeface="Arial" pitchFamily="34" charset="0"/>
              <a:buChar char="•"/>
            </a:pPr>
            <a:r>
              <a:rPr lang="en-US" sz="1800" dirty="0" smtClean="0"/>
              <a:t>  Accredited Green Roof Professional (GRP)</a:t>
            </a:r>
          </a:p>
          <a:p>
            <a:pPr>
              <a:buFont typeface="Arial" pitchFamily="34" charset="0"/>
              <a:buChar char="•"/>
            </a:pPr>
            <a:endParaRPr lang="en-US" sz="1800" dirty="0" smtClean="0"/>
          </a:p>
          <a:p>
            <a:pPr>
              <a:buFont typeface="Arial" pitchFamily="34" charset="0"/>
              <a:buChar char="•"/>
            </a:pPr>
            <a:r>
              <a:rPr lang="en-US" sz="1800" dirty="0" smtClean="0"/>
              <a:t>  California Licensed Landscape Contractor specializing in: </a:t>
            </a:r>
          </a:p>
          <a:p>
            <a:r>
              <a:rPr lang="en-US" sz="1800" dirty="0" smtClean="0"/>
              <a:t>	design, build, maintain</a:t>
            </a:r>
          </a:p>
          <a:p>
            <a:endParaRPr lang="en-US" sz="1800" dirty="0" smtClean="0"/>
          </a:p>
          <a:p>
            <a:pPr>
              <a:buFont typeface="Arial" pitchFamily="34" charset="0"/>
              <a:buChar char="•"/>
            </a:pPr>
            <a:r>
              <a:rPr lang="en-US" sz="1800" dirty="0" smtClean="0"/>
              <a:t>  Certified Installer for:  </a:t>
            </a:r>
          </a:p>
          <a:p>
            <a:r>
              <a:rPr lang="en-US" sz="1800" dirty="0" smtClean="0"/>
              <a:t>	</a:t>
            </a:r>
            <a:r>
              <a:rPr lang="en-US" sz="1800" dirty="0" err="1" smtClean="0"/>
              <a:t>RoofScapes</a:t>
            </a:r>
            <a:r>
              <a:rPr lang="en-US" sz="1800" dirty="0" smtClean="0"/>
              <a:t> Inc., </a:t>
            </a:r>
          </a:p>
          <a:p>
            <a:r>
              <a:rPr lang="en-US" sz="1800" dirty="0" smtClean="0"/>
              <a:t>	LiveRoof </a:t>
            </a:r>
          </a:p>
          <a:p>
            <a:r>
              <a:rPr lang="en-US" sz="1800" dirty="0" smtClean="0"/>
              <a:t>	Elevated Landscape Technologies</a:t>
            </a:r>
          </a:p>
          <a:p>
            <a:r>
              <a:rPr lang="en-US" sz="1800" dirty="0" smtClean="0"/>
              <a:t>              Green Living Technologies</a:t>
            </a:r>
          </a:p>
          <a:p>
            <a:endParaRPr lang="en-US" dirty="0"/>
          </a:p>
        </p:txBody>
      </p:sp>
    </p:spTree>
  </p:cSld>
  <p:clrMapOvr>
    <a:masterClrMapping/>
  </p:clrMapOvr>
  <p:transition>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1746" name="Text Box 18"/>
          <p:cNvSpPr txBox="1">
            <a:spLocks noChangeArrowheads="1"/>
          </p:cNvSpPr>
          <p:nvPr/>
        </p:nvSpPr>
        <p:spPr bwMode="auto">
          <a:xfrm>
            <a:off x="1295400" y="1066800"/>
            <a:ext cx="6553200" cy="461665"/>
          </a:xfrm>
          <a:prstGeom prst="rect">
            <a:avLst/>
          </a:prstGeom>
          <a:noFill/>
          <a:ln w="9525">
            <a:noFill/>
            <a:miter lim="800000"/>
            <a:headEnd/>
            <a:tailEnd/>
          </a:ln>
          <a:scene3d>
            <a:camera prst="orthographicFront"/>
            <a:lightRig rig="threePt" dir="t"/>
          </a:scene3d>
          <a:sp3d>
            <a:bevelT/>
          </a:sp3d>
        </p:spPr>
        <p:txBody>
          <a:bodyPr>
            <a:spAutoFit/>
          </a:bodyPr>
          <a:lstStyle/>
          <a:p>
            <a:pPr algn="ctr" eaLnBrk="0" hangingPunct="0">
              <a:defRPr/>
            </a:pPr>
            <a:r>
              <a:rPr lang="en-US" sz="2400" b="1" dirty="0">
                <a:effectLst>
                  <a:outerShdw blurRad="38100" dist="38100" dir="2700000" algn="tl">
                    <a:srgbClr val="000000">
                      <a:alpha val="43137"/>
                    </a:srgbClr>
                  </a:outerShdw>
                </a:effectLst>
                <a:latin typeface="+mj-lt"/>
                <a:ea typeface="ＭＳ Ｐゴシック" pitchFamily="1" charset="-128"/>
                <a:cs typeface="ＭＳ Ｐゴシック"/>
              </a:rPr>
              <a:t>Hanging Gardens of  Babylon </a:t>
            </a:r>
            <a:endParaRPr lang="en-US" sz="2400" dirty="0">
              <a:effectLst>
                <a:outerShdw blurRad="38100" dist="38100" dir="2700000" algn="tl">
                  <a:srgbClr val="000000">
                    <a:alpha val="43137"/>
                  </a:srgbClr>
                </a:outerShdw>
              </a:effectLst>
              <a:latin typeface="+mj-lt"/>
              <a:ea typeface="ＭＳ Ｐゴシック" pitchFamily="1" charset="-128"/>
              <a:cs typeface="ＭＳ Ｐゴシック"/>
            </a:endParaRPr>
          </a:p>
        </p:txBody>
      </p:sp>
      <p:pic>
        <p:nvPicPr>
          <p:cNvPr id="75777" name="Picture 1"/>
          <p:cNvPicPr>
            <a:picLocks noChangeAspect="1" noChangeArrowheads="1"/>
          </p:cNvPicPr>
          <p:nvPr/>
        </p:nvPicPr>
        <p:blipFill>
          <a:blip r:embed="rId3" cstate="print">
            <a:lum contrast="10000"/>
          </a:blip>
          <a:srcRect/>
          <a:stretch>
            <a:fillRect/>
          </a:stretch>
        </p:blipFill>
        <p:spPr bwMode="auto">
          <a:xfrm>
            <a:off x="1295400" y="1702453"/>
            <a:ext cx="6553200" cy="4088747"/>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14342" name="Picture 3" descr="GSB logo clear background.png"/>
          <p:cNvPicPr>
            <a:picLocks noChangeAspect="1"/>
          </p:cNvPicPr>
          <p:nvPr/>
        </p:nvPicPr>
        <p:blipFill>
          <a:blip r:embed="rId4"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2017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3" descr="SodRoof"/>
          <p:cNvPicPr>
            <a:picLocks noChangeAspect="1" noChangeArrowheads="1"/>
          </p:cNvPicPr>
          <p:nvPr/>
        </p:nvPicPr>
        <p:blipFill>
          <a:blip r:embed="rId3" cstate="print">
            <a:lum contrast="10000"/>
          </a:blip>
          <a:srcRect/>
          <a:stretch>
            <a:fillRect/>
          </a:stretch>
        </p:blipFill>
        <p:spPr bwMode="auto">
          <a:xfrm>
            <a:off x="762000" y="1447800"/>
            <a:ext cx="3657600" cy="24384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7" name="Picture 9" descr="Garden Roof pour halifax"/>
          <p:cNvPicPr>
            <a:picLocks noChangeArrowheads="1"/>
          </p:cNvPicPr>
          <p:nvPr/>
        </p:nvPicPr>
        <p:blipFill>
          <a:blip r:embed="rId4" cstate="print">
            <a:lum contrast="10000"/>
          </a:blip>
          <a:srcRect/>
          <a:stretch>
            <a:fillRect/>
          </a:stretch>
        </p:blipFill>
        <p:spPr bwMode="auto">
          <a:xfrm>
            <a:off x="4724400" y="1447800"/>
            <a:ext cx="3581400" cy="24384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8" name="Rectangle 17"/>
          <p:cNvSpPr>
            <a:spLocks noChangeArrowheads="1"/>
          </p:cNvSpPr>
          <p:nvPr/>
        </p:nvSpPr>
        <p:spPr bwMode="auto">
          <a:xfrm>
            <a:off x="762000" y="762000"/>
            <a:ext cx="7543800" cy="461963"/>
          </a:xfrm>
          <a:prstGeom prst="rect">
            <a:avLst/>
          </a:prstGeom>
          <a:noFill/>
          <a:ln w="9525">
            <a:noFill/>
            <a:miter lim="800000"/>
            <a:headEnd/>
            <a:tailEnd/>
          </a:ln>
        </p:spPr>
        <p:txBody>
          <a:bodyPr>
            <a:spAutoFit/>
          </a:bodyPr>
          <a:lstStyle/>
          <a:p>
            <a:pPr algn="ctr" eaLnBrk="0" hangingPunct="0">
              <a:defRPr/>
            </a:pPr>
            <a:r>
              <a:rPr lang="en-US" sz="2400" b="1" dirty="0">
                <a:effectLst>
                  <a:outerShdw blurRad="38100" dist="38100" dir="2700000" algn="tl">
                    <a:srgbClr val="000000">
                      <a:alpha val="43137"/>
                    </a:srgbClr>
                  </a:outerShdw>
                </a:effectLst>
                <a:latin typeface="+mj-lt"/>
                <a:ea typeface="ＭＳ Ｐゴシック" pitchFamily="1" charset="-128"/>
                <a:cs typeface="ＭＳ Ｐゴシック"/>
              </a:rPr>
              <a:t>Egyptians, Romans, and Vikings</a:t>
            </a:r>
          </a:p>
        </p:txBody>
      </p:sp>
      <p:pic>
        <p:nvPicPr>
          <p:cNvPr id="9" name="Picture 36" descr="SodHouses"/>
          <p:cNvPicPr>
            <a:picLocks noChangeAspect="1" noChangeArrowheads="1"/>
          </p:cNvPicPr>
          <p:nvPr/>
        </p:nvPicPr>
        <p:blipFill>
          <a:blip r:embed="rId5" cstate="print">
            <a:lum contrast="10000"/>
          </a:blip>
          <a:srcRect/>
          <a:stretch>
            <a:fillRect/>
          </a:stretch>
        </p:blipFill>
        <p:spPr bwMode="auto">
          <a:xfrm>
            <a:off x="2543313" y="4038600"/>
            <a:ext cx="3933687" cy="19812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15366" name="Picture 9" descr="GSB logo clear background.png"/>
          <p:cNvPicPr>
            <a:picLocks noChangeAspect="1"/>
          </p:cNvPicPr>
          <p:nvPr/>
        </p:nvPicPr>
        <p:blipFill>
          <a:blip r:embed="rId6"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5" presetClass="entr" presetSubtype="0" fill="hold" nodeType="withEffect">
                                  <p:stCondLst>
                                    <p:cond delay="200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5" presetClass="entr" presetSubtype="0" fill="hold" nodeType="withEffect">
                                  <p:stCondLst>
                                    <p:cond delay="200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nodeType="withEffect">
                                  <p:stCondLst>
                                    <p:cond delay="200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DO NOT TOUCH\Marketing\Events - External\CalScapes 2009\pictures\faroe-islands-green-roof[1].jpg"/>
          <p:cNvPicPr>
            <a:picLocks noGrp="1" noChangeAspect="1" noChangeArrowheads="1"/>
          </p:cNvPicPr>
          <p:nvPr>
            <p:ph idx="1"/>
          </p:nvPr>
        </p:nvPicPr>
        <p:blipFill>
          <a:blip r:embed="rId3" cstate="print"/>
          <a:srcRect/>
          <a:stretch>
            <a:fillRect/>
          </a:stretch>
        </p:blipFill>
        <p:spPr>
          <a:xfrm>
            <a:off x="4267200" y="228600"/>
            <a:ext cx="4171950" cy="2776243"/>
          </a:xfrm>
          <a:effectLst>
            <a:outerShdw blurRad="292100" dist="139700" dir="2700000" algn="tl" rotWithShape="0">
              <a:srgbClr val="333333">
                <a:alpha val="65000"/>
              </a:srgbClr>
            </a:outerShdw>
          </a:effectLst>
          <a:scene3d>
            <a:camera prst="orthographicFront"/>
            <a:lightRig rig="threePt" dir="t"/>
          </a:scene3d>
          <a:sp3d>
            <a:bevelT/>
          </a:sp3d>
        </p:spPr>
      </p:pic>
      <p:pic>
        <p:nvPicPr>
          <p:cNvPr id="4" name="Picture 2" descr="T:\DO NOT TOUCH\Marketing\Events - External\CalScapes 2009\pictures\510168718_3ed48f6b7c[1].jpg"/>
          <p:cNvPicPr>
            <a:picLocks noChangeAspect="1" noChangeArrowheads="1"/>
          </p:cNvPicPr>
          <p:nvPr/>
        </p:nvPicPr>
        <p:blipFill>
          <a:blip r:embed="rId4" cstate="print"/>
          <a:srcRect/>
          <a:stretch>
            <a:fillRect/>
          </a:stretch>
        </p:blipFill>
        <p:spPr bwMode="auto">
          <a:xfrm>
            <a:off x="533400" y="1219200"/>
            <a:ext cx="3253105" cy="4872046"/>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16388" name="Picture 4" descr="GSB logo clear background.png"/>
          <p:cNvPicPr>
            <a:picLocks noChangeAspect="1"/>
          </p:cNvPicPr>
          <p:nvPr/>
        </p:nvPicPr>
        <p:blipFill>
          <a:blip r:embed="rId5" cstate="print"/>
          <a:srcRect/>
          <a:stretch>
            <a:fillRect/>
          </a:stretch>
        </p:blipFill>
        <p:spPr bwMode="auto">
          <a:xfrm>
            <a:off x="0" y="0"/>
            <a:ext cx="2286000" cy="609600"/>
          </a:xfrm>
          <a:prstGeom prst="rect">
            <a:avLst/>
          </a:prstGeom>
          <a:noFill/>
          <a:ln w="9525">
            <a:noFill/>
            <a:miter lim="800000"/>
            <a:headEnd/>
            <a:tailEnd/>
          </a:ln>
        </p:spPr>
      </p:pic>
      <p:pic>
        <p:nvPicPr>
          <p:cNvPr id="6" name="Picture 2" descr="C:\Documents and Settings\kimberlyl\Desktop\JacksonHoles RoofPics\Green Roofs Jackson Hole 2008 002.jpg"/>
          <p:cNvPicPr>
            <a:picLocks noChangeAspect="1" noChangeArrowheads="1"/>
          </p:cNvPicPr>
          <p:nvPr/>
        </p:nvPicPr>
        <p:blipFill>
          <a:blip r:embed="rId6" cstate="print"/>
          <a:srcRect b="16233"/>
          <a:stretch>
            <a:fillRect/>
          </a:stretch>
        </p:blipFill>
        <p:spPr bwMode="auto">
          <a:xfrm>
            <a:off x="4267200" y="3341170"/>
            <a:ext cx="4267200" cy="2690578"/>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pic>
    </p:spTree>
  </p:cSld>
  <p:clrMapOvr>
    <a:masterClrMapping/>
  </p:clrMapOvr>
  <p:transition advClick="0" advTm="3000">
    <p:dissolv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Fig6GourDak"/>
          <p:cNvPicPr>
            <a:picLocks noChangeAspect="1" noChangeArrowheads="1"/>
          </p:cNvPicPr>
          <p:nvPr/>
        </p:nvPicPr>
        <p:blipFill>
          <a:blip r:embed="rId3" cstate="screen"/>
          <a:srcRect/>
          <a:stretch>
            <a:fillRect/>
          </a:stretch>
        </p:blipFill>
        <p:spPr bwMode="auto">
          <a:xfrm>
            <a:off x="713581" y="685800"/>
            <a:ext cx="7716838" cy="5809419"/>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26627" name="Picture 2" descr="GSB logo clear background.png"/>
          <p:cNvPicPr>
            <a:picLocks noChangeAspect="1"/>
          </p:cNvPicPr>
          <p:nvPr/>
        </p:nvPicPr>
        <p:blipFill>
          <a:blip r:embed="rId4"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greenold_0001"/>
          <p:cNvPicPr>
            <a:picLocks noChangeAspect="1" noChangeArrowheads="1"/>
          </p:cNvPicPr>
          <p:nvPr/>
        </p:nvPicPr>
        <p:blipFill>
          <a:blip r:embed="rId3" cstate="print"/>
          <a:srcRect l="7059" t="10909" r="7059" b="16364"/>
          <a:stretch>
            <a:fillRect/>
          </a:stretch>
        </p:blipFill>
        <p:spPr>
          <a:xfrm>
            <a:off x="2057400" y="1143000"/>
            <a:ext cx="4876800" cy="51816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3" name="TextBox 2"/>
          <p:cNvSpPr txBox="1"/>
          <p:nvPr/>
        </p:nvSpPr>
        <p:spPr>
          <a:xfrm>
            <a:off x="0" y="381000"/>
            <a:ext cx="9144000" cy="584200"/>
          </a:xfrm>
          <a:prstGeom prst="rect">
            <a:avLst/>
          </a:prstGeom>
          <a:noFill/>
        </p:spPr>
        <p:txBody>
          <a:bodyPr>
            <a:spAutoFit/>
          </a:bodyPr>
          <a:lstStyle/>
          <a:p>
            <a:pPr algn="ctr">
              <a:defRPr/>
            </a:pPr>
            <a:r>
              <a:rPr lang="en-US" sz="3200" b="1"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a:cs typeface="ＭＳ Ｐゴシック"/>
              </a:rPr>
              <a:t>Germany 1962</a:t>
            </a:r>
          </a:p>
        </p:txBody>
      </p:sp>
      <p:pic>
        <p:nvPicPr>
          <p:cNvPr id="17412" name="Picture 3" descr="GSB logo clear background.png"/>
          <p:cNvPicPr>
            <a:picLocks noChangeAspect="1"/>
          </p:cNvPicPr>
          <p:nvPr/>
        </p:nvPicPr>
        <p:blipFill>
          <a:blip r:embed="rId4"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dissolv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G:\Rosemary\My Documents\Powerpoint Slide Show\Jim's Chamber Presentation\jessieknightafter1.jpg"/>
          <p:cNvPicPr>
            <a:picLocks noChangeAspect="1" noChangeArrowheads="1"/>
          </p:cNvPicPr>
          <p:nvPr/>
        </p:nvPicPr>
        <p:blipFill>
          <a:blip r:embed="rId3" cstate="print"/>
          <a:srcRect/>
          <a:stretch>
            <a:fillRect/>
          </a:stretch>
        </p:blipFill>
        <p:spPr bwMode="auto">
          <a:xfrm>
            <a:off x="4038600" y="304800"/>
            <a:ext cx="4800600" cy="3439236"/>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pic>
      <p:pic>
        <p:nvPicPr>
          <p:cNvPr id="3" name="Picture 7" descr="G:\Rosemary\My Documents\Powerpoint Slide Show\Jim's Chamber Presentation\jessieknightafter2.jpg"/>
          <p:cNvPicPr>
            <a:picLocks noChangeAspect="1" noChangeArrowheads="1"/>
          </p:cNvPicPr>
          <p:nvPr/>
        </p:nvPicPr>
        <p:blipFill>
          <a:blip r:embed="rId4" cstate="print"/>
          <a:srcRect/>
          <a:stretch>
            <a:fillRect/>
          </a:stretch>
        </p:blipFill>
        <p:spPr bwMode="auto">
          <a:xfrm>
            <a:off x="228600" y="3400218"/>
            <a:ext cx="4419600" cy="3251982"/>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pic>
      <p:pic>
        <p:nvPicPr>
          <p:cNvPr id="18436" name="Picture 4" descr="U:\arangel\GEP LOGO 07'\PNG\GOOD-EARTH-LOGO-FINAL.png"/>
          <p:cNvPicPr>
            <a:picLocks noChangeAspect="1" noChangeArrowheads="1"/>
          </p:cNvPicPr>
          <p:nvPr/>
        </p:nvPicPr>
        <p:blipFill>
          <a:blip r:embed="rId5" cstate="print">
            <a:lum contrast="10000"/>
          </a:blip>
          <a:srcRect/>
          <a:stretch>
            <a:fillRect/>
          </a:stretch>
        </p:blipFill>
        <p:spPr bwMode="auto">
          <a:xfrm>
            <a:off x="0" y="0"/>
            <a:ext cx="2286000" cy="9429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3" cstate="print">
            <a:lum contrast="10000"/>
          </a:blip>
          <a:srcRect/>
          <a:stretch>
            <a:fillRect/>
          </a:stretch>
        </p:blipFill>
        <p:spPr bwMode="auto">
          <a:xfrm>
            <a:off x="1905000" y="1524000"/>
            <a:ext cx="4943208" cy="4375407"/>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19459" name="Picture 2" descr="GSB logo clear background.png"/>
          <p:cNvPicPr>
            <a:picLocks noChangeAspect="1"/>
          </p:cNvPicPr>
          <p:nvPr/>
        </p:nvPicPr>
        <p:blipFill>
          <a:blip r:embed="rId4"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p:cNvPicPr>
            <a:picLocks noChangeAspect="1" noChangeArrowheads="1"/>
          </p:cNvPicPr>
          <p:nvPr/>
        </p:nvPicPr>
        <p:blipFill>
          <a:blip r:embed="rId3" cstate="print"/>
          <a:srcRect/>
          <a:stretch>
            <a:fillRect/>
          </a:stretch>
        </p:blipFill>
        <p:spPr bwMode="auto">
          <a:xfrm>
            <a:off x="990600" y="1219200"/>
            <a:ext cx="7010400" cy="4745037"/>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20483" name="Picture 2" descr="GSB logo clear background.png"/>
          <p:cNvPicPr>
            <a:picLocks noChangeAspect="1"/>
          </p:cNvPicPr>
          <p:nvPr/>
        </p:nvPicPr>
        <p:blipFill>
          <a:blip r:embed="rId4"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950416"/>
            <a:ext cx="9144000" cy="769441"/>
          </a:xfrm>
          <a:prstGeom prst="rect">
            <a:avLst/>
          </a:prstGeom>
        </p:spPr>
        <p:txBody>
          <a:bodyPr>
            <a:spAutoFit/>
          </a:bodyPr>
          <a:lstStyle/>
          <a:p>
            <a:pPr algn="ctr">
              <a:defRPr/>
            </a:pPr>
            <a:r>
              <a:rPr lang="en-US" sz="4400" b="1" cap="small" dirty="0">
                <a:ln w="10541" cmpd="sng">
                  <a:solidFill>
                    <a:schemeClr val="accent1">
                      <a:shade val="88000"/>
                      <a:satMod val="110000"/>
                    </a:schemeClr>
                  </a:solidFill>
                  <a:prstDash val="solid"/>
                </a:ln>
                <a:solidFill>
                  <a:schemeClr val="accent1">
                    <a:lumMod val="75000"/>
                  </a:schemeClr>
                </a:solidFill>
                <a:effectLst>
                  <a:outerShdw blurRad="26000" dist="26000" dir="14500000" algn="tl" rotWithShape="0">
                    <a:srgbClr val="000000">
                      <a:alpha val="40000"/>
                    </a:srgbClr>
                  </a:outerShdw>
                </a:effectLst>
                <a:latin typeface="Arial" pitchFamily="34" charset="0"/>
                <a:ea typeface="ＭＳ Ｐゴシック"/>
                <a:cs typeface="ＭＳ Ｐゴシック"/>
              </a:rPr>
              <a:t>Benefits of Green Roofs</a:t>
            </a:r>
            <a:endParaRPr lang="en-US" sz="4400" dirty="0">
              <a:solidFill>
                <a:schemeClr val="accent1">
                  <a:lumMod val="75000"/>
                </a:schemeClr>
              </a:solidFill>
              <a:latin typeface="Arial" pitchFamily="34" charset="0"/>
              <a:ea typeface="ＭＳ Ｐゴシック"/>
              <a:cs typeface="ＭＳ Ｐゴシック"/>
            </a:endParaRPr>
          </a:p>
        </p:txBody>
      </p:sp>
      <p:sp>
        <p:nvSpPr>
          <p:cNvPr id="9" name="Rectangle 13"/>
          <p:cNvSpPr>
            <a:spLocks noChangeArrowheads="1"/>
          </p:cNvSpPr>
          <p:nvPr/>
        </p:nvSpPr>
        <p:spPr bwMode="auto">
          <a:xfrm>
            <a:off x="3200400" y="2057400"/>
            <a:ext cx="2514600" cy="4154488"/>
          </a:xfrm>
          <a:prstGeom prst="rect">
            <a:avLst/>
          </a:prstGeom>
          <a:noFill/>
          <a:ln w="9525">
            <a:noFill/>
            <a:miter lim="800000"/>
            <a:headEnd/>
            <a:tailEnd/>
          </a:ln>
        </p:spPr>
        <p:txBody>
          <a:bodyPr>
            <a:spAutoFit/>
          </a:bodyPr>
          <a:lstStyle/>
          <a:p>
            <a:pPr eaLnBrk="0" hangingPunct="0">
              <a:tabLst>
                <a:tab pos="280988" algn="l"/>
              </a:tabLst>
              <a:defRPr/>
            </a:pPr>
            <a:r>
              <a:rPr lang="en-US" sz="2400" b="1" u="sng"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rPr>
              <a:t>Community</a:t>
            </a:r>
          </a:p>
          <a:p>
            <a:pPr eaLnBrk="0" hangingPunct="0">
              <a:buFontTx/>
              <a:buBlip>
                <a:blip r:embed="rId3"/>
              </a:buBlip>
              <a:tabLst>
                <a:tab pos="280988" algn="l"/>
              </a:tabLst>
              <a:defRPr/>
            </a:pPr>
            <a:r>
              <a:rPr lang="en-US" sz="24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rPr>
              <a:t> Storm water</a:t>
            </a:r>
          </a:p>
          <a:p>
            <a:pPr eaLnBrk="0" hangingPunct="0">
              <a:buFontTx/>
              <a:buBlip>
                <a:blip r:embed="rId3"/>
              </a:buBlip>
              <a:tabLst>
                <a:tab pos="280988" algn="l"/>
              </a:tabLst>
              <a:defRPr/>
            </a:pPr>
            <a:r>
              <a:rPr lang="en-US" sz="24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rPr>
              <a:t> Urban Heat </a:t>
            </a:r>
          </a:p>
          <a:p>
            <a:pPr eaLnBrk="0" hangingPunct="0">
              <a:tabLst>
                <a:tab pos="280988" algn="l"/>
              </a:tabLst>
              <a:defRPr/>
            </a:pPr>
            <a:r>
              <a:rPr lang="en-US" sz="24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rPr>
              <a:t>    Island Effect</a:t>
            </a:r>
          </a:p>
          <a:p>
            <a:pPr eaLnBrk="0" hangingPunct="0">
              <a:buFontTx/>
              <a:buBlip>
                <a:blip r:embed="rId3"/>
              </a:buBlip>
              <a:tabLst>
                <a:tab pos="280988" algn="l"/>
              </a:tabLst>
              <a:defRPr/>
            </a:pPr>
            <a:r>
              <a:rPr lang="en-US" sz="24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rPr>
              <a:t> Improves Air </a:t>
            </a:r>
          </a:p>
          <a:p>
            <a:pPr eaLnBrk="0" hangingPunct="0">
              <a:tabLst>
                <a:tab pos="280988" algn="l"/>
              </a:tabLst>
              <a:defRPr/>
            </a:pPr>
            <a:r>
              <a:rPr lang="en-US" sz="24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rPr>
              <a:t>    Quality</a:t>
            </a:r>
          </a:p>
          <a:p>
            <a:pPr eaLnBrk="0" hangingPunct="0">
              <a:buFontTx/>
              <a:buBlip>
                <a:blip r:embed="rId3"/>
              </a:buBlip>
              <a:tabLst>
                <a:tab pos="280988" algn="l"/>
              </a:tabLst>
              <a:defRPr/>
            </a:pPr>
            <a:r>
              <a:rPr lang="en-US" sz="24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rPr>
              <a:t> Biodiversity</a:t>
            </a:r>
          </a:p>
          <a:p>
            <a:pPr eaLnBrk="0" hangingPunct="0">
              <a:buFontTx/>
              <a:buBlip>
                <a:blip r:embed="rId3"/>
              </a:buBlip>
              <a:tabLst>
                <a:tab pos="280988" algn="l"/>
              </a:tabLst>
              <a:defRPr/>
            </a:pPr>
            <a:r>
              <a:rPr lang="en-US" sz="24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rPr>
              <a:t> Visual Appeal</a:t>
            </a:r>
          </a:p>
          <a:p>
            <a:pPr eaLnBrk="0" hangingPunct="0">
              <a:buFontTx/>
              <a:buBlip>
                <a:blip r:embed="rId3"/>
              </a:buBlip>
              <a:tabLst>
                <a:tab pos="280988" algn="l"/>
              </a:tabLst>
              <a:defRPr/>
            </a:pPr>
            <a:r>
              <a:rPr lang="en-US" sz="24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rPr>
              <a:t> Reduces </a:t>
            </a:r>
          </a:p>
          <a:p>
            <a:pPr eaLnBrk="0" hangingPunct="0">
              <a:tabLst>
                <a:tab pos="280988" algn="l"/>
              </a:tabLst>
              <a:defRPr/>
            </a:pPr>
            <a:r>
              <a:rPr lang="en-US" sz="24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rPr>
              <a:t>    Landfill Waste</a:t>
            </a:r>
          </a:p>
          <a:p>
            <a:pPr eaLnBrk="0" hangingPunct="0">
              <a:tabLst>
                <a:tab pos="280988" algn="l"/>
              </a:tabLst>
              <a:defRPr/>
            </a:pPr>
            <a:endParaRPr lang="en-US" sz="24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endParaRPr>
          </a:p>
        </p:txBody>
      </p:sp>
      <p:sp>
        <p:nvSpPr>
          <p:cNvPr id="10" name="Rectangle 13"/>
          <p:cNvSpPr>
            <a:spLocks noChangeArrowheads="1"/>
          </p:cNvSpPr>
          <p:nvPr/>
        </p:nvSpPr>
        <p:spPr bwMode="auto">
          <a:xfrm>
            <a:off x="381000" y="2133600"/>
            <a:ext cx="2514600" cy="3046413"/>
          </a:xfrm>
          <a:prstGeom prst="rect">
            <a:avLst/>
          </a:prstGeom>
          <a:noFill/>
          <a:ln w="9525">
            <a:noFill/>
            <a:miter lim="800000"/>
            <a:headEnd/>
            <a:tailEnd/>
          </a:ln>
        </p:spPr>
        <p:txBody>
          <a:bodyPr>
            <a:spAutoFit/>
          </a:bodyPr>
          <a:lstStyle/>
          <a:p>
            <a:pPr eaLnBrk="0" hangingPunct="0">
              <a:tabLst>
                <a:tab pos="280988" algn="l"/>
              </a:tabLst>
              <a:defRPr/>
            </a:pPr>
            <a:r>
              <a:rPr lang="en-US" sz="2400" b="1" u="sng"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rPr>
              <a:t>Owner</a:t>
            </a:r>
          </a:p>
          <a:p>
            <a:pPr eaLnBrk="0" hangingPunct="0">
              <a:buFontTx/>
              <a:buBlip>
                <a:blip r:embed="rId3"/>
              </a:buBlip>
              <a:tabLst>
                <a:tab pos="280988" algn="l"/>
              </a:tabLst>
              <a:defRPr/>
            </a:pPr>
            <a:r>
              <a:rPr lang="en-US" sz="24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rPr>
              <a:t> Longer Roof  	Life</a:t>
            </a:r>
          </a:p>
          <a:p>
            <a:pPr eaLnBrk="0" hangingPunct="0">
              <a:buFontTx/>
              <a:buBlip>
                <a:blip r:embed="rId3"/>
              </a:buBlip>
              <a:tabLst>
                <a:tab pos="280988" algn="l"/>
              </a:tabLst>
              <a:defRPr/>
            </a:pPr>
            <a:r>
              <a:rPr lang="en-US" sz="24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rPr>
              <a:t> Reduces HVAC</a:t>
            </a:r>
          </a:p>
          <a:p>
            <a:pPr eaLnBrk="0" hangingPunct="0">
              <a:buFontTx/>
              <a:buBlip>
                <a:blip r:embed="rId3"/>
              </a:buBlip>
              <a:tabLst>
                <a:tab pos="280988" algn="l"/>
              </a:tabLst>
              <a:defRPr/>
            </a:pPr>
            <a:r>
              <a:rPr lang="en-US" sz="24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rPr>
              <a:t> Increases   	Property Value</a:t>
            </a:r>
          </a:p>
          <a:p>
            <a:pPr eaLnBrk="0" hangingPunct="0">
              <a:buFontTx/>
              <a:buBlip>
                <a:blip r:embed="rId3"/>
              </a:buBlip>
              <a:tabLst>
                <a:tab pos="280988" algn="l"/>
              </a:tabLst>
              <a:defRPr/>
            </a:pPr>
            <a:r>
              <a:rPr lang="en-US" sz="24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rPr>
              <a:t> LEED Points</a:t>
            </a:r>
          </a:p>
          <a:p>
            <a:pPr eaLnBrk="0" hangingPunct="0">
              <a:tabLst>
                <a:tab pos="280988" algn="l"/>
              </a:tabLst>
              <a:defRPr/>
            </a:pPr>
            <a:endParaRPr lang="en-US" sz="24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endParaRPr>
          </a:p>
        </p:txBody>
      </p:sp>
      <p:sp>
        <p:nvSpPr>
          <p:cNvPr id="11" name="Rectangle 13"/>
          <p:cNvSpPr>
            <a:spLocks noChangeArrowheads="1"/>
          </p:cNvSpPr>
          <p:nvPr/>
        </p:nvSpPr>
        <p:spPr bwMode="auto">
          <a:xfrm>
            <a:off x="6324600" y="2133600"/>
            <a:ext cx="2514600" cy="3046413"/>
          </a:xfrm>
          <a:prstGeom prst="rect">
            <a:avLst/>
          </a:prstGeom>
          <a:noFill/>
          <a:ln w="9525">
            <a:noFill/>
            <a:miter lim="800000"/>
            <a:headEnd/>
            <a:tailEnd/>
          </a:ln>
        </p:spPr>
        <p:txBody>
          <a:bodyPr>
            <a:spAutoFit/>
          </a:bodyPr>
          <a:lstStyle/>
          <a:p>
            <a:pPr eaLnBrk="0" hangingPunct="0">
              <a:tabLst>
                <a:tab pos="280988" algn="l"/>
              </a:tabLst>
              <a:defRPr/>
            </a:pPr>
            <a:r>
              <a:rPr lang="en-US" sz="2400" b="1" u="sng"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rPr>
              <a:t>Tenant</a:t>
            </a:r>
          </a:p>
          <a:p>
            <a:pPr eaLnBrk="0" hangingPunct="0">
              <a:buFontTx/>
              <a:buBlip>
                <a:blip r:embed="rId3"/>
              </a:buBlip>
              <a:tabLst>
                <a:tab pos="280988" algn="l"/>
              </a:tabLst>
              <a:defRPr/>
            </a:pPr>
            <a:r>
              <a:rPr lang="en-US" sz="24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rPr>
              <a:t> Found Space</a:t>
            </a:r>
          </a:p>
          <a:p>
            <a:pPr eaLnBrk="0" hangingPunct="0">
              <a:buFontTx/>
              <a:buBlip>
                <a:blip r:embed="rId3"/>
              </a:buBlip>
              <a:tabLst>
                <a:tab pos="280988" algn="l"/>
              </a:tabLst>
              <a:defRPr/>
            </a:pPr>
            <a:r>
              <a:rPr lang="en-US" sz="24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rPr>
              <a:t> Lower Energy  	Costs </a:t>
            </a:r>
          </a:p>
          <a:p>
            <a:pPr eaLnBrk="0" hangingPunct="0">
              <a:buFontTx/>
              <a:buBlip>
                <a:blip r:embed="rId3"/>
              </a:buBlip>
              <a:tabLst>
                <a:tab pos="280988" algn="l"/>
              </a:tabLst>
              <a:defRPr/>
            </a:pPr>
            <a:r>
              <a:rPr lang="en-US" sz="24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rPr>
              <a:t>Fire Retardation</a:t>
            </a:r>
          </a:p>
          <a:p>
            <a:pPr eaLnBrk="0" hangingPunct="0">
              <a:buFontTx/>
              <a:buBlip>
                <a:blip r:embed="rId3"/>
              </a:buBlip>
              <a:tabLst>
                <a:tab pos="280988" algn="l"/>
              </a:tabLst>
              <a:defRPr/>
            </a:pPr>
            <a:r>
              <a:rPr lang="en-US" sz="24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rPr>
              <a:t> Noise 	Abatement</a:t>
            </a:r>
          </a:p>
          <a:p>
            <a:pPr eaLnBrk="0" hangingPunct="0">
              <a:tabLst>
                <a:tab pos="280988" algn="l"/>
              </a:tabLst>
              <a:defRPr/>
            </a:pPr>
            <a:endParaRPr lang="en-US" sz="24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endParaRPr>
          </a:p>
        </p:txBody>
      </p:sp>
      <p:pic>
        <p:nvPicPr>
          <p:cNvPr id="21510" name="Picture 5" descr="GSB logo clear background.png"/>
          <p:cNvPicPr>
            <a:picLocks noChangeAspect="1"/>
          </p:cNvPicPr>
          <p:nvPr/>
        </p:nvPicPr>
        <p:blipFill>
          <a:blip r:embed="rId4"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p:cNvPicPr>
            <a:picLocks noChangeAspect="1" noChangeArrowheads="1"/>
          </p:cNvPicPr>
          <p:nvPr/>
        </p:nvPicPr>
        <p:blipFill>
          <a:blip r:embed="rId3" cstate="print"/>
          <a:srcRect/>
          <a:stretch>
            <a:fillRect/>
          </a:stretch>
        </p:blipFill>
        <p:spPr bwMode="auto">
          <a:xfrm rot="16200000">
            <a:off x="2370020" y="-45920"/>
            <a:ext cx="4403961" cy="7086602"/>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22531" name="Picture 2" descr="GSB logo clear background.png"/>
          <p:cNvPicPr>
            <a:picLocks noChangeAspect="1"/>
          </p:cNvPicPr>
          <p:nvPr/>
        </p:nvPicPr>
        <p:blipFill>
          <a:blip r:embed="rId4"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dissolv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SB logo clear background.png"/>
          <p:cNvPicPr>
            <a:picLocks noChangeAspect="1"/>
          </p:cNvPicPr>
          <p:nvPr/>
        </p:nvPicPr>
        <p:blipFill>
          <a:blip r:embed="rId3" cstate="print"/>
          <a:stretch>
            <a:fillRect/>
          </a:stretch>
        </p:blipFill>
        <p:spPr>
          <a:xfrm>
            <a:off x="0" y="0"/>
            <a:ext cx="2286000" cy="609600"/>
          </a:xfrm>
          <a:prstGeom prst="rect">
            <a:avLst/>
          </a:prstGeom>
        </p:spPr>
      </p:pic>
      <p:sp>
        <p:nvSpPr>
          <p:cNvPr id="4" name="TextBox 3"/>
          <p:cNvSpPr txBox="1"/>
          <p:nvPr/>
        </p:nvSpPr>
        <p:spPr>
          <a:xfrm>
            <a:off x="304800" y="609600"/>
            <a:ext cx="8534400" cy="5601533"/>
          </a:xfrm>
          <a:prstGeom prst="rect">
            <a:avLst/>
          </a:prstGeom>
          <a:noFill/>
        </p:spPr>
        <p:txBody>
          <a:bodyPr wrap="square" rtlCol="0">
            <a:spAutoFit/>
          </a:bodyPr>
          <a:lstStyle/>
          <a:p>
            <a:pPr algn="ctr"/>
            <a:r>
              <a:rPr lang="en-US" sz="7200" dirty="0" smtClean="0">
                <a:solidFill>
                  <a:srgbClr val="CC9900"/>
                </a:solidFill>
                <a:effectLst>
                  <a:outerShdw blurRad="38100" dist="38100" dir="2700000" algn="tl">
                    <a:srgbClr val="000000">
                      <a:alpha val="43137"/>
                    </a:srgbClr>
                  </a:outerShdw>
                </a:effectLst>
                <a:latin typeface="Berlin Sans FB Demi" pitchFamily="34" charset="0"/>
              </a:rPr>
              <a:t>OPEN HOUSE!</a:t>
            </a:r>
          </a:p>
          <a:p>
            <a:pPr algn="ctr"/>
            <a:endParaRPr lang="en-US" dirty="0" smtClean="0">
              <a:solidFill>
                <a:srgbClr val="CC9900"/>
              </a:solidFill>
              <a:effectLst>
                <a:outerShdw blurRad="38100" dist="38100" dir="2700000" algn="tl">
                  <a:srgbClr val="000000">
                    <a:alpha val="43137"/>
                  </a:srgbClr>
                </a:outerShdw>
              </a:effectLst>
              <a:latin typeface="Berlin Sans FB Demi" pitchFamily="34" charset="0"/>
            </a:endParaRPr>
          </a:p>
          <a:p>
            <a:pPr algn="ctr"/>
            <a:r>
              <a:rPr lang="en-US" sz="3200" dirty="0" smtClean="0">
                <a:solidFill>
                  <a:srgbClr val="CC9900"/>
                </a:solidFill>
                <a:effectLst>
                  <a:outerShdw blurRad="38100" dist="38100" dir="2700000" algn="tl">
                    <a:srgbClr val="000000">
                      <a:alpha val="43137"/>
                    </a:srgbClr>
                  </a:outerShdw>
                </a:effectLst>
                <a:latin typeface="Berlin Sans FB Demi" pitchFamily="34" charset="0"/>
              </a:rPr>
              <a:t>Good Earth Headquarters</a:t>
            </a:r>
          </a:p>
          <a:p>
            <a:pPr algn="ctr"/>
            <a:r>
              <a:rPr lang="en-US" sz="3200" dirty="0" smtClean="0">
                <a:solidFill>
                  <a:srgbClr val="CC9900"/>
                </a:solidFill>
                <a:effectLst>
                  <a:outerShdw blurRad="38100" dist="38100" dir="2700000" algn="tl">
                    <a:srgbClr val="000000">
                      <a:alpha val="43137"/>
                    </a:srgbClr>
                  </a:outerShdw>
                </a:effectLst>
                <a:latin typeface="Berlin Sans FB Demi" pitchFamily="34" charset="0"/>
              </a:rPr>
              <a:t>7922 Armour Street, San Diego, CA 92111</a:t>
            </a:r>
          </a:p>
          <a:p>
            <a:pPr algn="ctr"/>
            <a:endParaRPr lang="en-US" sz="3200" dirty="0" smtClean="0">
              <a:solidFill>
                <a:srgbClr val="CC9900"/>
              </a:solidFill>
              <a:effectLst>
                <a:outerShdw blurRad="38100" dist="38100" dir="2700000" algn="tl">
                  <a:srgbClr val="000000">
                    <a:alpha val="43137"/>
                  </a:srgbClr>
                </a:outerShdw>
              </a:effectLst>
              <a:latin typeface="Berlin Sans FB Demi" pitchFamily="34" charset="0"/>
            </a:endParaRPr>
          </a:p>
          <a:p>
            <a:pPr algn="ctr"/>
            <a:r>
              <a:rPr lang="en-US" sz="4000" dirty="0" smtClean="0">
                <a:effectLst>
                  <a:outerShdw blurRad="38100" dist="38100" dir="2700000" algn="tl">
                    <a:srgbClr val="000000">
                      <a:alpha val="43137"/>
                    </a:srgbClr>
                  </a:outerShdw>
                </a:effectLst>
                <a:latin typeface="Berlin Sans FB Demi" pitchFamily="34" charset="0"/>
              </a:rPr>
              <a:t>Friday, Sept  24  3:00 pm – 6:00 pm</a:t>
            </a:r>
          </a:p>
          <a:p>
            <a:pPr algn="ctr"/>
            <a:r>
              <a:rPr lang="en-US" sz="4000" dirty="0" smtClean="0">
                <a:effectLst>
                  <a:outerShdw blurRad="38100" dist="38100" dir="2700000" algn="tl">
                    <a:srgbClr val="000000">
                      <a:alpha val="43137"/>
                    </a:srgbClr>
                  </a:outerShdw>
                </a:effectLst>
                <a:latin typeface="Berlin Sans FB Demi" pitchFamily="34" charset="0"/>
              </a:rPr>
              <a:t>Saturday, Sept 25 9:00 am – noon</a:t>
            </a:r>
          </a:p>
          <a:p>
            <a:pPr algn="ctr"/>
            <a:endParaRPr lang="en-US" sz="3200" dirty="0" smtClean="0">
              <a:effectLst>
                <a:outerShdw blurRad="38100" dist="38100" dir="2700000" algn="tl">
                  <a:srgbClr val="000000">
                    <a:alpha val="43137"/>
                  </a:srgbClr>
                </a:outerShdw>
              </a:effectLst>
              <a:latin typeface="Berlin Sans FB Demi" pitchFamily="34" charset="0"/>
            </a:endParaRPr>
          </a:p>
          <a:p>
            <a:pPr algn="ctr"/>
            <a:r>
              <a:rPr lang="en-US" sz="3200" dirty="0" smtClean="0">
                <a:effectLst>
                  <a:outerShdw blurRad="38100" dist="38100" dir="2700000" algn="tl">
                    <a:srgbClr val="000000">
                      <a:alpha val="43137"/>
                    </a:srgbClr>
                  </a:outerShdw>
                </a:effectLst>
                <a:latin typeface="Berlin Sans FB Demi" pitchFamily="34" charset="0"/>
              </a:rPr>
              <a:t>Email </a:t>
            </a:r>
            <a:r>
              <a:rPr lang="en-US" sz="3200" dirty="0" smtClean="0">
                <a:solidFill>
                  <a:srgbClr val="0070C0"/>
                </a:solidFill>
                <a:latin typeface="Berlin Sans FB Demi" pitchFamily="34" charset="0"/>
                <a:hlinkClick r:id="rId4"/>
              </a:rPr>
              <a:t>Alexa@GoodEarthPlants.com</a:t>
            </a:r>
            <a:r>
              <a:rPr lang="en-US" sz="3200" dirty="0" smtClean="0">
                <a:solidFill>
                  <a:srgbClr val="0070C0"/>
                </a:solidFill>
                <a:effectLst>
                  <a:outerShdw blurRad="38100" dist="38100" dir="2700000" algn="tl">
                    <a:srgbClr val="000000">
                      <a:alpha val="43137"/>
                    </a:srgbClr>
                  </a:outerShdw>
                </a:effectLst>
                <a:latin typeface="Berlin Sans FB Demi" pitchFamily="34" charset="0"/>
              </a:rPr>
              <a:t> </a:t>
            </a:r>
            <a:r>
              <a:rPr lang="en-US" sz="3200" dirty="0" smtClean="0">
                <a:effectLst>
                  <a:outerShdw blurRad="38100" dist="38100" dir="2700000" algn="tl">
                    <a:srgbClr val="000000">
                      <a:alpha val="43137"/>
                    </a:srgbClr>
                  </a:outerShdw>
                </a:effectLst>
                <a:latin typeface="Berlin Sans FB Demi" pitchFamily="34" charset="0"/>
              </a:rPr>
              <a:t>and let us know which day you’ll be coming by!</a:t>
            </a:r>
            <a:endParaRPr lang="en-US" sz="3200" dirty="0">
              <a:effectLst>
                <a:outerShdw blurRad="38100" dist="38100" dir="2700000" algn="tl">
                  <a:srgbClr val="000000">
                    <a:alpha val="43137"/>
                  </a:srgbClr>
                </a:outerShdw>
              </a:effectLst>
              <a:latin typeface="Berlin Sans FB Demi" pitchFamily="34" charset="0"/>
            </a:endParaRPr>
          </a:p>
        </p:txBody>
      </p:sp>
    </p:spTree>
  </p:cSld>
  <p:clrMapOvr>
    <a:masterClrMapping/>
  </p:clrMapOvr>
  <p:transition>
    <p:dissolv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lum contrast="20000"/>
          </a:blip>
          <a:srcRect/>
          <a:stretch>
            <a:fillRect/>
          </a:stretch>
        </p:blipFill>
        <p:spPr bwMode="auto">
          <a:xfrm>
            <a:off x="990600" y="990600"/>
            <a:ext cx="7162799" cy="5117917"/>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23555" name="Picture 3" descr="GSB logo clear background.png"/>
          <p:cNvPicPr>
            <a:picLocks noChangeAspect="1"/>
          </p:cNvPicPr>
          <p:nvPr/>
        </p:nvPicPr>
        <p:blipFill>
          <a:blip r:embed="rId4"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53" name="Picture 13" descr="Modular1"/>
          <p:cNvPicPr>
            <a:picLocks noChangeAspect="1" noChangeArrowheads="1"/>
          </p:cNvPicPr>
          <p:nvPr/>
        </p:nvPicPr>
        <p:blipFill>
          <a:blip r:embed="rId3" cstate="print"/>
          <a:srcRect/>
          <a:stretch>
            <a:fillRect/>
          </a:stretch>
        </p:blipFill>
        <p:spPr bwMode="auto">
          <a:xfrm>
            <a:off x="6400800" y="4800600"/>
            <a:ext cx="2438400" cy="1545511"/>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189454" name="Picture 14" descr="Modular2"/>
          <p:cNvPicPr>
            <a:picLocks noChangeAspect="1" noChangeArrowheads="1"/>
          </p:cNvPicPr>
          <p:nvPr/>
        </p:nvPicPr>
        <p:blipFill>
          <a:blip r:embed="rId4" cstate="print"/>
          <a:srcRect/>
          <a:stretch>
            <a:fillRect/>
          </a:stretch>
        </p:blipFill>
        <p:spPr bwMode="auto">
          <a:xfrm>
            <a:off x="3733800" y="4800600"/>
            <a:ext cx="2308225" cy="15240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9" name="Rectangle 8"/>
          <p:cNvSpPr>
            <a:spLocks noGrp="1" noChangeArrowheads="1"/>
          </p:cNvSpPr>
          <p:nvPr>
            <p:ph idx="1"/>
          </p:nvPr>
        </p:nvSpPr>
        <p:spPr>
          <a:xfrm>
            <a:off x="0" y="609600"/>
            <a:ext cx="9144000" cy="762000"/>
          </a:xfrm>
        </p:spPr>
        <p:txBody>
          <a:bodyPr>
            <a:norm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448056" indent="-384048" algn="ctr" eaLnBrk="1" fontAlgn="auto" hangingPunct="1">
              <a:spcAft>
                <a:spcPts val="0"/>
              </a:spcAft>
              <a:buFontTx/>
              <a:buNone/>
              <a:defRPr/>
            </a:pPr>
            <a:r>
              <a:rPr lang="en-US" sz="3600" b="1" cap="all" dirty="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Green roof types</a:t>
            </a:r>
            <a:endParaRPr lang="en-US" b="1" cap="all" dirty="0" smtClean="0">
              <a:ln/>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11" name="Rectangle 30"/>
          <p:cNvSpPr txBox="1">
            <a:spLocks noChangeArrowheads="1"/>
          </p:cNvSpPr>
          <p:nvPr/>
        </p:nvSpPr>
        <p:spPr>
          <a:xfrm>
            <a:off x="228600" y="1676400"/>
            <a:ext cx="5943600" cy="4114800"/>
          </a:xfrm>
          <a:prstGeom prst="rect">
            <a:avLst/>
          </a:prstGeom>
        </p:spPr>
        <p:txBody>
          <a:bodyPr>
            <a:normAutofit/>
          </a:bodyPr>
          <a:lstStyle/>
          <a:p>
            <a:pPr marL="448056" indent="-384048" fontAlgn="auto">
              <a:spcBef>
                <a:spcPct val="20000"/>
              </a:spcBef>
              <a:spcAft>
                <a:spcPts val="0"/>
              </a:spcAft>
              <a:buClr>
                <a:schemeClr val="accent1"/>
              </a:buClr>
              <a:buSzPct val="80000"/>
              <a:defRPr/>
            </a:pPr>
            <a:r>
              <a:rPr lang="en-US" sz="2800" b="1" u="sng" dirty="0">
                <a:ln w="10541" cmpd="sng">
                  <a:solidFill>
                    <a:schemeClr val="accent1">
                      <a:shade val="88000"/>
                      <a:satMod val="110000"/>
                    </a:schemeClr>
                  </a:solidFill>
                  <a:prstDash val="solid"/>
                </a:ln>
                <a:latin typeface="Calibri" pitchFamily="34" charset="0"/>
                <a:ea typeface="+mn-ea"/>
              </a:rPr>
              <a:t>Extensive</a:t>
            </a:r>
          </a:p>
          <a:p>
            <a:pPr marL="822960" lvl="1" indent="-285750" fontAlgn="auto">
              <a:spcBef>
                <a:spcPct val="20000"/>
              </a:spcBef>
              <a:spcAft>
                <a:spcPts val="0"/>
              </a:spcAft>
              <a:buClr>
                <a:schemeClr val="accent1"/>
              </a:buClr>
              <a:buSzPct val="95000"/>
              <a:buFont typeface="Times" pitchFamily="1" charset="0"/>
              <a:buChar char="•"/>
              <a:defRPr/>
            </a:pPr>
            <a:r>
              <a:rPr lang="en-US" sz="2400" dirty="0">
                <a:latin typeface="Calibri" pitchFamily="34" charset="0"/>
                <a:ea typeface="+mn-ea"/>
              </a:rPr>
              <a:t>Think “sod” roof</a:t>
            </a:r>
          </a:p>
          <a:p>
            <a:pPr marL="822960" lvl="1" indent="-285750" fontAlgn="auto">
              <a:spcBef>
                <a:spcPct val="20000"/>
              </a:spcBef>
              <a:spcAft>
                <a:spcPts val="0"/>
              </a:spcAft>
              <a:buClr>
                <a:schemeClr val="accent1"/>
              </a:buClr>
              <a:buSzPct val="95000"/>
              <a:buFont typeface="Times" pitchFamily="1" charset="0"/>
              <a:buChar char="•"/>
              <a:defRPr/>
            </a:pPr>
            <a:r>
              <a:rPr lang="en-US" sz="2400" dirty="0">
                <a:latin typeface="Calibri" pitchFamily="34" charset="0"/>
                <a:ea typeface="+mn-ea"/>
              </a:rPr>
              <a:t>Less than 6” of growth media</a:t>
            </a:r>
          </a:p>
          <a:p>
            <a:pPr marL="822960" lvl="1" indent="-285750" fontAlgn="auto">
              <a:spcBef>
                <a:spcPct val="20000"/>
              </a:spcBef>
              <a:spcAft>
                <a:spcPts val="0"/>
              </a:spcAft>
              <a:buClr>
                <a:schemeClr val="accent1"/>
              </a:buClr>
              <a:buSzPct val="95000"/>
              <a:buFont typeface="Times" pitchFamily="1" charset="0"/>
              <a:buChar char="•"/>
              <a:defRPr/>
            </a:pPr>
            <a:r>
              <a:rPr lang="en-US" sz="2400" dirty="0">
                <a:latin typeface="Calibri" pitchFamily="34" charset="0"/>
                <a:ea typeface="+mn-ea"/>
              </a:rPr>
              <a:t>Less plant variety</a:t>
            </a:r>
          </a:p>
          <a:p>
            <a:pPr marL="822960" lvl="1" indent="-285750" fontAlgn="auto">
              <a:spcBef>
                <a:spcPct val="20000"/>
              </a:spcBef>
              <a:spcAft>
                <a:spcPts val="0"/>
              </a:spcAft>
              <a:buClr>
                <a:schemeClr val="accent1"/>
              </a:buClr>
              <a:buSzPct val="95000"/>
              <a:buFont typeface="Times" pitchFamily="1" charset="0"/>
              <a:buChar char="•"/>
              <a:defRPr/>
            </a:pPr>
            <a:r>
              <a:rPr lang="en-US" sz="2400" dirty="0">
                <a:latin typeface="Calibri" pitchFamily="34" charset="0"/>
                <a:ea typeface="+mn-ea"/>
              </a:rPr>
              <a:t>Less expensive </a:t>
            </a:r>
            <a:r>
              <a:rPr lang="en-US" sz="1800" dirty="0">
                <a:latin typeface="Calibri" pitchFamily="34" charset="0"/>
                <a:ea typeface="+mn-ea"/>
              </a:rPr>
              <a:t>(as low as $9/sq ft)</a:t>
            </a:r>
          </a:p>
          <a:p>
            <a:pPr marL="822960" lvl="1" indent="-285750" fontAlgn="auto">
              <a:spcBef>
                <a:spcPct val="20000"/>
              </a:spcBef>
              <a:spcAft>
                <a:spcPts val="0"/>
              </a:spcAft>
              <a:buClr>
                <a:schemeClr val="accent1"/>
              </a:buClr>
              <a:buSzPct val="95000"/>
              <a:buFont typeface="Times" pitchFamily="1" charset="0"/>
              <a:buChar char="•"/>
              <a:defRPr/>
            </a:pPr>
            <a:r>
              <a:rPr lang="en-US" sz="2400" dirty="0">
                <a:latin typeface="Calibri" pitchFamily="34" charset="0"/>
                <a:ea typeface="+mn-ea"/>
              </a:rPr>
              <a:t>Light weight </a:t>
            </a:r>
            <a:r>
              <a:rPr lang="en-US" sz="1800" dirty="0">
                <a:latin typeface="Calibri" pitchFamily="34" charset="0"/>
                <a:ea typeface="+mn-ea"/>
              </a:rPr>
              <a:t>(approx. 7lbs per inch /sq ft)</a:t>
            </a:r>
          </a:p>
          <a:p>
            <a:pPr marL="822960" lvl="1" indent="-285750" fontAlgn="auto">
              <a:spcBef>
                <a:spcPct val="20000"/>
              </a:spcBef>
              <a:spcAft>
                <a:spcPts val="0"/>
              </a:spcAft>
              <a:buClr>
                <a:schemeClr val="accent1"/>
              </a:buClr>
              <a:buSzPct val="95000"/>
              <a:buFont typeface="Times" pitchFamily="1" charset="0"/>
              <a:buChar char="•"/>
              <a:defRPr/>
            </a:pPr>
            <a:r>
              <a:rPr lang="en-US" sz="2400" dirty="0">
                <a:latin typeface="Calibri" pitchFamily="34" charset="0"/>
                <a:ea typeface="+mn-ea"/>
              </a:rPr>
              <a:t>Limited access</a:t>
            </a:r>
          </a:p>
          <a:p>
            <a:pPr marL="822960" lvl="1" indent="-285750" fontAlgn="auto">
              <a:spcBef>
                <a:spcPct val="20000"/>
              </a:spcBef>
              <a:spcAft>
                <a:spcPts val="0"/>
              </a:spcAft>
              <a:buClr>
                <a:schemeClr val="accent1"/>
              </a:buClr>
              <a:buSzPct val="95000"/>
              <a:buFont typeface="Times" pitchFamily="1" charset="0"/>
              <a:buChar char="•"/>
              <a:defRPr/>
            </a:pPr>
            <a:r>
              <a:rPr lang="en-US" sz="2400" dirty="0">
                <a:latin typeface="Calibri" pitchFamily="34" charset="0"/>
                <a:ea typeface="+mn-ea"/>
              </a:rPr>
              <a:t>Could be modular</a:t>
            </a:r>
          </a:p>
          <a:p>
            <a:pPr marL="822960" lvl="1" indent="-285750" fontAlgn="auto">
              <a:spcBef>
                <a:spcPct val="20000"/>
              </a:spcBef>
              <a:spcAft>
                <a:spcPts val="0"/>
              </a:spcAft>
              <a:buClr>
                <a:schemeClr val="accent1"/>
              </a:buClr>
              <a:buSzPct val="95000"/>
              <a:buFont typeface="Times" pitchFamily="1" charset="0"/>
              <a:buChar char="•"/>
              <a:defRPr/>
            </a:pPr>
            <a:r>
              <a:rPr lang="en-US" sz="2400" dirty="0">
                <a:latin typeface="Calibri" pitchFamily="34" charset="0"/>
                <a:ea typeface="+mn-ea"/>
              </a:rPr>
              <a:t>Low maintenance</a:t>
            </a:r>
          </a:p>
        </p:txBody>
      </p:sp>
      <p:pic>
        <p:nvPicPr>
          <p:cNvPr id="63489" name="Picture 1"/>
          <p:cNvPicPr>
            <a:picLocks noChangeAspect="1" noChangeArrowheads="1"/>
          </p:cNvPicPr>
          <p:nvPr/>
        </p:nvPicPr>
        <p:blipFill>
          <a:blip r:embed="rId5" cstate="print">
            <a:lum contrast="20000"/>
          </a:blip>
          <a:srcRect/>
          <a:stretch>
            <a:fillRect/>
          </a:stretch>
        </p:blipFill>
        <p:spPr bwMode="auto">
          <a:xfrm>
            <a:off x="5486400" y="1524000"/>
            <a:ext cx="3240376" cy="26670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24583" name="Picture 7" descr="GSB logo clear background.png"/>
          <p:cNvPicPr>
            <a:picLocks noChangeAspect="1"/>
          </p:cNvPicPr>
          <p:nvPr/>
        </p:nvPicPr>
        <p:blipFill>
          <a:blip r:embed="rId6"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6"/>
          <p:cNvPicPr>
            <a:picLocks noChangeAspect="1" noChangeArrowheads="1"/>
          </p:cNvPicPr>
          <p:nvPr/>
        </p:nvPicPr>
        <p:blipFill>
          <a:blip r:embed="rId3" cstate="print"/>
          <a:srcRect/>
          <a:stretch>
            <a:fillRect/>
          </a:stretch>
        </p:blipFill>
        <p:spPr bwMode="auto">
          <a:xfrm>
            <a:off x="990600" y="914400"/>
            <a:ext cx="7162800" cy="5297487"/>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25603" name="Picture 2" descr="GSB logo clear background.png"/>
          <p:cNvPicPr>
            <a:picLocks noChangeAspect="1"/>
          </p:cNvPicPr>
          <p:nvPr/>
        </p:nvPicPr>
        <p:blipFill>
          <a:blip r:embed="rId4"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2" descr="T:\Green Roofs\Pictures\California Academy of Sciences\California Academy of Sciences 9.1.09 007.jpg"/>
          <p:cNvPicPr>
            <a:picLocks noChangeAspect="1" noChangeArrowheads="1"/>
          </p:cNvPicPr>
          <p:nvPr/>
        </p:nvPicPr>
        <p:blipFill>
          <a:blip r:embed="rId3" cstate="print"/>
          <a:srcRect/>
          <a:stretch>
            <a:fillRect/>
          </a:stretch>
        </p:blipFill>
        <p:spPr bwMode="auto">
          <a:xfrm>
            <a:off x="685800" y="762000"/>
            <a:ext cx="7772400" cy="5850849"/>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26627" name="Picture 4" descr="GSB logo clear background.png"/>
          <p:cNvPicPr>
            <a:picLocks noChangeAspect="1"/>
          </p:cNvPicPr>
          <p:nvPr/>
        </p:nvPicPr>
        <p:blipFill>
          <a:blip r:embed="rId4"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2" descr="T:\Green Roofs\Pictures\California Academy of Sciences\california academy of sciences.JPG"/>
          <p:cNvPicPr>
            <a:picLocks noChangeAspect="1" noChangeArrowheads="1"/>
          </p:cNvPicPr>
          <p:nvPr/>
        </p:nvPicPr>
        <p:blipFill>
          <a:blip r:embed="rId3" cstate="print"/>
          <a:srcRect/>
          <a:stretch>
            <a:fillRect/>
          </a:stretch>
        </p:blipFill>
        <p:spPr bwMode="auto">
          <a:xfrm>
            <a:off x="863600" y="1066800"/>
            <a:ext cx="7366000" cy="4891088"/>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3" name="Picture 2" descr="GSB logo clear background.png"/>
          <p:cNvPicPr>
            <a:picLocks noChangeAspect="1"/>
          </p:cNvPicPr>
          <p:nvPr/>
        </p:nvPicPr>
        <p:blipFill>
          <a:blip r:embed="rId4"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T:\Green Roofs\Pictures\Sample Green Roof Pictures\FordLincolnMercury_2659.JPG"/>
          <p:cNvPicPr>
            <a:picLocks noChangeAspect="1" noChangeArrowheads="1"/>
          </p:cNvPicPr>
          <p:nvPr/>
        </p:nvPicPr>
        <p:blipFill>
          <a:blip r:embed="rId3" cstate="print"/>
          <a:srcRect/>
          <a:stretch>
            <a:fillRect/>
          </a:stretch>
        </p:blipFill>
        <p:spPr bwMode="auto">
          <a:xfrm>
            <a:off x="304800" y="762000"/>
            <a:ext cx="8458200" cy="56388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27651" name="Picture 2" descr="GSB logo clear background.png"/>
          <p:cNvPicPr>
            <a:picLocks noChangeAspect="1"/>
          </p:cNvPicPr>
          <p:nvPr/>
        </p:nvPicPr>
        <p:blipFill>
          <a:blip r:embed="rId4"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Y:\Projects\COMPLETED\Davis, Bob Residence - Mission Hills\Davis Roof Images\Site Visit 4.1.10\Site Visit 4.1.10 006.jpg"/>
          <p:cNvPicPr>
            <a:picLocks noChangeAspect="1" noChangeArrowheads="1"/>
          </p:cNvPicPr>
          <p:nvPr/>
        </p:nvPicPr>
        <p:blipFill>
          <a:blip r:embed="rId3" cstate="print"/>
          <a:srcRect/>
          <a:stretch>
            <a:fillRect/>
          </a:stretch>
        </p:blipFill>
        <p:spPr bwMode="auto">
          <a:xfrm>
            <a:off x="685800" y="626379"/>
            <a:ext cx="7772400" cy="5850621"/>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52227" name="Picture 2" descr="GSB logo clear background.png"/>
          <p:cNvPicPr>
            <a:picLocks noChangeAspect="1"/>
          </p:cNvPicPr>
          <p:nvPr/>
        </p:nvPicPr>
        <p:blipFill>
          <a:blip r:embed="rId4"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U:\Jim\Photos 2008\Armour Street\Picture 020.jpg"/>
          <p:cNvPicPr>
            <a:picLocks noChangeAspect="1" noChangeArrowheads="1"/>
          </p:cNvPicPr>
          <p:nvPr/>
        </p:nvPicPr>
        <p:blipFill>
          <a:blip r:embed="rId3" cstate="print"/>
          <a:srcRect/>
          <a:stretch>
            <a:fillRect/>
          </a:stretch>
        </p:blipFill>
        <p:spPr bwMode="auto">
          <a:xfrm>
            <a:off x="304800" y="1828800"/>
            <a:ext cx="4191000" cy="315436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79875" name="Picture 3" descr="U:\Jim\Photos 2008\Armour Street\Picture 026.jpg"/>
          <p:cNvPicPr>
            <a:picLocks noChangeAspect="1" noChangeArrowheads="1"/>
          </p:cNvPicPr>
          <p:nvPr/>
        </p:nvPicPr>
        <p:blipFill>
          <a:blip r:embed="rId4" cstate="print"/>
          <a:srcRect/>
          <a:stretch>
            <a:fillRect/>
          </a:stretch>
        </p:blipFill>
        <p:spPr bwMode="auto">
          <a:xfrm>
            <a:off x="4648200" y="1827928"/>
            <a:ext cx="4191000" cy="315523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28676" name="Picture 3" descr="GSB logo clear background.png"/>
          <p:cNvPicPr>
            <a:picLocks noChangeAspect="1"/>
          </p:cNvPicPr>
          <p:nvPr/>
        </p:nvPicPr>
        <p:blipFill>
          <a:blip r:embed="rId5"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T:\Green Roofs\Projects\COMPLETED\RFS - JPL - Pasadena\JPL-GR-001 Images\Completed Check-Up\Picture 005.jpg"/>
          <p:cNvPicPr>
            <a:picLocks noChangeAspect="1" noChangeArrowheads="1"/>
          </p:cNvPicPr>
          <p:nvPr/>
        </p:nvPicPr>
        <p:blipFill>
          <a:blip r:embed="rId3" cstate="print"/>
          <a:srcRect/>
          <a:stretch>
            <a:fillRect/>
          </a:stretch>
        </p:blipFill>
        <p:spPr bwMode="auto">
          <a:xfrm>
            <a:off x="838200" y="817800"/>
            <a:ext cx="7467600" cy="5621099"/>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30723" name="Picture 2" descr="GSB logo clear background.png"/>
          <p:cNvPicPr>
            <a:picLocks noChangeAspect="1"/>
          </p:cNvPicPr>
          <p:nvPr/>
        </p:nvPicPr>
        <p:blipFill>
          <a:blip r:embed="rId4"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4"/>
          <p:cNvPicPr>
            <a:picLocks noChangeAspect="1" noChangeArrowheads="1"/>
          </p:cNvPicPr>
          <p:nvPr/>
        </p:nvPicPr>
        <p:blipFill>
          <a:blip r:embed="rId3" cstate="print"/>
          <a:srcRect/>
          <a:stretch>
            <a:fillRect/>
          </a:stretch>
        </p:blipFill>
        <p:spPr bwMode="auto">
          <a:xfrm>
            <a:off x="914400" y="906463"/>
            <a:ext cx="7467600" cy="5570537"/>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31747" name="Picture 2" descr="GSB logo clear background.png"/>
          <p:cNvPicPr>
            <a:picLocks noChangeAspect="1"/>
          </p:cNvPicPr>
          <p:nvPr/>
        </p:nvPicPr>
        <p:blipFill>
          <a:blip r:embed="rId4"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762000"/>
          </a:xfrm>
        </p:spPr>
        <p:txBody>
          <a:bodyPr/>
          <a:lstStyle/>
          <a:p>
            <a:pPr algn="ctr"/>
            <a:r>
              <a:rPr lang="en-US" dirty="0" smtClean="0">
                <a:effectLst>
                  <a:outerShdw blurRad="38100" dist="38100" dir="2700000" algn="tl">
                    <a:srgbClr val="000000">
                      <a:alpha val="43137"/>
                    </a:srgbClr>
                  </a:outerShdw>
                </a:effectLst>
              </a:rPr>
              <a:t>We grow plants in odd places! </a:t>
            </a:r>
            <a:br>
              <a:rPr lang="en-US" dirty="0" smtClean="0">
                <a:effectLst>
                  <a:outerShdw blurRad="38100" dist="38100" dir="2700000" algn="tl">
                    <a:srgbClr val="000000">
                      <a:alpha val="43137"/>
                    </a:srgbClr>
                  </a:outerShdw>
                </a:effectLst>
              </a:rPr>
            </a:br>
            <a:endParaRPr lang="en-US" dirty="0">
              <a:effectLst>
                <a:outerShdw blurRad="38100" dist="38100" dir="2700000" algn="tl">
                  <a:srgbClr val="000000">
                    <a:alpha val="43137"/>
                  </a:srgbClr>
                </a:outerShdw>
              </a:effectLst>
            </a:endParaRPr>
          </a:p>
        </p:txBody>
      </p:sp>
      <p:pic>
        <p:nvPicPr>
          <p:cNvPr id="4" name="Picture 16"/>
          <p:cNvPicPr>
            <a:picLocks noChangeAspect="1" noChangeArrowheads="1"/>
          </p:cNvPicPr>
          <p:nvPr/>
        </p:nvPicPr>
        <p:blipFill>
          <a:blip r:embed="rId3" cstate="print"/>
          <a:srcRect/>
          <a:stretch>
            <a:fillRect/>
          </a:stretch>
        </p:blipFill>
        <p:spPr bwMode="auto">
          <a:xfrm>
            <a:off x="4203214" y="1524000"/>
            <a:ext cx="2900849" cy="2511151"/>
          </a:xfrm>
          <a:prstGeom prst="rect">
            <a:avLst/>
          </a:prstGeom>
          <a:ln w="38100" cap="sq">
            <a:solidFill>
              <a:schemeClr val="accent1">
                <a:lumMod val="50000"/>
              </a:schemeClr>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7504502" y="4267200"/>
            <a:ext cx="1143000" cy="954107"/>
          </a:xfrm>
          <a:prstGeom prst="rect">
            <a:avLst/>
          </a:prstGeom>
        </p:spPr>
        <p:txBody>
          <a:bodyPr wrap="square">
            <a:spAutoFit/>
          </a:bodyPr>
          <a:lstStyle/>
          <a:p>
            <a:r>
              <a:rPr lang="en-US" dirty="0" smtClean="0"/>
              <a:t/>
            </a:r>
            <a:br>
              <a:rPr lang="en-US" dirty="0" smtClean="0"/>
            </a:br>
            <a:r>
              <a:rPr lang="en-US" dirty="0" smtClean="0"/>
              <a:t/>
            </a:r>
            <a:br>
              <a:rPr lang="en-US" dirty="0" smtClean="0"/>
            </a:br>
            <a:r>
              <a:rPr lang="en-US" sz="2800" dirty="0" smtClean="0"/>
              <a:t>Roofs</a:t>
            </a:r>
            <a:endParaRPr lang="en-US" sz="2800" dirty="0"/>
          </a:p>
        </p:txBody>
      </p:sp>
      <p:pic>
        <p:nvPicPr>
          <p:cNvPr id="6" name="Picture 4" descr="U:\arangel\GEP LOGO 07'\PNG\GOOD-EARTH-LOGO-FINAL.png"/>
          <p:cNvPicPr>
            <a:picLocks noChangeAspect="1" noChangeArrowheads="1"/>
          </p:cNvPicPr>
          <p:nvPr/>
        </p:nvPicPr>
        <p:blipFill>
          <a:blip r:embed="rId4" cstate="print">
            <a:lum contrast="10000"/>
          </a:blip>
          <a:srcRect/>
          <a:stretch>
            <a:fillRect/>
          </a:stretch>
        </p:blipFill>
        <p:spPr bwMode="auto">
          <a:xfrm>
            <a:off x="0" y="0"/>
            <a:ext cx="2286000" cy="942975"/>
          </a:xfrm>
          <a:prstGeom prst="rect">
            <a:avLst/>
          </a:prstGeom>
          <a:noFill/>
          <a:ln w="9525">
            <a:noFill/>
            <a:miter lim="800000"/>
            <a:headEnd/>
            <a:tailEnd/>
          </a:ln>
        </p:spPr>
      </p:pic>
      <p:pic>
        <p:nvPicPr>
          <p:cNvPr id="7" name="Picture 6" descr="GSB logo clear background.png"/>
          <p:cNvPicPr>
            <a:picLocks noChangeAspect="1"/>
          </p:cNvPicPr>
          <p:nvPr/>
        </p:nvPicPr>
        <p:blipFill>
          <a:blip r:embed="rId5" cstate="print"/>
          <a:stretch>
            <a:fillRect/>
          </a:stretch>
        </p:blipFill>
        <p:spPr>
          <a:xfrm>
            <a:off x="6858000" y="0"/>
            <a:ext cx="2286000" cy="609600"/>
          </a:xfrm>
          <a:prstGeom prst="rect">
            <a:avLst/>
          </a:prstGeom>
        </p:spPr>
      </p:pic>
      <p:sp>
        <p:nvSpPr>
          <p:cNvPr id="9" name="Rectangle 8"/>
          <p:cNvSpPr/>
          <p:nvPr/>
        </p:nvSpPr>
        <p:spPr>
          <a:xfrm>
            <a:off x="7239000" y="2143780"/>
            <a:ext cx="1484702" cy="523220"/>
          </a:xfrm>
          <a:prstGeom prst="rect">
            <a:avLst/>
          </a:prstGeom>
        </p:spPr>
        <p:txBody>
          <a:bodyPr wrap="none">
            <a:spAutoFit/>
          </a:bodyPr>
          <a:lstStyle/>
          <a:p>
            <a:r>
              <a:rPr lang="en-US" sz="2800" dirty="0" smtClean="0"/>
              <a:t>Interiors</a:t>
            </a:r>
            <a:endParaRPr lang="en-US" sz="2800" dirty="0"/>
          </a:p>
        </p:txBody>
      </p:sp>
      <p:pic>
        <p:nvPicPr>
          <p:cNvPr id="10" name="Picture 9" descr="Art Alive Images 4.29.10 009.jpg"/>
          <p:cNvPicPr>
            <a:picLocks noChangeAspect="1"/>
          </p:cNvPicPr>
          <p:nvPr/>
        </p:nvPicPr>
        <p:blipFill>
          <a:blip r:embed="rId6" cstate="print"/>
          <a:stretch>
            <a:fillRect/>
          </a:stretch>
        </p:blipFill>
        <p:spPr>
          <a:xfrm>
            <a:off x="304800" y="1676400"/>
            <a:ext cx="3097659" cy="4114800"/>
          </a:xfrm>
          <a:prstGeom prst="rect">
            <a:avLst/>
          </a:prstGeom>
          <a:ln w="38100" cap="sq">
            <a:solidFill>
              <a:schemeClr val="accent1">
                <a:lumMod val="50000"/>
              </a:schemeClr>
            </a:solidFill>
            <a:prstDash val="solid"/>
            <a:miter lim="800000"/>
          </a:ln>
          <a:effectLst>
            <a:outerShdw blurRad="50800" dist="38100" dir="2700000" algn="tl" rotWithShape="0">
              <a:srgbClr val="000000">
                <a:alpha val="43000"/>
              </a:srgbClr>
            </a:outerShdw>
          </a:effectLst>
        </p:spPr>
      </p:pic>
      <p:sp>
        <p:nvSpPr>
          <p:cNvPr id="11" name="Rectangle 10"/>
          <p:cNvSpPr/>
          <p:nvPr/>
        </p:nvSpPr>
        <p:spPr>
          <a:xfrm>
            <a:off x="1285884" y="5867400"/>
            <a:ext cx="1049775" cy="523220"/>
          </a:xfrm>
          <a:prstGeom prst="rect">
            <a:avLst/>
          </a:prstGeom>
        </p:spPr>
        <p:txBody>
          <a:bodyPr wrap="none">
            <a:spAutoFit/>
          </a:bodyPr>
          <a:lstStyle/>
          <a:p>
            <a:r>
              <a:rPr lang="en-US" sz="2800" dirty="0" smtClean="0"/>
              <a:t>Walls</a:t>
            </a:r>
            <a:endParaRPr lang="en-US" sz="2800" dirty="0"/>
          </a:p>
        </p:txBody>
      </p:sp>
      <p:pic>
        <p:nvPicPr>
          <p:cNvPr id="12" name="Picture 4" descr="IMG_1939"/>
          <p:cNvPicPr>
            <a:picLocks noChangeAspect="1" noChangeArrowheads="1"/>
          </p:cNvPicPr>
          <p:nvPr/>
        </p:nvPicPr>
        <p:blipFill>
          <a:blip r:embed="rId7" cstate="print"/>
          <a:srcRect/>
          <a:stretch>
            <a:fillRect/>
          </a:stretch>
        </p:blipFill>
        <p:spPr bwMode="auto">
          <a:xfrm>
            <a:off x="3827463" y="4191000"/>
            <a:ext cx="3640137" cy="2502518"/>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Tree>
  </p:cSld>
  <p:clrMapOvr>
    <a:masterClrMapping/>
  </p:clrMapOvr>
  <p:transition>
    <p:dissolv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p:cNvPicPr>
            <a:picLocks noChangeAspect="1" noChangeArrowheads="1"/>
          </p:cNvPicPr>
          <p:nvPr/>
        </p:nvPicPr>
        <p:blipFill>
          <a:blip r:embed="rId3" cstate="print"/>
          <a:srcRect/>
          <a:stretch>
            <a:fillRect/>
          </a:stretch>
        </p:blipFill>
        <p:spPr bwMode="auto">
          <a:xfrm>
            <a:off x="938213" y="1433513"/>
            <a:ext cx="7267575" cy="399097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33795" name="Picture 2" descr="GSB logo clear background.png"/>
          <p:cNvPicPr>
            <a:picLocks noChangeAspect="1"/>
          </p:cNvPicPr>
          <p:nvPr/>
        </p:nvPicPr>
        <p:blipFill>
          <a:blip r:embed="rId4"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DO NOT TOUCH\Marketing\Events - External\Power Points for Speaking\all\SanElijo\San Elijo 013.jpg"/>
          <p:cNvPicPr>
            <a:picLocks noChangeAspect="1" noChangeArrowheads="1"/>
          </p:cNvPicPr>
          <p:nvPr/>
        </p:nvPicPr>
        <p:blipFill>
          <a:blip r:embed="rId3" cstate="print"/>
          <a:srcRect/>
          <a:stretch>
            <a:fillRect/>
          </a:stretch>
        </p:blipFill>
        <p:spPr bwMode="auto">
          <a:xfrm>
            <a:off x="1222375" y="1066800"/>
            <a:ext cx="6854825" cy="515992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34819" name="Picture 4" descr="GSB logo clear background.png"/>
          <p:cNvPicPr>
            <a:picLocks noChangeAspect="1"/>
          </p:cNvPicPr>
          <p:nvPr/>
        </p:nvPicPr>
        <p:blipFill>
          <a:blip r:embed="rId4"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dissolv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Y:\Pictures\Hotel Indigo San Diego\Hotel Indigo 10-14-09 035.jpg"/>
          <p:cNvPicPr>
            <a:picLocks noChangeAspect="1" noChangeArrowheads="1"/>
          </p:cNvPicPr>
          <p:nvPr/>
        </p:nvPicPr>
        <p:blipFill>
          <a:blip r:embed="rId3" cstate="print"/>
          <a:srcRect/>
          <a:stretch>
            <a:fillRect/>
          </a:stretch>
        </p:blipFill>
        <p:spPr bwMode="auto">
          <a:xfrm>
            <a:off x="1295400" y="990600"/>
            <a:ext cx="6451600" cy="4838700"/>
          </a:xfrm>
          <a:prstGeom prst="rect">
            <a:avLst/>
          </a:prstGeom>
          <a:noFill/>
          <a:ln w="9525">
            <a:noFill/>
            <a:miter lim="800000"/>
            <a:headEnd/>
            <a:tailEnd/>
          </a:ln>
        </p:spPr>
      </p:pic>
      <p:pic>
        <p:nvPicPr>
          <p:cNvPr id="3" name="Picture 2" descr="GSB logo clear background.png"/>
          <p:cNvPicPr>
            <a:picLocks noChangeAspect="1"/>
          </p:cNvPicPr>
          <p:nvPr/>
        </p:nvPicPr>
        <p:blipFill>
          <a:blip r:embed="rId4"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dissolv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rthaus site visit 8.10.10 012.jpg"/>
          <p:cNvPicPr>
            <a:picLocks noChangeAspect="1"/>
          </p:cNvPicPr>
          <p:nvPr/>
        </p:nvPicPr>
        <p:blipFill>
          <a:blip r:embed="rId3" cstate="print"/>
          <a:stretch>
            <a:fillRect/>
          </a:stretch>
        </p:blipFill>
        <p:spPr>
          <a:xfrm>
            <a:off x="2438400" y="533400"/>
            <a:ext cx="4359667" cy="5791200"/>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3" name="Picture 2" descr="GSB logo clear background.png"/>
          <p:cNvPicPr>
            <a:picLocks noChangeAspect="1"/>
          </p:cNvPicPr>
          <p:nvPr/>
        </p:nvPicPr>
        <p:blipFill>
          <a:blip r:embed="rId4" cstate="print"/>
          <a:stretch>
            <a:fillRect/>
          </a:stretch>
        </p:blipFill>
        <p:spPr>
          <a:xfrm>
            <a:off x="0" y="0"/>
            <a:ext cx="2286000" cy="609600"/>
          </a:xfrm>
          <a:prstGeom prst="rect">
            <a:avLst/>
          </a:prstGeom>
        </p:spPr>
      </p:pic>
    </p:spTree>
  </p:cSld>
  <p:clrMapOvr>
    <a:masterClrMapping/>
  </p:clrMapOvr>
  <p:transition>
    <p:dissolv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Y:\Pictures\Pics4JD\Wabi\framing_week31_005.jpg"/>
          <p:cNvPicPr>
            <a:picLocks noChangeAspect="1" noChangeArrowheads="1"/>
          </p:cNvPicPr>
          <p:nvPr/>
        </p:nvPicPr>
        <p:blipFill>
          <a:blip r:embed="rId3" cstate="print"/>
          <a:srcRect/>
          <a:stretch>
            <a:fillRect/>
          </a:stretch>
        </p:blipFill>
        <p:spPr bwMode="auto">
          <a:xfrm>
            <a:off x="2209800" y="1219200"/>
            <a:ext cx="4724400" cy="4986338"/>
          </a:xfrm>
          <a:prstGeom prst="rect">
            <a:avLst/>
          </a:prstGeom>
          <a:noFill/>
          <a:ln w="9525">
            <a:noFill/>
            <a:miter lim="800000"/>
            <a:headEnd/>
            <a:tailEnd/>
          </a:ln>
        </p:spPr>
      </p:pic>
      <p:pic>
        <p:nvPicPr>
          <p:cNvPr id="3" name="Picture 2" descr="GSB logo clear background.png"/>
          <p:cNvPicPr>
            <a:picLocks noChangeAspect="1"/>
          </p:cNvPicPr>
          <p:nvPr/>
        </p:nvPicPr>
        <p:blipFill>
          <a:blip r:embed="rId4"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dissolve/>
  </p:transition>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614" name="Rectangle 30"/>
          <p:cNvSpPr>
            <a:spLocks noGrp="1" noChangeArrowheads="1"/>
          </p:cNvSpPr>
          <p:nvPr>
            <p:ph idx="1"/>
          </p:nvPr>
        </p:nvSpPr>
        <p:spPr>
          <a:xfrm>
            <a:off x="76200" y="1447800"/>
            <a:ext cx="5943600" cy="5257800"/>
          </a:xfrm>
        </p:spPr>
        <p:txBody>
          <a:bodyPr>
            <a:normAutofit/>
          </a:bodyPr>
          <a:lstStyle/>
          <a:p>
            <a:pPr marL="448056" indent="-384048" eaLnBrk="1" fontAlgn="auto" hangingPunct="1">
              <a:spcAft>
                <a:spcPts val="0"/>
              </a:spcAft>
              <a:buFontTx/>
              <a:buNone/>
              <a:defRPr/>
            </a:pPr>
            <a:endParaRPr lang="en-US" sz="2400" b="1" u="sng"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ndParaRPr>
          </a:p>
          <a:p>
            <a:pPr marL="448056" indent="-384048" eaLnBrk="1" fontAlgn="auto" hangingPunct="1">
              <a:spcAft>
                <a:spcPts val="0"/>
              </a:spcAft>
              <a:buFontTx/>
              <a:buNone/>
              <a:defRPr/>
            </a:pPr>
            <a:r>
              <a:rPr lang="en-US" sz="2800" b="1" u="sng" dirty="0" smtClean="0">
                <a:ln w="10541" cmpd="sng">
                  <a:solidFill>
                    <a:schemeClr val="accent1">
                      <a:shade val="88000"/>
                      <a:satMod val="110000"/>
                    </a:schemeClr>
                  </a:solidFill>
                  <a:prstDash val="solid"/>
                </a:ln>
                <a:latin typeface="Calibri" pitchFamily="34" charset="0"/>
              </a:rPr>
              <a:t>Intensive </a:t>
            </a:r>
          </a:p>
          <a:p>
            <a:pPr marL="822960" lvl="1" eaLnBrk="1" fontAlgn="auto" hangingPunct="1">
              <a:spcAft>
                <a:spcPts val="0"/>
              </a:spcAft>
              <a:buFont typeface="Times" pitchFamily="1" charset="0"/>
              <a:buChar char="•"/>
              <a:defRPr/>
            </a:pPr>
            <a:r>
              <a:rPr lang="en-US" sz="2200" dirty="0" smtClean="0">
                <a:latin typeface="Calibri" pitchFamily="34" charset="0"/>
              </a:rPr>
              <a:t>Think “roof top garden”</a:t>
            </a:r>
          </a:p>
          <a:p>
            <a:pPr marL="822960" lvl="1" eaLnBrk="1" fontAlgn="auto" hangingPunct="1">
              <a:spcAft>
                <a:spcPts val="0"/>
              </a:spcAft>
              <a:buFont typeface="Times" pitchFamily="1" charset="0"/>
              <a:buChar char="•"/>
              <a:defRPr/>
            </a:pPr>
            <a:r>
              <a:rPr lang="en-US" sz="2200" dirty="0" smtClean="0">
                <a:latin typeface="Calibri" pitchFamily="34" charset="0"/>
              </a:rPr>
              <a:t>6” or more growth media</a:t>
            </a:r>
          </a:p>
          <a:p>
            <a:pPr marL="822960" lvl="1" eaLnBrk="1" fontAlgn="auto" hangingPunct="1">
              <a:spcAft>
                <a:spcPts val="0"/>
              </a:spcAft>
              <a:buFont typeface="Times" pitchFamily="1" charset="0"/>
              <a:buChar char="•"/>
              <a:defRPr/>
            </a:pPr>
            <a:r>
              <a:rPr lang="en-US" sz="2200" dirty="0" smtClean="0">
                <a:latin typeface="Calibri" pitchFamily="34" charset="0"/>
              </a:rPr>
              <a:t>Virtually any variety of plant</a:t>
            </a:r>
          </a:p>
          <a:p>
            <a:pPr marL="822960" lvl="1" eaLnBrk="1" fontAlgn="auto" hangingPunct="1">
              <a:spcAft>
                <a:spcPts val="0"/>
              </a:spcAft>
              <a:buFont typeface="Times" pitchFamily="1" charset="0"/>
              <a:buChar char="•"/>
              <a:defRPr/>
            </a:pPr>
            <a:r>
              <a:rPr lang="en-US" sz="2200" dirty="0" smtClean="0">
                <a:latin typeface="Calibri" pitchFamily="34" charset="0"/>
              </a:rPr>
              <a:t>Higher cost</a:t>
            </a:r>
          </a:p>
          <a:p>
            <a:pPr marL="822960" lvl="1" eaLnBrk="1" fontAlgn="auto" hangingPunct="1">
              <a:spcAft>
                <a:spcPts val="0"/>
              </a:spcAft>
              <a:buFont typeface="Times" pitchFamily="1" charset="0"/>
              <a:buChar char="•"/>
              <a:defRPr/>
            </a:pPr>
            <a:r>
              <a:rPr lang="en-US" sz="2200" dirty="0" smtClean="0">
                <a:latin typeface="Calibri" pitchFamily="34" charset="0"/>
              </a:rPr>
              <a:t>Higher weight</a:t>
            </a:r>
          </a:p>
          <a:p>
            <a:pPr marL="822960" lvl="1" eaLnBrk="1" fontAlgn="auto" hangingPunct="1">
              <a:spcAft>
                <a:spcPts val="0"/>
              </a:spcAft>
              <a:buFont typeface="Times" pitchFamily="1" charset="0"/>
              <a:buChar char="•"/>
              <a:defRPr/>
            </a:pPr>
            <a:r>
              <a:rPr lang="en-US" sz="2200" dirty="0" smtClean="0">
                <a:latin typeface="Calibri" pitchFamily="34" charset="0"/>
              </a:rPr>
              <a:t>Higher maintenance</a:t>
            </a:r>
          </a:p>
          <a:p>
            <a:pPr marL="822960" lvl="1" eaLnBrk="1" fontAlgn="auto" hangingPunct="1">
              <a:spcAft>
                <a:spcPts val="0"/>
              </a:spcAft>
              <a:buFont typeface="Times" pitchFamily="1" charset="0"/>
              <a:buChar char="•"/>
              <a:defRPr/>
            </a:pPr>
            <a:r>
              <a:rPr lang="en-US" sz="2200" dirty="0" smtClean="0">
                <a:latin typeface="Calibri" pitchFamily="34" charset="0"/>
              </a:rPr>
              <a:t>Full access</a:t>
            </a:r>
          </a:p>
        </p:txBody>
      </p:sp>
      <p:sp>
        <p:nvSpPr>
          <p:cNvPr id="6" name="Rectangle 8"/>
          <p:cNvSpPr txBox="1">
            <a:spLocks noChangeArrowheads="1"/>
          </p:cNvSpPr>
          <p:nvPr/>
        </p:nvSpPr>
        <p:spPr>
          <a:xfrm>
            <a:off x="0" y="533401"/>
            <a:ext cx="9144000" cy="761999"/>
          </a:xfrm>
          <a:prstGeom prst="rect">
            <a:avLst/>
          </a:prstGeom>
          <a:noFill/>
        </p:spPr>
        <p:txBody>
          <a:bodyPr>
            <a:norm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448056" indent="-384048" algn="ctr" fontAlgn="auto">
              <a:spcBef>
                <a:spcPct val="20000"/>
              </a:spcBef>
              <a:spcAft>
                <a:spcPts val="0"/>
              </a:spcAft>
              <a:buClr>
                <a:schemeClr val="accent1"/>
              </a:buClr>
              <a:buSzPct val="80000"/>
              <a:defRPr/>
            </a:pPr>
            <a:r>
              <a:rPr lang="en-US" sz="3600" b="1" cap="all" dirty="0">
                <a:ln/>
                <a:effectLst>
                  <a:reflection blurRad="10000" stA="55000" endPos="48000" dist="500" dir="5400000" sy="-100000" algn="bl" rotWithShape="0"/>
                </a:effectLst>
                <a:latin typeface="+mn-lt"/>
                <a:ea typeface="+mn-ea"/>
              </a:rPr>
              <a:t>Types</a:t>
            </a:r>
            <a:r>
              <a:rPr lang="en-US" sz="3600" b="1" cap="all" dirty="0">
                <a:ln/>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rPr>
              <a:t> of Green Roofs </a:t>
            </a:r>
            <a:endParaRPr lang="en-US" sz="3000" b="1" cap="all" dirty="0">
              <a:ln/>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endParaRPr>
          </a:p>
        </p:txBody>
      </p:sp>
      <p:pic>
        <p:nvPicPr>
          <p:cNvPr id="65537" name="Picture 1"/>
          <p:cNvPicPr>
            <a:picLocks noChangeAspect="1" noChangeArrowheads="1"/>
          </p:cNvPicPr>
          <p:nvPr/>
        </p:nvPicPr>
        <p:blipFill>
          <a:blip r:embed="rId3" cstate="print">
            <a:lum contrast="20000"/>
          </a:blip>
          <a:srcRect/>
          <a:stretch>
            <a:fillRect/>
          </a:stretch>
        </p:blipFill>
        <p:spPr bwMode="auto">
          <a:xfrm>
            <a:off x="4648200" y="1371600"/>
            <a:ext cx="4159764" cy="25908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63489" name="Picture 1"/>
          <p:cNvPicPr>
            <a:picLocks noChangeAspect="1" noChangeArrowheads="1"/>
          </p:cNvPicPr>
          <p:nvPr/>
        </p:nvPicPr>
        <p:blipFill>
          <a:blip r:embed="rId4" cstate="print">
            <a:lum contrast="20000"/>
          </a:blip>
          <a:srcRect t="12318" r="6422"/>
          <a:stretch>
            <a:fillRect/>
          </a:stretch>
        </p:blipFill>
        <p:spPr bwMode="auto">
          <a:xfrm>
            <a:off x="4572000" y="4343400"/>
            <a:ext cx="4191000" cy="216958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38918" name="Picture 6" descr="GSB logo clear background.png"/>
          <p:cNvPicPr>
            <a:picLocks noChangeAspect="1"/>
          </p:cNvPicPr>
          <p:nvPr/>
        </p:nvPicPr>
        <p:blipFill>
          <a:blip r:embed="rId5"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7614"/>
                                        </p:tgtEl>
                                        <p:attrNameLst>
                                          <p:attrName>style.visibility</p:attrName>
                                        </p:attrNameLst>
                                      </p:cBhvr>
                                      <p:to>
                                        <p:strVal val="visible"/>
                                      </p:to>
                                    </p:set>
                                    <p:anim calcmode="lin" valueType="num">
                                      <p:cBhvr additive="base">
                                        <p:cTn id="7" dur="500" fill="hold"/>
                                        <p:tgtEl>
                                          <p:spTgt spid="67614"/>
                                        </p:tgtEl>
                                        <p:attrNameLst>
                                          <p:attrName>ppt_x</p:attrName>
                                        </p:attrNameLst>
                                      </p:cBhvr>
                                      <p:tavLst>
                                        <p:tav tm="0">
                                          <p:val>
                                            <p:strVal val="#ppt_x"/>
                                          </p:val>
                                        </p:tav>
                                        <p:tav tm="100000">
                                          <p:val>
                                            <p:strVal val="#ppt_x"/>
                                          </p:val>
                                        </p:tav>
                                      </p:tavLst>
                                    </p:anim>
                                    <p:anim calcmode="lin" valueType="num">
                                      <p:cBhvr additive="base">
                                        <p:cTn id="8" dur="500" fill="hold"/>
                                        <p:tgtEl>
                                          <p:spTgt spid="676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cstate="print"/>
          <a:srcRect/>
          <a:stretch>
            <a:fillRect/>
          </a:stretch>
        </p:blipFill>
        <p:spPr bwMode="auto">
          <a:xfrm>
            <a:off x="228600" y="2057400"/>
            <a:ext cx="3810000" cy="32766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30724" name="Picture 3"/>
          <p:cNvPicPr>
            <a:picLocks noChangeAspect="1" noChangeArrowheads="1"/>
          </p:cNvPicPr>
          <p:nvPr/>
        </p:nvPicPr>
        <p:blipFill>
          <a:blip r:embed="rId4" cstate="print"/>
          <a:srcRect/>
          <a:stretch>
            <a:fillRect/>
          </a:stretch>
        </p:blipFill>
        <p:spPr bwMode="auto">
          <a:xfrm>
            <a:off x="4191000" y="782179"/>
            <a:ext cx="4724400" cy="5390021"/>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39940" name="Picture 3" descr="GSB logo clear background.png"/>
          <p:cNvPicPr>
            <a:picLocks noChangeAspect="1"/>
          </p:cNvPicPr>
          <p:nvPr/>
        </p:nvPicPr>
        <p:blipFill>
          <a:blip r:embed="rId5"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Y:\Pictures\san diego examples\San Pasqual.jpg"/>
          <p:cNvPicPr>
            <a:picLocks noChangeAspect="1" noChangeArrowheads="1"/>
          </p:cNvPicPr>
          <p:nvPr/>
        </p:nvPicPr>
        <p:blipFill>
          <a:blip r:embed="rId3" cstate="print"/>
          <a:srcRect/>
          <a:stretch>
            <a:fillRect/>
          </a:stretch>
        </p:blipFill>
        <p:spPr bwMode="auto">
          <a:xfrm>
            <a:off x="1862138" y="1676400"/>
            <a:ext cx="5791200" cy="3886200"/>
          </a:xfrm>
          <a:prstGeom prst="rect">
            <a:avLst/>
          </a:prstGeom>
          <a:noFill/>
          <a:ln w="9525">
            <a:noFill/>
            <a:miter lim="800000"/>
            <a:headEnd/>
            <a:tailEnd/>
          </a:ln>
        </p:spPr>
      </p:pic>
      <p:pic>
        <p:nvPicPr>
          <p:cNvPr id="3" name="Picture 2" descr="GSB logo clear background.png"/>
          <p:cNvPicPr>
            <a:picLocks noChangeAspect="1"/>
          </p:cNvPicPr>
          <p:nvPr/>
        </p:nvPicPr>
        <p:blipFill>
          <a:blip r:embed="rId4"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dissolv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p:cNvPicPr>
            <a:picLocks noChangeAspect="1" noChangeArrowheads="1"/>
          </p:cNvPicPr>
          <p:nvPr/>
        </p:nvPicPr>
        <p:blipFill>
          <a:blip r:embed="rId3" cstate="print"/>
          <a:srcRect/>
          <a:stretch>
            <a:fillRect/>
          </a:stretch>
        </p:blipFill>
        <p:spPr bwMode="auto">
          <a:xfrm>
            <a:off x="1676400" y="1266825"/>
            <a:ext cx="5791200" cy="432435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41987" name="Picture 2" descr="GSB logo clear background.png"/>
          <p:cNvPicPr>
            <a:picLocks noChangeAspect="1"/>
          </p:cNvPicPr>
          <p:nvPr/>
        </p:nvPicPr>
        <p:blipFill>
          <a:blip r:embed="rId4"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4"/>
          <p:cNvPicPr>
            <a:picLocks noChangeAspect="1" noChangeArrowheads="1"/>
          </p:cNvPicPr>
          <p:nvPr/>
        </p:nvPicPr>
        <p:blipFill>
          <a:blip r:embed="rId3" cstate="print"/>
          <a:srcRect/>
          <a:stretch>
            <a:fillRect/>
          </a:stretch>
        </p:blipFill>
        <p:spPr bwMode="auto">
          <a:xfrm>
            <a:off x="762000" y="1371600"/>
            <a:ext cx="7620000" cy="445611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43011" name="Picture 2" descr="GSB logo clear background.png"/>
          <p:cNvPicPr>
            <a:picLocks noChangeAspect="1"/>
          </p:cNvPicPr>
          <p:nvPr/>
        </p:nvPicPr>
        <p:blipFill>
          <a:blip r:embed="rId4"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a:stretch>
            <a:fillRect/>
          </a:stretch>
        </p:blipFill>
        <p:spPr bwMode="auto">
          <a:xfrm>
            <a:off x="1600200" y="990600"/>
            <a:ext cx="5791200" cy="4343400"/>
          </a:xfrm>
          <a:prstGeom prst="rect">
            <a:avLst/>
          </a:prstGeom>
          <a:ln>
            <a:noFill/>
          </a:ln>
          <a:effectLst>
            <a:softEdge rad="112500"/>
          </a:effectLst>
        </p:spPr>
      </p:pic>
      <p:pic>
        <p:nvPicPr>
          <p:cNvPr id="9219" name="Picture 4" descr="U:\arangel\GEP LOGO 07'\PNG\GOOD-EARTH-LOGO-FINAL.png"/>
          <p:cNvPicPr>
            <a:picLocks noChangeAspect="1" noChangeArrowheads="1"/>
          </p:cNvPicPr>
          <p:nvPr/>
        </p:nvPicPr>
        <p:blipFill>
          <a:blip r:embed="rId4" cstate="print">
            <a:lum contrast="10000"/>
          </a:blip>
          <a:srcRect/>
          <a:stretch>
            <a:fillRect/>
          </a:stretch>
        </p:blipFill>
        <p:spPr bwMode="auto">
          <a:xfrm>
            <a:off x="0" y="0"/>
            <a:ext cx="2286000" cy="942975"/>
          </a:xfrm>
          <a:prstGeom prst="rect">
            <a:avLst/>
          </a:prstGeom>
          <a:noFill/>
          <a:ln w="9525">
            <a:noFill/>
            <a:miter lim="800000"/>
            <a:headEnd/>
            <a:tailEnd/>
          </a:ln>
        </p:spPr>
      </p:pic>
      <p:sp>
        <p:nvSpPr>
          <p:cNvPr id="9220" name="Text Box 4"/>
          <p:cNvSpPr txBox="1">
            <a:spLocks noChangeArrowheads="1"/>
          </p:cNvSpPr>
          <p:nvPr/>
        </p:nvSpPr>
        <p:spPr bwMode="auto">
          <a:xfrm>
            <a:off x="4327525" y="5602288"/>
            <a:ext cx="3140075" cy="457200"/>
          </a:xfrm>
          <a:prstGeom prst="rect">
            <a:avLst/>
          </a:prstGeom>
          <a:noFill/>
          <a:ln w="9525">
            <a:noFill/>
            <a:miter lim="800000"/>
            <a:headEnd/>
            <a:tailEnd/>
          </a:ln>
        </p:spPr>
        <p:txBody>
          <a:bodyPr>
            <a:spAutoFit/>
          </a:bodyPr>
          <a:lstStyle/>
          <a:p>
            <a:endParaRPr lang="en-US" sz="2400"/>
          </a:p>
        </p:txBody>
      </p:sp>
      <p:sp>
        <p:nvSpPr>
          <p:cNvPr id="10245" name="Text Box 5"/>
          <p:cNvSpPr txBox="1">
            <a:spLocks noChangeArrowheads="1"/>
          </p:cNvSpPr>
          <p:nvPr/>
        </p:nvSpPr>
        <p:spPr bwMode="auto">
          <a:xfrm>
            <a:off x="990600" y="5638800"/>
            <a:ext cx="7010400" cy="830263"/>
          </a:xfrm>
          <a:prstGeom prst="rect">
            <a:avLst/>
          </a:prstGeom>
          <a:noFill/>
          <a:ln w="9525">
            <a:noFill/>
            <a:miter lim="800000"/>
            <a:headEnd/>
            <a:tailEnd/>
          </a:ln>
        </p:spPr>
        <p:txBody>
          <a:bodyPr>
            <a:spAutoFit/>
          </a:bodyPr>
          <a:lstStyle/>
          <a:p>
            <a:pPr algn="ctr">
              <a:defRPr/>
            </a:pPr>
            <a:r>
              <a:rPr lang="en-US" sz="2400" b="1" dirty="0">
                <a:solidFill>
                  <a:srgbClr val="C25417"/>
                </a:solidFill>
                <a:effectLst>
                  <a:outerShdw blurRad="38100" dist="38100" dir="2700000" algn="tl">
                    <a:srgbClr val="000000">
                      <a:alpha val="43137"/>
                    </a:srgbClr>
                  </a:outerShdw>
                </a:effectLst>
                <a:latin typeface="Calibri" pitchFamily="34" charset="0"/>
                <a:ea typeface="ＭＳ Ｐゴシック"/>
                <a:cs typeface="ＭＳ Ｐゴシック"/>
              </a:rPr>
              <a:t>“We don’t inherit the earth from our ancestors, </a:t>
            </a:r>
          </a:p>
          <a:p>
            <a:pPr algn="ctr">
              <a:defRPr/>
            </a:pPr>
            <a:r>
              <a:rPr lang="en-US" sz="2400" b="1" dirty="0">
                <a:solidFill>
                  <a:srgbClr val="C25417"/>
                </a:solidFill>
                <a:effectLst>
                  <a:outerShdw blurRad="38100" dist="38100" dir="2700000" algn="tl">
                    <a:srgbClr val="000000">
                      <a:alpha val="43137"/>
                    </a:srgbClr>
                  </a:outerShdw>
                </a:effectLst>
                <a:latin typeface="Calibri" pitchFamily="34" charset="0"/>
                <a:ea typeface="ＭＳ Ｐゴシック"/>
                <a:cs typeface="ＭＳ Ｐゴシック"/>
              </a:rPr>
              <a:t> we borrow it from our children.”</a:t>
            </a:r>
          </a:p>
        </p:txBody>
      </p:sp>
    </p:spTree>
  </p:cSld>
  <p:clrMapOvr>
    <a:masterClrMapping/>
  </p:clrMapOvr>
  <p:transition>
    <p:dissolv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U:\Jim\Photos 2008\Armour Street\Picture 035.jpg"/>
          <p:cNvPicPr>
            <a:picLocks noChangeAspect="1" noChangeArrowheads="1"/>
          </p:cNvPicPr>
          <p:nvPr/>
        </p:nvPicPr>
        <p:blipFill>
          <a:blip r:embed="rId3" cstate="print"/>
          <a:srcRect/>
          <a:stretch>
            <a:fillRect/>
          </a:stretch>
        </p:blipFill>
        <p:spPr bwMode="auto">
          <a:xfrm>
            <a:off x="4724400" y="3429000"/>
            <a:ext cx="4186238" cy="3151188"/>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89091" name="Picture 3" descr="U:\Jim\Photos 2008\Armour Street\Picture 039.jpg"/>
          <p:cNvPicPr>
            <a:picLocks noChangeAspect="1" noChangeArrowheads="1"/>
          </p:cNvPicPr>
          <p:nvPr/>
        </p:nvPicPr>
        <p:blipFill>
          <a:blip r:embed="rId4" cstate="print"/>
          <a:srcRect/>
          <a:stretch>
            <a:fillRect/>
          </a:stretch>
        </p:blipFill>
        <p:spPr bwMode="auto">
          <a:xfrm>
            <a:off x="228600" y="914400"/>
            <a:ext cx="4391025" cy="330517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44036" name="Picture 3" descr="GSB logo clear background.png"/>
          <p:cNvPicPr>
            <a:picLocks noChangeAspect="1"/>
          </p:cNvPicPr>
          <p:nvPr/>
        </p:nvPicPr>
        <p:blipFill>
          <a:blip r:embed="rId5"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p:cNvPicPr>
            <a:picLocks noChangeAspect="1" noChangeArrowheads="1"/>
          </p:cNvPicPr>
          <p:nvPr/>
        </p:nvPicPr>
        <p:blipFill>
          <a:blip r:embed="rId3" cstate="print"/>
          <a:srcRect/>
          <a:stretch>
            <a:fillRect/>
          </a:stretch>
        </p:blipFill>
        <p:spPr bwMode="auto">
          <a:xfrm>
            <a:off x="1447800" y="1635125"/>
            <a:ext cx="6629400" cy="380682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45059" name="Picture 2" descr="GSB logo clear background.png"/>
          <p:cNvPicPr>
            <a:picLocks noChangeAspect="1"/>
          </p:cNvPicPr>
          <p:nvPr/>
        </p:nvPicPr>
        <p:blipFill>
          <a:blip r:embed="rId4"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oseRoof 004.jpg"/>
          <p:cNvPicPr>
            <a:picLocks noChangeAspect="1"/>
          </p:cNvPicPr>
          <p:nvPr/>
        </p:nvPicPr>
        <p:blipFill>
          <a:blip r:embed="rId3" cstate="print"/>
          <a:stretch>
            <a:fillRect/>
          </a:stretch>
        </p:blipFill>
        <p:spPr>
          <a:xfrm>
            <a:off x="841375" y="762000"/>
            <a:ext cx="7388225" cy="55626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46083" name="Picture 3" descr="GSB logo clear background.png"/>
          <p:cNvPicPr>
            <a:picLocks noChangeAspect="1"/>
          </p:cNvPicPr>
          <p:nvPr/>
        </p:nvPicPr>
        <p:blipFill>
          <a:blip r:embed="rId4"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p:cNvSpPr>
          <p:nvPr>
            <p:ph type="title" idx="4294967295"/>
          </p:nvPr>
        </p:nvSpPr>
        <p:spPr bwMode="auto">
          <a:xfrm>
            <a:off x="0" y="838200"/>
            <a:ext cx="9144000" cy="762000"/>
          </a:xfrm>
          <a:noFill/>
        </p:spPr>
        <p:txBody>
          <a:bodyPr wrap="square" lIns="91440" tIns="45720" rIns="91440" bIns="45720" numCol="1" anchorCtr="0" compatLnSpc="1">
            <a:prstTxWarp prst="textNoShape">
              <a:avLst/>
            </a:prstTxWarp>
          </a:bodyPr>
          <a:lstStyle/>
          <a:p>
            <a:pPr algn="ctr"/>
            <a:r>
              <a:rPr lang="en-US" i="1" smtClean="0">
                <a:ln>
                  <a:noFill/>
                </a:ln>
                <a:solidFill>
                  <a:schemeClr val="tx1"/>
                </a:solidFill>
                <a:effectLst/>
              </a:rPr>
              <a:t>NO TWO ARE ALIKE….</a:t>
            </a:r>
          </a:p>
        </p:txBody>
      </p:sp>
      <p:pic>
        <p:nvPicPr>
          <p:cNvPr id="92163" name="Picture 13"/>
          <p:cNvPicPr>
            <a:picLocks noChangeAspect="1" noChangeArrowheads="1"/>
          </p:cNvPicPr>
          <p:nvPr/>
        </p:nvPicPr>
        <p:blipFill>
          <a:blip r:embed="rId3" cstate="print"/>
          <a:srcRect/>
          <a:stretch>
            <a:fillRect/>
          </a:stretch>
        </p:blipFill>
        <p:spPr bwMode="auto">
          <a:xfrm>
            <a:off x="4276725" y="2362200"/>
            <a:ext cx="4486275" cy="36576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92164" name="Picture 8" descr="C:\Documents and Settings\kimberlyl\Desktop\pp pictures\schwab1.jpg"/>
          <p:cNvPicPr>
            <a:picLocks noGrp="1" noChangeAspect="1" noChangeArrowheads="1"/>
          </p:cNvPicPr>
          <p:nvPr>
            <p:ph sz="half" idx="4294967295"/>
          </p:nvPr>
        </p:nvPicPr>
        <p:blipFill>
          <a:blip r:embed="rId4" cstate="print"/>
          <a:srcRect/>
          <a:stretch>
            <a:fillRect/>
          </a:stretch>
        </p:blipFill>
        <p:spPr>
          <a:xfrm>
            <a:off x="381000" y="1981200"/>
            <a:ext cx="3670300" cy="4288692"/>
          </a:xfrm>
          <a:effectLst>
            <a:outerShdw blurRad="292100" dist="139700" dir="2700000" algn="tl" rotWithShape="0">
              <a:srgbClr val="333333">
                <a:alpha val="65000"/>
              </a:srgbClr>
            </a:outerShdw>
          </a:effectLst>
          <a:scene3d>
            <a:camera prst="orthographicFront"/>
            <a:lightRig rig="threePt" dir="t"/>
          </a:scene3d>
          <a:sp3d>
            <a:bevelT/>
          </a:sp3d>
        </p:spPr>
      </p:pic>
      <p:pic>
        <p:nvPicPr>
          <p:cNvPr id="47109" name="Picture 4" descr="GSB logo clear background.png"/>
          <p:cNvPicPr>
            <a:picLocks noChangeAspect="1"/>
          </p:cNvPicPr>
          <p:nvPr/>
        </p:nvPicPr>
        <p:blipFill>
          <a:blip r:embed="rId5"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9" name="Picture 5"/>
          <p:cNvPicPr>
            <a:picLocks noChangeAspect="1" noChangeArrowheads="1"/>
          </p:cNvPicPr>
          <p:nvPr/>
        </p:nvPicPr>
        <p:blipFill>
          <a:blip r:embed="rId3" cstate="print"/>
          <a:srcRect/>
          <a:stretch>
            <a:fillRect/>
          </a:stretch>
        </p:blipFill>
        <p:spPr bwMode="auto">
          <a:xfrm>
            <a:off x="5105400" y="1981200"/>
            <a:ext cx="3505200" cy="33528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7" name="Rectangle 13"/>
          <p:cNvSpPr>
            <a:spLocks noChangeArrowheads="1"/>
          </p:cNvSpPr>
          <p:nvPr/>
        </p:nvSpPr>
        <p:spPr bwMode="auto">
          <a:xfrm>
            <a:off x="381000" y="1495425"/>
            <a:ext cx="4648200" cy="4524375"/>
          </a:xfrm>
          <a:prstGeom prst="rect">
            <a:avLst/>
          </a:prstGeom>
          <a:noFill/>
          <a:ln w="9525">
            <a:noFill/>
            <a:miter lim="800000"/>
            <a:headEnd/>
            <a:tailEnd/>
          </a:ln>
        </p:spPr>
        <p:txBody>
          <a:bodyPr>
            <a:spAutoFit/>
          </a:bodyPr>
          <a:lstStyle/>
          <a:p>
            <a:pPr eaLnBrk="0" hangingPunct="0">
              <a:tabLst>
                <a:tab pos="280988" algn="l"/>
              </a:tabLst>
              <a:defRPr/>
            </a:pPr>
            <a:endParaRPr lang="en-US" sz="32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endParaRPr>
          </a:p>
          <a:p>
            <a:pPr eaLnBrk="0" hangingPunct="0">
              <a:buFontTx/>
              <a:buBlip>
                <a:blip r:embed="rId4"/>
              </a:buBlip>
              <a:tabLst>
                <a:tab pos="280988" algn="l"/>
              </a:tabLst>
              <a:defRPr/>
            </a:pPr>
            <a:r>
              <a:rPr lang="en-US" sz="32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rPr>
              <a:t> Client</a:t>
            </a:r>
          </a:p>
          <a:p>
            <a:pPr eaLnBrk="0" hangingPunct="0">
              <a:buFontTx/>
              <a:buBlip>
                <a:blip r:embed="rId4"/>
              </a:buBlip>
              <a:tabLst>
                <a:tab pos="280988" algn="l"/>
              </a:tabLst>
              <a:defRPr/>
            </a:pPr>
            <a:r>
              <a:rPr lang="en-US" sz="32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rPr>
              <a:t> Green Roof Consultant</a:t>
            </a:r>
          </a:p>
          <a:p>
            <a:pPr eaLnBrk="0" hangingPunct="0">
              <a:buFontTx/>
              <a:buBlip>
                <a:blip r:embed="rId4"/>
              </a:buBlip>
              <a:tabLst>
                <a:tab pos="280988" algn="l"/>
              </a:tabLst>
              <a:defRPr/>
            </a:pPr>
            <a:r>
              <a:rPr lang="en-US" sz="32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rPr>
              <a:t> Engineer</a:t>
            </a:r>
          </a:p>
          <a:p>
            <a:pPr eaLnBrk="0" hangingPunct="0">
              <a:buFontTx/>
              <a:buBlip>
                <a:blip r:embed="rId4"/>
              </a:buBlip>
              <a:tabLst>
                <a:tab pos="280988" algn="l"/>
              </a:tabLst>
              <a:defRPr/>
            </a:pPr>
            <a:r>
              <a:rPr lang="en-US" sz="32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rPr>
              <a:t> Architect</a:t>
            </a:r>
          </a:p>
          <a:p>
            <a:pPr eaLnBrk="0" hangingPunct="0">
              <a:buFontTx/>
              <a:buBlip>
                <a:blip r:embed="rId4"/>
              </a:buBlip>
              <a:tabLst>
                <a:tab pos="280988" algn="l"/>
              </a:tabLst>
              <a:defRPr/>
            </a:pPr>
            <a:r>
              <a:rPr lang="en-US" sz="32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rPr>
              <a:t> Roofer </a:t>
            </a:r>
          </a:p>
          <a:p>
            <a:pPr eaLnBrk="0" hangingPunct="0">
              <a:buFontTx/>
              <a:buBlip>
                <a:blip r:embed="rId4"/>
              </a:buBlip>
              <a:tabLst>
                <a:tab pos="280988" algn="l"/>
              </a:tabLst>
              <a:defRPr/>
            </a:pPr>
            <a:r>
              <a:rPr lang="en-US" sz="32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rPr>
              <a:t> Horticulturist</a:t>
            </a:r>
          </a:p>
          <a:p>
            <a:pPr eaLnBrk="0" hangingPunct="0">
              <a:buFontTx/>
              <a:buBlip>
                <a:blip r:embed="rId4"/>
              </a:buBlip>
              <a:tabLst>
                <a:tab pos="280988" algn="l"/>
              </a:tabLst>
              <a:defRPr/>
            </a:pPr>
            <a:r>
              <a:rPr lang="en-US" sz="32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rPr>
              <a:t> Landscape Architect</a:t>
            </a:r>
          </a:p>
          <a:p>
            <a:pPr eaLnBrk="0" hangingPunct="0">
              <a:tabLst>
                <a:tab pos="280988" algn="l"/>
              </a:tabLst>
              <a:defRPr/>
            </a:pPr>
            <a:endParaRPr lang="en-US" sz="32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endParaRPr>
          </a:p>
        </p:txBody>
      </p:sp>
      <p:sp>
        <p:nvSpPr>
          <p:cNvPr id="9" name="Text Box 5"/>
          <p:cNvSpPr txBox="1">
            <a:spLocks noChangeArrowheads="1"/>
          </p:cNvSpPr>
          <p:nvPr/>
        </p:nvSpPr>
        <p:spPr bwMode="auto">
          <a:xfrm>
            <a:off x="0" y="676870"/>
            <a:ext cx="9144000" cy="923330"/>
          </a:xfrm>
          <a:prstGeom prst="rect">
            <a:avLst/>
          </a:prstGeom>
          <a:noFill/>
          <a:ln w="9525">
            <a:noFill/>
            <a:miter lim="800000"/>
            <a:headEnd/>
            <a:tailEnd/>
          </a:ln>
        </p:spPr>
        <p:txBody>
          <a:bodyPr>
            <a:spAutoFit/>
          </a:bodyPr>
          <a:lstStyle/>
          <a:p>
            <a:pPr marL="448056" indent="-384048" algn="ctr" fontAlgn="auto">
              <a:spcBef>
                <a:spcPct val="20000"/>
              </a:spcBef>
              <a:spcAft>
                <a:spcPts val="0"/>
              </a:spcAft>
              <a:buClr>
                <a:schemeClr val="accent1"/>
              </a:buClr>
              <a:buSzPct val="80000"/>
              <a:defRPr/>
            </a:pPr>
            <a:r>
              <a:rPr lang="en-US" sz="5400" b="1" cap="small" dirty="0">
                <a:ln w="10541" cmpd="sng">
                  <a:solidFill>
                    <a:schemeClr val="accent1">
                      <a:shade val="88000"/>
                      <a:satMod val="110000"/>
                    </a:schemeClr>
                  </a:solidFill>
                  <a:prstDash val="solid"/>
                </a:ln>
                <a:solidFill>
                  <a:schemeClr val="accent1">
                    <a:lumMod val="75000"/>
                  </a:schemeClr>
                </a:solidFill>
                <a:effectLst>
                  <a:outerShdw blurRad="26000" dist="26000" dir="14500000" algn="tl" rotWithShape="0">
                    <a:srgbClr val="000000">
                      <a:alpha val="40000"/>
                    </a:srgbClr>
                  </a:outerShdw>
                </a:effectLst>
                <a:latin typeface="+mn-lt"/>
                <a:ea typeface="+mn-ea"/>
                <a:cs typeface="ＭＳ Ｐゴシック"/>
              </a:rPr>
              <a:t>Team Approach</a:t>
            </a:r>
          </a:p>
        </p:txBody>
      </p:sp>
      <p:pic>
        <p:nvPicPr>
          <p:cNvPr id="48133" name="Picture 4" descr="GSB logo clear background.png"/>
          <p:cNvPicPr>
            <a:picLocks noChangeAspect="1"/>
          </p:cNvPicPr>
          <p:nvPr/>
        </p:nvPicPr>
        <p:blipFill>
          <a:blip r:embed="rId5"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advClick="0" advTm="3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3" descr="Allium_haematochiton1t"/>
          <p:cNvPicPr>
            <a:picLocks noChangeAspect="1" noChangeArrowheads="1"/>
          </p:cNvPicPr>
          <p:nvPr/>
        </p:nvPicPr>
        <p:blipFill>
          <a:blip r:embed="rId3" cstate="print"/>
          <a:srcRect/>
          <a:stretch>
            <a:fillRect/>
          </a:stretch>
        </p:blipFill>
        <p:spPr bwMode="auto">
          <a:xfrm>
            <a:off x="5029200" y="2819400"/>
            <a:ext cx="3690938" cy="23749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4" name="Rectangle 13"/>
          <p:cNvSpPr>
            <a:spLocks noChangeArrowheads="1"/>
          </p:cNvSpPr>
          <p:nvPr/>
        </p:nvSpPr>
        <p:spPr bwMode="auto">
          <a:xfrm>
            <a:off x="304800" y="2514600"/>
            <a:ext cx="4724400" cy="3632200"/>
          </a:xfrm>
          <a:prstGeom prst="rect">
            <a:avLst/>
          </a:prstGeom>
          <a:noFill/>
          <a:ln w="9525">
            <a:noFill/>
            <a:miter lim="800000"/>
            <a:headEnd/>
            <a:tailEnd/>
          </a:ln>
        </p:spPr>
        <p:txBody>
          <a:bodyPr>
            <a:spAutoFit/>
          </a:bodyPr>
          <a:lstStyle/>
          <a:p>
            <a:pPr marL="457200" indent="-457200" eaLnBrk="0" hangingPunct="0">
              <a:tabLst>
                <a:tab pos="280988" algn="l"/>
              </a:tabLst>
              <a:defRPr/>
            </a:pPr>
            <a:r>
              <a:rPr lang="en-US" sz="24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rPr>
              <a:t>1.  Maintaining structural  integrity</a:t>
            </a:r>
          </a:p>
          <a:p>
            <a:pPr marL="914400" lvl="1" indent="-457200" eaLnBrk="0" hangingPunct="0">
              <a:buFontTx/>
              <a:buBlip>
                <a:blip r:embed="rId4"/>
              </a:buBlip>
              <a:tabLst>
                <a:tab pos="280988" algn="l"/>
              </a:tabLst>
              <a:defRPr/>
            </a:pPr>
            <a:r>
              <a:rPr lang="en-US" sz="24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rPr>
              <a:t>Load bearing</a:t>
            </a:r>
          </a:p>
          <a:p>
            <a:pPr marL="914400" lvl="1" indent="-457200" eaLnBrk="0" hangingPunct="0">
              <a:buFontTx/>
              <a:buBlip>
                <a:blip r:embed="rId4"/>
              </a:buBlip>
              <a:tabLst>
                <a:tab pos="280988" algn="l"/>
              </a:tabLst>
              <a:defRPr/>
            </a:pPr>
            <a:endParaRPr lang="en-US" sz="24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endParaRPr>
          </a:p>
          <a:p>
            <a:pPr marL="346075" indent="-346075" eaLnBrk="0" hangingPunct="0">
              <a:tabLst>
                <a:tab pos="346075" algn="l"/>
              </a:tabLst>
              <a:defRPr/>
            </a:pPr>
            <a:r>
              <a:rPr lang="en-US" sz="24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rPr>
              <a:t>2.  Ensuring that the waterproofing is intact and functioning</a:t>
            </a:r>
          </a:p>
          <a:p>
            <a:pPr marL="346075" indent="-346075" eaLnBrk="0" hangingPunct="0">
              <a:buFont typeface="+mj-lt"/>
              <a:buAutoNum type="arabicPeriod"/>
              <a:tabLst>
                <a:tab pos="280988" algn="l"/>
              </a:tabLst>
              <a:defRPr/>
            </a:pPr>
            <a:endParaRPr lang="en-US" sz="24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endParaRPr>
          </a:p>
          <a:p>
            <a:pPr marL="346075" indent="-346075" eaLnBrk="0" hangingPunct="0">
              <a:tabLst>
                <a:tab pos="280988" algn="l"/>
              </a:tabLst>
              <a:defRPr/>
            </a:pPr>
            <a:r>
              <a:rPr lang="en-US" sz="24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rPr>
              <a:t>3.  Ensuring long-term health of plant life</a:t>
            </a:r>
          </a:p>
          <a:p>
            <a:pPr lvl="1" eaLnBrk="0" hangingPunct="0">
              <a:buFontTx/>
              <a:buBlip>
                <a:blip r:embed="rId4"/>
              </a:buBlip>
              <a:tabLst>
                <a:tab pos="280988" algn="l"/>
              </a:tabLst>
              <a:defRPr/>
            </a:pPr>
            <a:r>
              <a:rPr lang="en-US" sz="24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rPr>
              <a:t>  Sustainable</a:t>
            </a:r>
          </a:p>
          <a:p>
            <a:pPr eaLnBrk="0" hangingPunct="0">
              <a:buFontTx/>
              <a:buBlip>
                <a:blip r:embed="rId4"/>
              </a:buBlip>
              <a:tabLst>
                <a:tab pos="280988" algn="l"/>
              </a:tabLst>
              <a:defRPr/>
            </a:pPr>
            <a:endParaRPr lang="en-US"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endParaRPr>
          </a:p>
        </p:txBody>
      </p:sp>
      <p:sp>
        <p:nvSpPr>
          <p:cNvPr id="5" name="Text Box 5"/>
          <p:cNvSpPr txBox="1">
            <a:spLocks noChangeArrowheads="1"/>
          </p:cNvSpPr>
          <p:nvPr/>
        </p:nvSpPr>
        <p:spPr bwMode="auto">
          <a:xfrm>
            <a:off x="0" y="609600"/>
            <a:ext cx="9144000" cy="1400383"/>
          </a:xfrm>
          <a:prstGeom prst="rect">
            <a:avLst/>
          </a:prstGeom>
          <a:noFill/>
          <a:ln w="9525">
            <a:noFill/>
            <a:miter lim="800000"/>
            <a:headEnd/>
            <a:tailEnd/>
          </a:ln>
        </p:spPr>
        <p:txBody>
          <a:bodyPr>
            <a:spAutoFit/>
          </a:bodyPr>
          <a:lstStyle/>
          <a:p>
            <a:pPr marL="448056" indent="-384048" algn="ctr" fontAlgn="auto">
              <a:spcBef>
                <a:spcPts val="600"/>
              </a:spcBef>
              <a:spcAft>
                <a:spcPts val="0"/>
              </a:spcAft>
              <a:buClr>
                <a:schemeClr val="accent1"/>
              </a:buClr>
              <a:buSzPct val="80000"/>
              <a:defRPr/>
            </a:pPr>
            <a:r>
              <a:rPr lang="en-US" sz="4000" b="1" cap="small" dirty="0">
                <a:ln w="10541" cmpd="sng">
                  <a:solidFill>
                    <a:schemeClr val="accent1">
                      <a:shade val="88000"/>
                      <a:satMod val="110000"/>
                    </a:schemeClr>
                  </a:solidFill>
                  <a:prstDash val="solid"/>
                </a:ln>
                <a:solidFill>
                  <a:schemeClr val="accent1">
                    <a:lumMod val="75000"/>
                  </a:schemeClr>
                </a:solidFill>
                <a:effectLst>
                  <a:outerShdw blurRad="26000" dist="26000" dir="14500000" algn="tl" rotWithShape="0">
                    <a:srgbClr val="000000">
                      <a:alpha val="40000"/>
                    </a:srgbClr>
                  </a:outerShdw>
                </a:effectLst>
                <a:latin typeface="+mn-lt"/>
                <a:ea typeface="+mn-ea"/>
                <a:cs typeface="ＭＳ Ｐゴシック"/>
              </a:rPr>
              <a:t>Three Primary Goals of</a:t>
            </a:r>
          </a:p>
          <a:p>
            <a:pPr marL="448056" indent="-384048" algn="ctr" fontAlgn="auto">
              <a:spcBef>
                <a:spcPts val="600"/>
              </a:spcBef>
              <a:spcAft>
                <a:spcPts val="0"/>
              </a:spcAft>
              <a:buClr>
                <a:schemeClr val="accent1"/>
              </a:buClr>
              <a:buSzPct val="80000"/>
              <a:defRPr/>
            </a:pPr>
            <a:r>
              <a:rPr lang="en-US" sz="4000" b="1" cap="small" dirty="0">
                <a:ln w="10541" cmpd="sng">
                  <a:solidFill>
                    <a:schemeClr val="accent1">
                      <a:shade val="88000"/>
                      <a:satMod val="110000"/>
                    </a:schemeClr>
                  </a:solidFill>
                  <a:prstDash val="solid"/>
                </a:ln>
                <a:solidFill>
                  <a:schemeClr val="accent1">
                    <a:lumMod val="75000"/>
                  </a:schemeClr>
                </a:solidFill>
                <a:effectLst>
                  <a:outerShdw blurRad="26000" dist="26000" dir="14500000" algn="tl" rotWithShape="0">
                    <a:srgbClr val="000000">
                      <a:alpha val="40000"/>
                    </a:srgbClr>
                  </a:outerShdw>
                </a:effectLst>
                <a:latin typeface="+mn-lt"/>
                <a:ea typeface="+mn-ea"/>
                <a:cs typeface="ＭＳ Ｐゴシック"/>
              </a:rPr>
              <a:t>Green Roofs</a:t>
            </a:r>
          </a:p>
        </p:txBody>
      </p:sp>
      <p:pic>
        <p:nvPicPr>
          <p:cNvPr id="49157" name="Picture 5" descr="GSB logo clear background.png"/>
          <p:cNvPicPr>
            <a:picLocks noChangeAspect="1"/>
          </p:cNvPicPr>
          <p:nvPr/>
        </p:nvPicPr>
        <p:blipFill>
          <a:blip r:embed="rId5"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 presetClass="entr" presetSubtype="0" fill="hold" nodeType="afterEffect">
                                  <p:stCondLst>
                                    <p:cond delay="200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0"/>
            <a:ext cx="9144000" cy="6858000"/>
          </a:xfrm>
        </p:spPr>
        <p:txBody>
          <a:bodyPr/>
          <a:lstStyle/>
          <a:p>
            <a:pPr>
              <a:defRPr/>
            </a:pPr>
            <a:r>
              <a:rPr lang="en-US" sz="3200" dirty="0" smtClean="0">
                <a:latin typeface="Calibri" pitchFamily="34" charset="0"/>
              </a:rPr>
              <a:t>	</a:t>
            </a:r>
          </a:p>
          <a:p>
            <a:pPr>
              <a:defRPr/>
            </a:pPr>
            <a:r>
              <a:rPr lang="en-US" sz="3200" dirty="0" smtClean="0">
                <a:latin typeface="Calibri" pitchFamily="34" charset="0"/>
              </a:rPr>
              <a:t>	    At 						         we</a:t>
            </a:r>
          </a:p>
          <a:p>
            <a:pPr algn="ctr">
              <a:defRPr/>
            </a:pPr>
            <a:endParaRPr lang="en-US" sz="1400" dirty="0" smtClean="0">
              <a:latin typeface="Calibri" pitchFamily="34" charset="0"/>
            </a:endParaRPr>
          </a:p>
          <a:p>
            <a:pPr algn="ctr">
              <a:defRPr/>
            </a:pPr>
            <a:r>
              <a:rPr lang="en-US" sz="3200" dirty="0" smtClean="0">
                <a:latin typeface="Calibri" pitchFamily="34" charset="0"/>
              </a:rPr>
              <a:t>design, build and maintain everything </a:t>
            </a:r>
          </a:p>
          <a:p>
            <a:pPr algn="ctr">
              <a:defRPr/>
            </a:pPr>
            <a:r>
              <a:rPr lang="en-US" sz="3200" dirty="0" smtClean="0">
                <a:latin typeface="Calibri" pitchFamily="34" charset="0"/>
              </a:rPr>
              <a:t>above the waterproof membrane.</a:t>
            </a:r>
          </a:p>
          <a:p>
            <a:pPr algn="ctr">
              <a:defRPr/>
            </a:pPr>
            <a:endParaRPr lang="en-US" sz="1400" dirty="0" smtClean="0">
              <a:latin typeface="Calibri" pitchFamily="34" charset="0"/>
            </a:endParaRPr>
          </a:p>
          <a:p>
            <a:pPr>
              <a:defRPr/>
            </a:pPr>
            <a:r>
              <a:rPr lang="en-US" sz="3200" dirty="0" smtClean="0">
                <a:latin typeface="Calibri" pitchFamily="34" charset="0"/>
              </a:rPr>
              <a:t>	   And focus on:</a:t>
            </a:r>
          </a:p>
          <a:p>
            <a:pPr marL="1947863" indent="-228600">
              <a:buFont typeface="Arial" pitchFamily="34" charset="0"/>
              <a:buChar char="•"/>
              <a:defRPr/>
            </a:pPr>
            <a:r>
              <a:rPr lang="en-US" sz="3200" dirty="0" smtClean="0">
                <a:latin typeface="Calibri" pitchFamily="34" charset="0"/>
              </a:rPr>
              <a:t>Drainage</a:t>
            </a:r>
          </a:p>
          <a:p>
            <a:pPr marL="2862263" indent="-234950">
              <a:buFont typeface="Arial" pitchFamily="34" charset="0"/>
              <a:buChar char="•"/>
              <a:tabLst>
                <a:tab pos="7261225" algn="l"/>
              </a:tabLst>
              <a:defRPr/>
            </a:pPr>
            <a:r>
              <a:rPr lang="en-US" sz="3200" dirty="0" smtClean="0">
                <a:latin typeface="Calibri" pitchFamily="34" charset="0"/>
              </a:rPr>
              <a:t>Media</a:t>
            </a:r>
          </a:p>
          <a:p>
            <a:pPr marL="3548063" indent="-228600">
              <a:buFont typeface="Arial" pitchFamily="34" charset="0"/>
              <a:buChar char="•"/>
              <a:defRPr/>
            </a:pPr>
            <a:r>
              <a:rPr lang="en-US" sz="3200" dirty="0" smtClean="0">
                <a:latin typeface="Calibri" pitchFamily="34" charset="0"/>
              </a:rPr>
              <a:t>Irrigation</a:t>
            </a:r>
          </a:p>
          <a:p>
            <a:pPr marL="4572000" indent="-284163">
              <a:buFont typeface="Arial" pitchFamily="34" charset="0"/>
              <a:buChar char="•"/>
              <a:defRPr/>
            </a:pPr>
            <a:r>
              <a:rPr lang="en-US" sz="3200" dirty="0" smtClean="0">
                <a:latin typeface="Calibri" pitchFamily="34" charset="0"/>
              </a:rPr>
              <a:t>Plants </a:t>
            </a:r>
          </a:p>
          <a:p>
            <a:pPr marL="5376863" indent="-228600">
              <a:buFont typeface="Arial" pitchFamily="34" charset="0"/>
              <a:buChar char="•"/>
              <a:defRPr/>
            </a:pPr>
            <a:r>
              <a:rPr lang="en-US" sz="3200" dirty="0" smtClean="0">
                <a:latin typeface="Calibri" pitchFamily="34" charset="0"/>
              </a:rPr>
              <a:t>Maintenance</a:t>
            </a:r>
            <a:endParaRPr lang="en-US" sz="3200" dirty="0">
              <a:latin typeface="Calibri" pitchFamily="34" charset="0"/>
            </a:endParaRPr>
          </a:p>
        </p:txBody>
      </p:sp>
      <p:pic>
        <p:nvPicPr>
          <p:cNvPr id="73731" name="Picture 3" descr="GSB logo clear background.png"/>
          <p:cNvPicPr>
            <a:picLocks noChangeAspect="1"/>
          </p:cNvPicPr>
          <p:nvPr/>
        </p:nvPicPr>
        <p:blipFill>
          <a:blip r:embed="rId3" cstate="print"/>
          <a:srcRect/>
          <a:stretch>
            <a:fillRect/>
          </a:stretch>
        </p:blipFill>
        <p:spPr bwMode="auto">
          <a:xfrm>
            <a:off x="1943100" y="76200"/>
            <a:ext cx="5143500" cy="1371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3400" y="1143001"/>
            <a:ext cx="8001000" cy="4031873"/>
          </a:xfrm>
          <a:prstGeom prst="rect">
            <a:avLst/>
          </a:prstGeom>
          <a:noFill/>
          <a:ln>
            <a:noFill/>
          </a:ln>
        </p:spPr>
        <p:txBody>
          <a:bodyPr wrap="square">
            <a:spAutoFit/>
          </a:bodyPr>
          <a:lstStyle/>
          <a:p>
            <a:pPr>
              <a:buBlip>
                <a:blip r:embed="rId3"/>
              </a:buBlip>
              <a:defRPr/>
            </a:pPr>
            <a:r>
              <a:rPr lang="en-US" sz="2800" spc="50" dirty="0" smtClean="0">
                <a:ln w="13500">
                  <a:solidFill>
                    <a:schemeClr val="accent1">
                      <a:shade val="2500"/>
                      <a:alpha val="6500"/>
                    </a:schemeClr>
                  </a:solidFill>
                  <a:prstDash val="solid"/>
                </a:ln>
                <a:solidFill>
                  <a:schemeClr val="accent1">
                    <a:lumMod val="20000"/>
                    <a:lumOff val="80000"/>
                  </a:schemeClr>
                </a:solidFill>
                <a:effectLst>
                  <a:outerShdw blurRad="38100" dist="38100" dir="2700000" algn="tl">
                    <a:srgbClr val="000000">
                      <a:alpha val="43137"/>
                    </a:srgbClr>
                  </a:outerShdw>
                </a:effectLst>
                <a:latin typeface="Candara" pitchFamily="34" charset="0"/>
              </a:rPr>
              <a:t> Aesthetic</a:t>
            </a:r>
            <a:endParaRPr lang="en-US" sz="2800" spc="50" dirty="0">
              <a:ln w="13500">
                <a:solidFill>
                  <a:schemeClr val="accent1">
                    <a:shade val="2500"/>
                    <a:alpha val="6500"/>
                  </a:schemeClr>
                </a:solidFill>
                <a:prstDash val="solid"/>
              </a:ln>
              <a:solidFill>
                <a:schemeClr val="accent1">
                  <a:lumMod val="20000"/>
                  <a:lumOff val="80000"/>
                </a:schemeClr>
              </a:solidFill>
              <a:effectLst>
                <a:outerShdw blurRad="38100" dist="38100" dir="2700000" algn="tl">
                  <a:srgbClr val="000000">
                    <a:alpha val="43137"/>
                  </a:srgbClr>
                </a:outerShdw>
              </a:effectLst>
              <a:latin typeface="Candara" pitchFamily="34" charset="0"/>
            </a:endParaRPr>
          </a:p>
          <a:p>
            <a:pPr>
              <a:buBlip>
                <a:blip r:embed="rId3"/>
              </a:buBlip>
              <a:defRPr/>
            </a:pPr>
            <a:r>
              <a:rPr lang="en-US" sz="2800" spc="50" dirty="0" smtClean="0">
                <a:ln w="13500">
                  <a:solidFill>
                    <a:schemeClr val="accent1">
                      <a:shade val="2500"/>
                      <a:alpha val="6500"/>
                    </a:schemeClr>
                  </a:solidFill>
                  <a:prstDash val="solid"/>
                </a:ln>
                <a:solidFill>
                  <a:schemeClr val="accent1">
                    <a:lumMod val="20000"/>
                    <a:lumOff val="80000"/>
                  </a:schemeClr>
                </a:solidFill>
                <a:effectLst>
                  <a:outerShdw blurRad="38100" dist="38100" dir="2700000" algn="tl">
                    <a:srgbClr val="000000">
                      <a:alpha val="43137"/>
                    </a:srgbClr>
                  </a:outerShdw>
                </a:effectLst>
                <a:latin typeface="Candara" pitchFamily="34" charset="0"/>
              </a:rPr>
              <a:t> Storm </a:t>
            </a:r>
            <a:r>
              <a:rPr lang="en-US" sz="2800" spc="50" dirty="0">
                <a:ln w="13500">
                  <a:solidFill>
                    <a:schemeClr val="accent1">
                      <a:shade val="2500"/>
                      <a:alpha val="6500"/>
                    </a:schemeClr>
                  </a:solidFill>
                  <a:prstDash val="solid"/>
                </a:ln>
                <a:solidFill>
                  <a:schemeClr val="accent1">
                    <a:lumMod val="20000"/>
                    <a:lumOff val="80000"/>
                  </a:schemeClr>
                </a:solidFill>
                <a:effectLst>
                  <a:outerShdw blurRad="38100" dist="38100" dir="2700000" algn="tl">
                    <a:srgbClr val="000000">
                      <a:alpha val="43137"/>
                    </a:srgbClr>
                  </a:outerShdw>
                </a:effectLst>
                <a:latin typeface="Candara" pitchFamily="34" charset="0"/>
              </a:rPr>
              <a:t>Water Management</a:t>
            </a:r>
          </a:p>
          <a:p>
            <a:pPr>
              <a:buBlip>
                <a:blip r:embed="rId3"/>
              </a:buBlip>
              <a:defRPr/>
            </a:pPr>
            <a:r>
              <a:rPr lang="en-US" sz="2800" spc="50" dirty="0" smtClean="0">
                <a:ln w="13500">
                  <a:solidFill>
                    <a:schemeClr val="accent1">
                      <a:shade val="2500"/>
                      <a:alpha val="6500"/>
                    </a:schemeClr>
                  </a:solidFill>
                  <a:prstDash val="solid"/>
                </a:ln>
                <a:solidFill>
                  <a:schemeClr val="accent1">
                    <a:lumMod val="20000"/>
                    <a:lumOff val="80000"/>
                  </a:schemeClr>
                </a:solidFill>
                <a:effectLst>
                  <a:outerShdw blurRad="38100" dist="38100" dir="2700000" algn="tl">
                    <a:srgbClr val="000000">
                      <a:alpha val="43137"/>
                    </a:srgbClr>
                  </a:outerShdw>
                </a:effectLst>
                <a:latin typeface="Candara" pitchFamily="34" charset="0"/>
              </a:rPr>
              <a:t> Energy </a:t>
            </a:r>
            <a:r>
              <a:rPr lang="en-US" sz="2800" spc="50" dirty="0">
                <a:ln w="13500">
                  <a:solidFill>
                    <a:schemeClr val="accent1">
                      <a:shade val="2500"/>
                      <a:alpha val="6500"/>
                    </a:schemeClr>
                  </a:solidFill>
                  <a:prstDash val="solid"/>
                </a:ln>
                <a:solidFill>
                  <a:schemeClr val="accent1">
                    <a:lumMod val="20000"/>
                    <a:lumOff val="80000"/>
                  </a:schemeClr>
                </a:solidFill>
                <a:effectLst>
                  <a:outerShdw blurRad="38100" dist="38100" dir="2700000" algn="tl">
                    <a:srgbClr val="000000">
                      <a:alpha val="43137"/>
                    </a:srgbClr>
                  </a:outerShdw>
                </a:effectLst>
                <a:latin typeface="Candara" pitchFamily="34" charset="0"/>
              </a:rPr>
              <a:t>Savings</a:t>
            </a:r>
          </a:p>
          <a:p>
            <a:pPr>
              <a:buBlip>
                <a:blip r:embed="rId3"/>
              </a:buBlip>
              <a:defRPr/>
            </a:pPr>
            <a:r>
              <a:rPr lang="en-US" sz="2800" spc="50" dirty="0" smtClean="0">
                <a:ln w="13500">
                  <a:solidFill>
                    <a:schemeClr val="accent1">
                      <a:shade val="2500"/>
                      <a:alpha val="6500"/>
                    </a:schemeClr>
                  </a:solidFill>
                  <a:prstDash val="solid"/>
                </a:ln>
                <a:solidFill>
                  <a:schemeClr val="accent1">
                    <a:lumMod val="20000"/>
                    <a:lumOff val="80000"/>
                  </a:schemeClr>
                </a:solidFill>
                <a:effectLst>
                  <a:outerShdw blurRad="38100" dist="38100" dir="2700000" algn="tl">
                    <a:srgbClr val="000000">
                      <a:alpha val="43137"/>
                    </a:srgbClr>
                  </a:outerShdw>
                </a:effectLst>
                <a:latin typeface="Candara" pitchFamily="34" charset="0"/>
              </a:rPr>
              <a:t> LEED </a:t>
            </a:r>
            <a:r>
              <a:rPr lang="en-US" sz="2800" spc="50" dirty="0">
                <a:ln w="13500">
                  <a:solidFill>
                    <a:schemeClr val="accent1">
                      <a:shade val="2500"/>
                      <a:alpha val="6500"/>
                    </a:schemeClr>
                  </a:solidFill>
                  <a:prstDash val="solid"/>
                </a:ln>
                <a:solidFill>
                  <a:schemeClr val="accent1">
                    <a:lumMod val="20000"/>
                    <a:lumOff val="80000"/>
                  </a:schemeClr>
                </a:solidFill>
                <a:effectLst>
                  <a:outerShdw blurRad="38100" dist="38100" dir="2700000" algn="tl">
                    <a:srgbClr val="000000">
                      <a:alpha val="43137"/>
                    </a:srgbClr>
                  </a:outerShdw>
                </a:effectLst>
                <a:latin typeface="Candara" pitchFamily="34" charset="0"/>
              </a:rPr>
              <a:t>Certification</a:t>
            </a:r>
          </a:p>
          <a:p>
            <a:pPr>
              <a:buBlip>
                <a:blip r:embed="rId3"/>
              </a:buBlip>
              <a:defRPr/>
            </a:pPr>
            <a:r>
              <a:rPr lang="en-US" sz="2800" spc="50" dirty="0" smtClean="0">
                <a:ln w="13500">
                  <a:solidFill>
                    <a:schemeClr val="accent1">
                      <a:shade val="2500"/>
                      <a:alpha val="6500"/>
                    </a:schemeClr>
                  </a:solidFill>
                  <a:prstDash val="solid"/>
                </a:ln>
                <a:solidFill>
                  <a:schemeClr val="accent1">
                    <a:lumMod val="20000"/>
                    <a:lumOff val="80000"/>
                  </a:schemeClr>
                </a:solidFill>
                <a:effectLst>
                  <a:outerShdw blurRad="38100" dist="38100" dir="2700000" algn="tl">
                    <a:srgbClr val="000000">
                      <a:alpha val="43137"/>
                    </a:srgbClr>
                  </a:outerShdw>
                </a:effectLst>
                <a:latin typeface="Candara" pitchFamily="34" charset="0"/>
              </a:rPr>
              <a:t> Biodiversity</a:t>
            </a:r>
            <a:endParaRPr lang="en-US" sz="2800" spc="50" dirty="0">
              <a:ln w="13500">
                <a:solidFill>
                  <a:schemeClr val="accent1">
                    <a:shade val="2500"/>
                    <a:alpha val="6500"/>
                  </a:schemeClr>
                </a:solidFill>
                <a:prstDash val="solid"/>
              </a:ln>
              <a:solidFill>
                <a:schemeClr val="accent1">
                  <a:lumMod val="20000"/>
                  <a:lumOff val="80000"/>
                </a:schemeClr>
              </a:solidFill>
              <a:effectLst>
                <a:outerShdw blurRad="38100" dist="38100" dir="2700000" algn="tl">
                  <a:srgbClr val="000000">
                    <a:alpha val="43137"/>
                  </a:srgbClr>
                </a:outerShdw>
              </a:effectLst>
              <a:latin typeface="Candara" pitchFamily="34" charset="0"/>
            </a:endParaRPr>
          </a:p>
          <a:p>
            <a:pPr>
              <a:buBlip>
                <a:blip r:embed="rId3"/>
              </a:buBlip>
              <a:defRPr/>
            </a:pPr>
            <a:r>
              <a:rPr lang="en-US" sz="2800" spc="50" dirty="0" smtClean="0">
                <a:ln w="13500">
                  <a:solidFill>
                    <a:schemeClr val="accent1">
                      <a:shade val="2500"/>
                      <a:alpha val="6500"/>
                    </a:schemeClr>
                  </a:solidFill>
                  <a:prstDash val="solid"/>
                </a:ln>
                <a:solidFill>
                  <a:schemeClr val="accent1">
                    <a:lumMod val="20000"/>
                    <a:lumOff val="80000"/>
                  </a:schemeClr>
                </a:solidFill>
                <a:effectLst>
                  <a:outerShdw blurRad="38100" dist="38100" dir="2700000" algn="tl">
                    <a:srgbClr val="000000">
                      <a:alpha val="43137"/>
                    </a:srgbClr>
                  </a:outerShdw>
                </a:effectLst>
                <a:latin typeface="Candara" pitchFamily="34" charset="0"/>
              </a:rPr>
              <a:t> Amenity </a:t>
            </a:r>
            <a:r>
              <a:rPr lang="en-US" sz="2800" spc="50" dirty="0">
                <a:ln w="13500">
                  <a:solidFill>
                    <a:schemeClr val="accent1">
                      <a:shade val="2500"/>
                      <a:alpha val="6500"/>
                    </a:schemeClr>
                  </a:solidFill>
                  <a:prstDash val="solid"/>
                </a:ln>
                <a:solidFill>
                  <a:schemeClr val="accent1">
                    <a:lumMod val="20000"/>
                    <a:lumOff val="80000"/>
                  </a:schemeClr>
                </a:solidFill>
                <a:effectLst>
                  <a:outerShdw blurRad="38100" dist="38100" dir="2700000" algn="tl">
                    <a:srgbClr val="000000">
                      <a:alpha val="43137"/>
                    </a:srgbClr>
                  </a:outerShdw>
                </a:effectLst>
                <a:latin typeface="Candara" pitchFamily="34" charset="0"/>
              </a:rPr>
              <a:t>Space</a:t>
            </a:r>
          </a:p>
          <a:p>
            <a:pPr>
              <a:buBlip>
                <a:blip r:embed="rId3"/>
              </a:buBlip>
              <a:defRPr/>
            </a:pPr>
            <a:r>
              <a:rPr lang="en-US" sz="2800" spc="50" dirty="0" smtClean="0">
                <a:ln w="13500">
                  <a:solidFill>
                    <a:schemeClr val="accent1">
                      <a:shade val="2500"/>
                      <a:alpha val="6500"/>
                    </a:schemeClr>
                  </a:solidFill>
                  <a:prstDash val="solid"/>
                </a:ln>
                <a:solidFill>
                  <a:schemeClr val="accent1">
                    <a:lumMod val="20000"/>
                    <a:lumOff val="80000"/>
                  </a:schemeClr>
                </a:solidFill>
                <a:effectLst>
                  <a:outerShdw blurRad="38100" dist="38100" dir="2700000" algn="tl">
                    <a:srgbClr val="000000">
                      <a:alpha val="43137"/>
                    </a:srgbClr>
                  </a:outerShdw>
                </a:effectLst>
                <a:latin typeface="Candara" pitchFamily="34" charset="0"/>
              </a:rPr>
              <a:t> Noise </a:t>
            </a:r>
            <a:r>
              <a:rPr lang="en-US" sz="2800" spc="50" dirty="0">
                <a:ln w="13500">
                  <a:solidFill>
                    <a:schemeClr val="accent1">
                      <a:shade val="2500"/>
                      <a:alpha val="6500"/>
                    </a:schemeClr>
                  </a:solidFill>
                  <a:prstDash val="solid"/>
                </a:ln>
                <a:solidFill>
                  <a:schemeClr val="accent1">
                    <a:lumMod val="20000"/>
                    <a:lumOff val="80000"/>
                  </a:schemeClr>
                </a:solidFill>
                <a:effectLst>
                  <a:outerShdw blurRad="38100" dist="38100" dir="2700000" algn="tl">
                    <a:srgbClr val="000000">
                      <a:alpha val="43137"/>
                    </a:srgbClr>
                  </a:outerShdw>
                </a:effectLst>
                <a:latin typeface="Candara" pitchFamily="34" charset="0"/>
              </a:rPr>
              <a:t>reduction</a:t>
            </a:r>
          </a:p>
          <a:p>
            <a:pPr>
              <a:buBlip>
                <a:blip r:embed="rId3"/>
              </a:buBlip>
              <a:defRPr/>
            </a:pPr>
            <a:r>
              <a:rPr lang="en-US" sz="2800" spc="50" dirty="0" smtClean="0">
                <a:ln w="13500">
                  <a:solidFill>
                    <a:schemeClr val="accent1">
                      <a:shade val="2500"/>
                      <a:alpha val="6500"/>
                    </a:schemeClr>
                  </a:solidFill>
                  <a:prstDash val="solid"/>
                </a:ln>
                <a:solidFill>
                  <a:schemeClr val="accent1">
                    <a:lumMod val="20000"/>
                    <a:lumOff val="80000"/>
                  </a:schemeClr>
                </a:solidFill>
                <a:effectLst>
                  <a:outerShdw blurRad="38100" dist="38100" dir="2700000" algn="tl">
                    <a:srgbClr val="000000">
                      <a:alpha val="43137"/>
                    </a:srgbClr>
                  </a:outerShdw>
                </a:effectLst>
                <a:latin typeface="Candara" pitchFamily="34" charset="0"/>
              </a:rPr>
              <a:t> Urban </a:t>
            </a:r>
            <a:r>
              <a:rPr lang="en-US" sz="2800" spc="50" dirty="0">
                <a:ln w="13500">
                  <a:solidFill>
                    <a:schemeClr val="accent1">
                      <a:shade val="2500"/>
                      <a:alpha val="6500"/>
                    </a:schemeClr>
                  </a:solidFill>
                  <a:prstDash val="solid"/>
                </a:ln>
                <a:solidFill>
                  <a:schemeClr val="accent1">
                    <a:lumMod val="20000"/>
                    <a:lumOff val="80000"/>
                  </a:schemeClr>
                </a:solidFill>
                <a:effectLst>
                  <a:outerShdw blurRad="38100" dist="38100" dir="2700000" algn="tl">
                    <a:srgbClr val="000000">
                      <a:alpha val="43137"/>
                    </a:srgbClr>
                  </a:outerShdw>
                </a:effectLst>
                <a:latin typeface="Candara" pitchFamily="34" charset="0"/>
              </a:rPr>
              <a:t>Agriculture</a:t>
            </a:r>
          </a:p>
          <a:p>
            <a:pPr>
              <a:buBlip>
                <a:blip r:embed="rId3"/>
              </a:buBlip>
              <a:defRPr/>
            </a:pPr>
            <a:r>
              <a:rPr lang="en-US" sz="2800" spc="50" dirty="0" smtClean="0">
                <a:ln w="13500">
                  <a:solidFill>
                    <a:schemeClr val="accent1">
                      <a:shade val="2500"/>
                      <a:alpha val="6500"/>
                    </a:schemeClr>
                  </a:solidFill>
                  <a:prstDash val="solid"/>
                </a:ln>
                <a:solidFill>
                  <a:schemeClr val="accent1">
                    <a:lumMod val="20000"/>
                    <a:lumOff val="80000"/>
                  </a:schemeClr>
                </a:solidFill>
                <a:effectLst>
                  <a:outerShdw blurRad="38100" dist="38100" dir="2700000" algn="tl">
                    <a:srgbClr val="000000">
                      <a:alpha val="43137"/>
                    </a:srgbClr>
                  </a:outerShdw>
                </a:effectLst>
                <a:latin typeface="Candara" pitchFamily="34" charset="0"/>
              </a:rPr>
              <a:t> Education</a:t>
            </a:r>
            <a:endParaRPr lang="en-US" sz="2800" spc="50" dirty="0">
              <a:ln w="13500">
                <a:solidFill>
                  <a:schemeClr val="accent1">
                    <a:shade val="2500"/>
                    <a:alpha val="6500"/>
                  </a:schemeClr>
                </a:solidFill>
                <a:prstDash val="solid"/>
              </a:ln>
              <a:solidFill>
                <a:schemeClr val="accent1">
                  <a:lumMod val="20000"/>
                  <a:lumOff val="80000"/>
                </a:schemeClr>
              </a:solidFill>
              <a:effectLst>
                <a:outerShdw blurRad="38100" dist="38100" dir="2700000" algn="tl">
                  <a:srgbClr val="000000">
                    <a:alpha val="43137"/>
                  </a:srgbClr>
                </a:outerShdw>
              </a:effectLst>
              <a:latin typeface="Candara" pitchFamily="34" charset="0"/>
            </a:endParaRPr>
          </a:p>
        </p:txBody>
      </p:sp>
      <p:pic>
        <p:nvPicPr>
          <p:cNvPr id="9221" name="Picture 5"/>
          <p:cNvPicPr>
            <a:picLocks noChangeAspect="1" noChangeArrowheads="1"/>
          </p:cNvPicPr>
          <p:nvPr/>
        </p:nvPicPr>
        <p:blipFill>
          <a:blip r:embed="rId4" cstate="print"/>
          <a:srcRect/>
          <a:stretch>
            <a:fillRect/>
          </a:stretch>
        </p:blipFill>
        <p:spPr bwMode="auto">
          <a:xfrm>
            <a:off x="457200" y="5105400"/>
            <a:ext cx="8229600" cy="158115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9222" name="Picture 6"/>
          <p:cNvPicPr>
            <a:picLocks noChangeAspect="1" noChangeArrowheads="1"/>
          </p:cNvPicPr>
          <p:nvPr/>
        </p:nvPicPr>
        <p:blipFill>
          <a:blip r:embed="rId5" cstate="print"/>
          <a:srcRect/>
          <a:stretch>
            <a:fillRect/>
          </a:stretch>
        </p:blipFill>
        <p:spPr bwMode="auto">
          <a:xfrm>
            <a:off x="5791200" y="1219200"/>
            <a:ext cx="2590800" cy="3598333"/>
          </a:xfrm>
          <a:prstGeom prst="rect">
            <a:avLst/>
          </a:prstGeom>
          <a:ln>
            <a:noFill/>
          </a:ln>
          <a:effectLst>
            <a:softEdge rad="112500"/>
          </a:effectLst>
        </p:spPr>
      </p:pic>
      <p:sp>
        <p:nvSpPr>
          <p:cNvPr id="7" name="Text Box 5"/>
          <p:cNvSpPr txBox="1">
            <a:spLocks noChangeArrowheads="1"/>
          </p:cNvSpPr>
          <p:nvPr/>
        </p:nvSpPr>
        <p:spPr bwMode="auto">
          <a:xfrm>
            <a:off x="0" y="457200"/>
            <a:ext cx="9144000" cy="769441"/>
          </a:xfrm>
          <a:prstGeom prst="rect">
            <a:avLst/>
          </a:prstGeom>
          <a:noFill/>
          <a:ln w="9525">
            <a:noFill/>
            <a:miter lim="800000"/>
            <a:headEnd/>
            <a:tailEnd/>
          </a:ln>
        </p:spPr>
        <p:txBody>
          <a:bodyPr wrap="square">
            <a:spAutoFit/>
          </a:bodyPr>
          <a:lstStyle/>
          <a:p>
            <a:pPr marL="448056" indent="-384048" algn="ctr" fontAlgn="auto">
              <a:spcBef>
                <a:spcPct val="20000"/>
              </a:spcBef>
              <a:spcAft>
                <a:spcPts val="0"/>
              </a:spcAft>
              <a:buClr>
                <a:schemeClr val="accent1"/>
              </a:buClr>
              <a:buSzPct val="80000"/>
              <a:defRPr/>
            </a:pPr>
            <a:r>
              <a:rPr lang="en-US" sz="4400" b="1" cap="small" dirty="0" smtClean="0">
                <a:ln w="10541" cmpd="sng">
                  <a:solidFill>
                    <a:schemeClr val="accent1">
                      <a:shade val="88000"/>
                      <a:satMod val="110000"/>
                    </a:schemeClr>
                  </a:solidFill>
                  <a:prstDash val="solid"/>
                </a:ln>
                <a:solidFill>
                  <a:schemeClr val="accent1">
                    <a:lumMod val="75000"/>
                  </a:schemeClr>
                </a:solidFill>
                <a:effectLst>
                  <a:outerShdw blurRad="26000" dist="26000" dir="14500000" algn="tl" rotWithShape="0">
                    <a:srgbClr val="000000">
                      <a:alpha val="40000"/>
                    </a:srgbClr>
                  </a:outerShdw>
                </a:effectLst>
                <a:latin typeface="+mn-lt"/>
                <a:ea typeface="+mn-ea"/>
              </a:rPr>
              <a:t>Project Objectives</a:t>
            </a:r>
            <a:endParaRPr lang="en-US" sz="4400" b="1" cap="small" dirty="0">
              <a:ln w="10541" cmpd="sng">
                <a:solidFill>
                  <a:schemeClr val="accent1">
                    <a:shade val="88000"/>
                    <a:satMod val="110000"/>
                  </a:schemeClr>
                </a:solidFill>
                <a:prstDash val="solid"/>
              </a:ln>
              <a:solidFill>
                <a:schemeClr val="accent1">
                  <a:lumMod val="75000"/>
                </a:schemeClr>
              </a:solidFill>
              <a:effectLst>
                <a:outerShdw blurRad="26000" dist="26000" dir="14500000" algn="tl" rotWithShape="0">
                  <a:srgbClr val="000000">
                    <a:alpha val="40000"/>
                  </a:srgbClr>
                </a:outerShdw>
              </a:effectLst>
              <a:latin typeface="+mn-lt"/>
              <a:ea typeface="+mn-ea"/>
            </a:endParaRPr>
          </a:p>
        </p:txBody>
      </p:sp>
      <p:pic>
        <p:nvPicPr>
          <p:cNvPr id="8" name="Picture 7" descr="GSB logo clear background.png"/>
          <p:cNvPicPr>
            <a:picLocks noChangeAspect="1"/>
          </p:cNvPicPr>
          <p:nvPr/>
        </p:nvPicPr>
        <p:blipFill>
          <a:blip r:embed="rId6" cstate="print"/>
          <a:stretch>
            <a:fillRect/>
          </a:stretch>
        </p:blipFill>
        <p:spPr>
          <a:xfrm>
            <a:off x="0" y="0"/>
            <a:ext cx="22860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981200"/>
            <a:ext cx="9144000" cy="1077218"/>
          </a:xfrm>
          <a:prstGeom prst="rect">
            <a:avLst/>
          </a:prstGeom>
        </p:spPr>
        <p:txBody>
          <a:bodyPr wrap="square">
            <a:spAutoFit/>
          </a:bodyPr>
          <a:lstStyle/>
          <a:p>
            <a:pPr algn="ctr">
              <a:defRPr/>
            </a:pPr>
            <a:r>
              <a:rPr lang="en-US" sz="3200" b="1" spc="50" dirty="0" smtClean="0">
                <a:ln w="13500">
                  <a:solidFill>
                    <a:schemeClr val="accent1">
                      <a:shade val="2500"/>
                      <a:alpha val="6500"/>
                    </a:schemeClr>
                  </a:solidFill>
                  <a:prstDash val="solid"/>
                </a:ln>
                <a:solidFill>
                  <a:schemeClr val="accent1">
                    <a:lumMod val="20000"/>
                    <a:lumOff val="80000"/>
                  </a:schemeClr>
                </a:solidFill>
                <a:effectLst>
                  <a:outerShdw blurRad="38100" dist="38100" dir="2700000" algn="tl">
                    <a:srgbClr val="000000">
                      <a:alpha val="43137"/>
                    </a:srgbClr>
                  </a:outerShdw>
                </a:effectLst>
                <a:latin typeface="Candara" pitchFamily="34" charset="0"/>
              </a:rPr>
              <a:t>Installation &amp;</a:t>
            </a:r>
          </a:p>
          <a:p>
            <a:pPr algn="ctr">
              <a:defRPr/>
            </a:pPr>
            <a:r>
              <a:rPr lang="en-US" sz="3200" b="1" spc="50" dirty="0" smtClean="0">
                <a:ln w="13500">
                  <a:solidFill>
                    <a:schemeClr val="accent1">
                      <a:shade val="2500"/>
                      <a:alpha val="6500"/>
                    </a:schemeClr>
                  </a:solidFill>
                  <a:prstDash val="solid"/>
                </a:ln>
                <a:solidFill>
                  <a:schemeClr val="accent1">
                    <a:lumMod val="20000"/>
                    <a:lumOff val="80000"/>
                  </a:schemeClr>
                </a:solidFill>
                <a:effectLst>
                  <a:outerShdw blurRad="38100" dist="38100" dir="2700000" algn="tl">
                    <a:srgbClr val="000000">
                      <a:alpha val="43137"/>
                    </a:srgbClr>
                  </a:outerShdw>
                </a:effectLst>
                <a:latin typeface="Candara" pitchFamily="34" charset="0"/>
              </a:rPr>
              <a:t>Maintenance</a:t>
            </a:r>
            <a:endParaRPr lang="en-US" sz="3200" b="1" spc="50" dirty="0">
              <a:ln w="13500">
                <a:solidFill>
                  <a:schemeClr val="accent1">
                    <a:shade val="2500"/>
                    <a:alpha val="6500"/>
                  </a:schemeClr>
                </a:solidFill>
                <a:prstDash val="solid"/>
              </a:ln>
              <a:solidFill>
                <a:schemeClr val="accent1">
                  <a:lumMod val="20000"/>
                  <a:lumOff val="80000"/>
                </a:schemeClr>
              </a:solidFill>
              <a:effectLst>
                <a:outerShdw blurRad="38100" dist="38100" dir="2700000" algn="tl">
                  <a:srgbClr val="000000">
                    <a:alpha val="43137"/>
                  </a:srgbClr>
                </a:outerShdw>
              </a:effectLst>
              <a:latin typeface="Candara" pitchFamily="34" charset="0"/>
            </a:endParaRPr>
          </a:p>
        </p:txBody>
      </p:sp>
      <p:pic>
        <p:nvPicPr>
          <p:cNvPr id="94210" name="Picture 2"/>
          <p:cNvPicPr>
            <a:picLocks noChangeAspect="1" noChangeArrowheads="1"/>
          </p:cNvPicPr>
          <p:nvPr/>
        </p:nvPicPr>
        <p:blipFill>
          <a:blip r:embed="rId3" cstate="print"/>
          <a:srcRect/>
          <a:stretch>
            <a:fillRect/>
          </a:stretch>
        </p:blipFill>
        <p:spPr bwMode="auto">
          <a:xfrm>
            <a:off x="1905000" y="3276600"/>
            <a:ext cx="5334000" cy="31242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4" name="Text Box 5"/>
          <p:cNvSpPr txBox="1">
            <a:spLocks noChangeArrowheads="1"/>
          </p:cNvSpPr>
          <p:nvPr/>
        </p:nvSpPr>
        <p:spPr bwMode="auto">
          <a:xfrm>
            <a:off x="0" y="609600"/>
            <a:ext cx="9144000" cy="1323439"/>
          </a:xfrm>
          <a:prstGeom prst="rect">
            <a:avLst/>
          </a:prstGeom>
          <a:noFill/>
          <a:ln w="9525">
            <a:noFill/>
            <a:miter lim="800000"/>
            <a:headEnd/>
            <a:tailEnd/>
          </a:ln>
        </p:spPr>
        <p:txBody>
          <a:bodyPr wrap="square">
            <a:spAutoFit/>
          </a:bodyPr>
          <a:lstStyle/>
          <a:p>
            <a:pPr marL="448056" indent="-384048" algn="ctr" fontAlgn="auto">
              <a:spcBef>
                <a:spcPct val="20000"/>
              </a:spcBef>
              <a:spcAft>
                <a:spcPts val="0"/>
              </a:spcAft>
              <a:buClr>
                <a:schemeClr val="accent1"/>
              </a:buClr>
              <a:buSzPct val="80000"/>
              <a:defRPr/>
            </a:pPr>
            <a:r>
              <a:rPr lang="en-US" sz="8000" b="1" cap="small" dirty="0" smtClean="0">
                <a:ln w="10541" cmpd="sng">
                  <a:solidFill>
                    <a:schemeClr val="accent1">
                      <a:shade val="88000"/>
                      <a:satMod val="110000"/>
                    </a:schemeClr>
                  </a:solidFill>
                  <a:prstDash val="solid"/>
                </a:ln>
                <a:solidFill>
                  <a:schemeClr val="accent1">
                    <a:lumMod val="75000"/>
                  </a:schemeClr>
                </a:solidFill>
                <a:effectLst>
                  <a:outerShdw blurRad="26000" dist="26000" dir="14500000" algn="tl" rotWithShape="0">
                    <a:srgbClr val="000000">
                      <a:alpha val="40000"/>
                    </a:srgbClr>
                  </a:outerShdw>
                </a:effectLst>
                <a:latin typeface="+mn-lt"/>
                <a:ea typeface="+mn-ea"/>
              </a:rPr>
              <a:t>Budget</a:t>
            </a:r>
            <a:endParaRPr lang="en-US" sz="8000" b="1" cap="small" dirty="0">
              <a:ln w="10541" cmpd="sng">
                <a:solidFill>
                  <a:schemeClr val="accent1">
                    <a:shade val="88000"/>
                    <a:satMod val="110000"/>
                  </a:schemeClr>
                </a:solidFill>
                <a:prstDash val="solid"/>
              </a:ln>
              <a:solidFill>
                <a:schemeClr val="accent1">
                  <a:lumMod val="75000"/>
                </a:schemeClr>
              </a:solidFill>
              <a:effectLst>
                <a:outerShdw blurRad="26000" dist="26000" dir="14500000" algn="tl" rotWithShape="0">
                  <a:srgbClr val="000000">
                    <a:alpha val="40000"/>
                  </a:srgbClr>
                </a:outerShdw>
              </a:effectLst>
              <a:latin typeface="+mn-lt"/>
              <a:ea typeface="+mn-ea"/>
            </a:endParaRPr>
          </a:p>
        </p:txBody>
      </p:sp>
      <p:pic>
        <p:nvPicPr>
          <p:cNvPr id="5" name="Picture 4" descr="GSB logo clear background.png"/>
          <p:cNvPicPr>
            <a:picLocks noChangeAspect="1"/>
          </p:cNvPicPr>
          <p:nvPr/>
        </p:nvPicPr>
        <p:blipFill>
          <a:blip r:embed="rId4" cstate="print"/>
          <a:stretch>
            <a:fillRect/>
          </a:stretch>
        </p:blipFill>
        <p:spPr>
          <a:xfrm>
            <a:off x="0" y="0"/>
            <a:ext cx="22860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7" name="Rectangle 15"/>
          <p:cNvSpPr>
            <a:spLocks noChangeArrowheads="1"/>
          </p:cNvSpPr>
          <p:nvPr/>
        </p:nvSpPr>
        <p:spPr bwMode="auto">
          <a:xfrm>
            <a:off x="0" y="838200"/>
            <a:ext cx="9144000" cy="584775"/>
          </a:xfrm>
          <a:prstGeom prst="rect">
            <a:avLst/>
          </a:prstGeom>
          <a:noFill/>
          <a:ln w="9525">
            <a:noFill/>
            <a:miter lim="800000"/>
            <a:headEnd/>
            <a:tailEnd/>
          </a:ln>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eaLnBrk="0" hangingPunct="0">
              <a:defRPr/>
            </a:pPr>
            <a:r>
              <a:rPr lang="en-US" sz="3200" b="1" u="sng" cap="small" dirty="0">
                <a:ln w="10541" cmpd="sng">
                  <a:solidFill>
                    <a:schemeClr val="accent1">
                      <a:shade val="88000"/>
                      <a:satMod val="110000"/>
                    </a:schemeClr>
                  </a:solidFill>
                  <a:prstDash val="solid"/>
                </a:ln>
                <a:solidFill>
                  <a:schemeClr val="accent1">
                    <a:lumMod val="75000"/>
                  </a:schemeClr>
                </a:solidFill>
                <a:effectLst>
                  <a:outerShdw blurRad="26000" dist="26000" dir="14500000" algn="tl" rotWithShape="0">
                    <a:srgbClr val="000000">
                      <a:alpha val="40000"/>
                    </a:srgbClr>
                  </a:outerShdw>
                </a:effectLst>
                <a:latin typeface="Arial" pitchFamily="34" charset="0"/>
                <a:ea typeface="ＭＳ Ｐゴシック"/>
                <a:cs typeface="ＭＳ Ｐゴシック"/>
              </a:rPr>
              <a:t>Drainage Layer</a:t>
            </a:r>
          </a:p>
        </p:txBody>
      </p:sp>
      <p:pic>
        <p:nvPicPr>
          <p:cNvPr id="18455" name="Picture 23" descr="DrainageApply"/>
          <p:cNvPicPr>
            <a:picLocks noChangeAspect="1" noChangeArrowheads="1"/>
          </p:cNvPicPr>
          <p:nvPr/>
        </p:nvPicPr>
        <p:blipFill>
          <a:blip r:embed="rId3" cstate="print">
            <a:lum contrast="20000"/>
          </a:blip>
          <a:srcRect/>
          <a:stretch>
            <a:fillRect/>
          </a:stretch>
        </p:blipFill>
        <p:spPr bwMode="auto">
          <a:xfrm>
            <a:off x="152400" y="1981200"/>
            <a:ext cx="3276600" cy="2772249"/>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54276" name="Picture 6" descr="GSB logo clear background.png"/>
          <p:cNvPicPr>
            <a:picLocks noChangeAspect="1"/>
          </p:cNvPicPr>
          <p:nvPr/>
        </p:nvPicPr>
        <p:blipFill>
          <a:blip r:embed="rId4" cstate="print"/>
          <a:srcRect/>
          <a:stretch>
            <a:fillRect/>
          </a:stretch>
        </p:blipFill>
        <p:spPr bwMode="auto">
          <a:xfrm>
            <a:off x="0" y="0"/>
            <a:ext cx="2286000" cy="609600"/>
          </a:xfrm>
          <a:prstGeom prst="rect">
            <a:avLst/>
          </a:prstGeom>
          <a:noFill/>
          <a:ln w="9525">
            <a:noFill/>
            <a:miter lim="800000"/>
            <a:headEnd/>
            <a:tailEnd/>
          </a:ln>
        </p:spPr>
      </p:pic>
      <p:pic>
        <p:nvPicPr>
          <p:cNvPr id="18454" name="Picture 22" descr="DrainageC"/>
          <p:cNvPicPr>
            <a:picLocks noChangeAspect="1" noChangeArrowheads="1"/>
          </p:cNvPicPr>
          <p:nvPr/>
        </p:nvPicPr>
        <p:blipFill>
          <a:blip r:embed="rId5" cstate="print">
            <a:lum contrast="20000"/>
          </a:blip>
          <a:srcRect/>
          <a:stretch>
            <a:fillRect/>
          </a:stretch>
        </p:blipFill>
        <p:spPr bwMode="auto">
          <a:xfrm>
            <a:off x="1676400" y="3810000"/>
            <a:ext cx="2210349" cy="147334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9" name="Picture 2"/>
          <p:cNvPicPr>
            <a:picLocks noChangeAspect="1" noChangeArrowheads="1"/>
          </p:cNvPicPr>
          <p:nvPr/>
        </p:nvPicPr>
        <p:blipFill>
          <a:blip r:embed="rId6" cstate="print"/>
          <a:srcRect/>
          <a:stretch>
            <a:fillRect/>
          </a:stretch>
        </p:blipFill>
        <p:spPr bwMode="auto">
          <a:xfrm>
            <a:off x="4800600" y="1828800"/>
            <a:ext cx="3886200" cy="2780541"/>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10" name="Picture 3" descr="IMG_7076.jpg"/>
          <p:cNvPicPr>
            <a:picLocks noChangeAspect="1"/>
          </p:cNvPicPr>
          <p:nvPr/>
        </p:nvPicPr>
        <p:blipFill>
          <a:blip r:embed="rId7" cstate="print"/>
          <a:srcRect/>
          <a:stretch>
            <a:fillRect/>
          </a:stretch>
        </p:blipFill>
        <p:spPr bwMode="auto">
          <a:xfrm>
            <a:off x="4267200" y="4724400"/>
            <a:ext cx="2438400" cy="18288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Tree>
  </p:cSld>
  <p:clrMapOvr>
    <a:masterClrMapping/>
  </p:clrMapOvr>
  <p:transition advClick="0" advTm="3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8447"/>
                                        </p:tgtEl>
                                        <p:attrNameLst>
                                          <p:attrName>style.visibility</p:attrName>
                                        </p:attrNameLst>
                                      </p:cBhvr>
                                      <p:to>
                                        <p:strVal val="visible"/>
                                      </p:to>
                                    </p:set>
                                    <p:anim calcmode="lin" valueType="num">
                                      <p:cBhvr>
                                        <p:cTn id="7" dur="1000" fill="hold"/>
                                        <p:tgtEl>
                                          <p:spTgt spid="18447"/>
                                        </p:tgtEl>
                                        <p:attrNameLst>
                                          <p:attrName>ppt_w</p:attrName>
                                        </p:attrNameLst>
                                      </p:cBhvr>
                                      <p:tavLst>
                                        <p:tav tm="0">
                                          <p:val>
                                            <p:strVal val="#ppt_w*0.70"/>
                                          </p:val>
                                        </p:tav>
                                        <p:tav tm="100000">
                                          <p:val>
                                            <p:strVal val="#ppt_w"/>
                                          </p:val>
                                        </p:tav>
                                      </p:tavLst>
                                    </p:anim>
                                    <p:anim calcmode="lin" valueType="num">
                                      <p:cBhvr>
                                        <p:cTn id="8" dur="1000" fill="hold"/>
                                        <p:tgtEl>
                                          <p:spTgt spid="18447"/>
                                        </p:tgtEl>
                                        <p:attrNameLst>
                                          <p:attrName>ppt_h</p:attrName>
                                        </p:attrNameLst>
                                      </p:cBhvr>
                                      <p:tavLst>
                                        <p:tav tm="0">
                                          <p:val>
                                            <p:strVal val="#ppt_h"/>
                                          </p:val>
                                        </p:tav>
                                        <p:tav tm="100000">
                                          <p:val>
                                            <p:strVal val="#ppt_h"/>
                                          </p:val>
                                        </p:tav>
                                      </p:tavLst>
                                    </p:anim>
                                    <p:animEffect transition="in" filter="fade">
                                      <p:cBhvr>
                                        <p:cTn id="9" dur="1000"/>
                                        <p:tgtEl>
                                          <p:spTgt spid="18447"/>
                                        </p:tgtEl>
                                      </p:cBhvr>
                                    </p:animEffect>
                                  </p:childTnLst>
                                </p:cTn>
                              </p:par>
                              <p:par>
                                <p:cTn id="10" presetID="22" presetClass="entr" presetSubtype="8" fill="hold" nodeType="withEffect">
                                  <p:stCondLst>
                                    <p:cond delay="0"/>
                                  </p:stCondLst>
                                  <p:childTnLst>
                                    <p:set>
                                      <p:cBhvr>
                                        <p:cTn id="11" dur="1" fill="hold">
                                          <p:stCondLst>
                                            <p:cond delay="0"/>
                                          </p:stCondLst>
                                        </p:cTn>
                                        <p:tgtEl>
                                          <p:spTgt spid="18454"/>
                                        </p:tgtEl>
                                        <p:attrNameLst>
                                          <p:attrName>style.visibility</p:attrName>
                                        </p:attrNameLst>
                                      </p:cBhvr>
                                      <p:to>
                                        <p:strVal val="visible"/>
                                      </p:to>
                                    </p:set>
                                    <p:animEffect transition="in" filter="wipe(left)">
                                      <p:cBhvr>
                                        <p:cTn id="12" dur="1000"/>
                                        <p:tgtEl>
                                          <p:spTgt spid="18454"/>
                                        </p:tgtEl>
                                      </p:cBhvr>
                                    </p:animEffect>
                                  </p:childTnLst>
                                </p:cTn>
                              </p:par>
                              <p:par>
                                <p:cTn id="13" presetID="22" presetClass="entr" presetSubtype="2" fill="hold" nodeType="withEffect">
                                  <p:stCondLst>
                                    <p:cond delay="0"/>
                                  </p:stCondLst>
                                  <p:childTnLst>
                                    <p:set>
                                      <p:cBhvr>
                                        <p:cTn id="14" dur="1" fill="hold">
                                          <p:stCondLst>
                                            <p:cond delay="0"/>
                                          </p:stCondLst>
                                        </p:cTn>
                                        <p:tgtEl>
                                          <p:spTgt spid="18455"/>
                                        </p:tgtEl>
                                        <p:attrNameLst>
                                          <p:attrName>style.visibility</p:attrName>
                                        </p:attrNameLst>
                                      </p:cBhvr>
                                      <p:to>
                                        <p:strVal val="visible"/>
                                      </p:to>
                                    </p:set>
                                    <p:animEffect transition="in" filter="wipe(right)">
                                      <p:cBhvr>
                                        <p:cTn id="15" dur="1000"/>
                                        <p:tgtEl>
                                          <p:spTgt spid="18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8" descr="cropped guide in jungle"/>
          <p:cNvPicPr>
            <a:picLocks noChangeAspect="1" noChangeArrowheads="1"/>
          </p:cNvPicPr>
          <p:nvPr/>
        </p:nvPicPr>
        <p:blipFill>
          <a:blip r:embed="rId3" cstate="print"/>
          <a:srcRect/>
          <a:stretch>
            <a:fillRect/>
          </a:stretch>
        </p:blipFill>
        <p:spPr bwMode="auto">
          <a:xfrm>
            <a:off x="685800" y="1219200"/>
            <a:ext cx="3925888" cy="4648200"/>
          </a:xfrm>
          <a:prstGeom prst="rect">
            <a:avLst/>
          </a:prstGeom>
          <a:ln w="38100" cap="sq">
            <a:solidFill>
              <a:schemeClr val="accent1">
                <a:lumMod val="50000"/>
              </a:schemeClr>
            </a:solidFill>
            <a:prstDash val="solid"/>
            <a:miter lim="800000"/>
          </a:ln>
          <a:effectLst>
            <a:outerShdw blurRad="50800" dist="38100" dir="2700000" algn="tl" rotWithShape="0">
              <a:srgbClr val="000000">
                <a:alpha val="43000"/>
              </a:srgbClr>
            </a:outerShdw>
          </a:effectLst>
        </p:spPr>
      </p:pic>
      <p:sp>
        <p:nvSpPr>
          <p:cNvPr id="11267" name="Rectangle 10"/>
          <p:cNvSpPr>
            <a:spLocks noGrp="1"/>
          </p:cNvSpPr>
          <p:nvPr>
            <p:ph type="body" idx="4294967295"/>
          </p:nvPr>
        </p:nvSpPr>
        <p:spPr>
          <a:xfrm>
            <a:off x="4800600" y="1295400"/>
            <a:ext cx="4038600" cy="4572000"/>
          </a:xfrm>
        </p:spPr>
        <p:txBody>
          <a:bodyPr/>
          <a:lstStyle/>
          <a:p>
            <a:pPr algn="ctr" eaLnBrk="1" hangingPunct="1">
              <a:buClr>
                <a:schemeClr val="bg1"/>
              </a:buClr>
              <a:buFontTx/>
              <a:buNone/>
              <a:defRPr/>
            </a:pPr>
            <a:endParaRPr lang="en-US" b="1" i="1" dirty="0" smtClean="0">
              <a:solidFill>
                <a:srgbClr val="99CC00"/>
              </a:solidFill>
              <a:effectLst>
                <a:outerShdw blurRad="38100" dist="38100" dir="2700000" algn="tl">
                  <a:srgbClr val="000000">
                    <a:alpha val="43137"/>
                  </a:srgbClr>
                </a:outerShdw>
              </a:effectLst>
              <a:latin typeface="Calibri" pitchFamily="34" charset="0"/>
            </a:endParaRPr>
          </a:p>
          <a:p>
            <a:pPr algn="ctr" eaLnBrk="1" hangingPunct="1">
              <a:buClr>
                <a:schemeClr val="bg1"/>
              </a:buClr>
              <a:buFontTx/>
              <a:buNone/>
              <a:defRPr/>
            </a:pPr>
            <a:r>
              <a:rPr lang="en-US" b="1" i="1" dirty="0" smtClean="0">
                <a:solidFill>
                  <a:schemeClr val="accent1"/>
                </a:solidFill>
                <a:effectLst>
                  <a:outerShdw blurRad="38100" dist="38100" dir="2700000" algn="tl">
                    <a:srgbClr val="000000">
                      <a:alpha val="43137"/>
                    </a:srgbClr>
                  </a:outerShdw>
                </a:effectLst>
                <a:latin typeface="Calibri" pitchFamily="34" charset="0"/>
              </a:rPr>
              <a:t>   Ever since the Garden of Eden, we’ve needed plants for food, shelter, oxygen, our health and our well-being.</a:t>
            </a:r>
            <a:endParaRPr lang="en-US" b="1" dirty="0" smtClean="0">
              <a:solidFill>
                <a:schemeClr val="accent1"/>
              </a:solidFill>
              <a:effectLst>
                <a:outerShdw blurRad="38100" dist="38100" dir="2700000" algn="tl">
                  <a:srgbClr val="000000">
                    <a:alpha val="43137"/>
                  </a:srgbClr>
                </a:outerShdw>
              </a:effectLst>
              <a:latin typeface="Calibri" pitchFamily="34" charset="0"/>
            </a:endParaRPr>
          </a:p>
          <a:p>
            <a:pPr>
              <a:buFont typeface="Wingdings 2" pitchFamily="18" charset="2"/>
              <a:buNone/>
              <a:defRPr/>
            </a:pPr>
            <a:endParaRPr lang="en-US" dirty="0" smtClean="0">
              <a:effectLst>
                <a:outerShdw blurRad="38100" dist="38100" dir="2700000" algn="tl">
                  <a:srgbClr val="000000">
                    <a:alpha val="43137"/>
                  </a:srgbClr>
                </a:outerShdw>
              </a:effectLst>
              <a:latin typeface="Calibri" pitchFamily="34" charset="0"/>
            </a:endParaRPr>
          </a:p>
        </p:txBody>
      </p:sp>
      <p:pic>
        <p:nvPicPr>
          <p:cNvPr id="10244" name="Picture 4" descr="U:\arangel\GEP LOGO 07'\PNG\GOOD-EARTH-LOGO-FINAL.png"/>
          <p:cNvPicPr>
            <a:picLocks noChangeAspect="1" noChangeArrowheads="1"/>
          </p:cNvPicPr>
          <p:nvPr/>
        </p:nvPicPr>
        <p:blipFill>
          <a:blip r:embed="rId4" cstate="print">
            <a:lum contrast="10000"/>
          </a:blip>
          <a:srcRect/>
          <a:stretch>
            <a:fillRect/>
          </a:stretch>
        </p:blipFill>
        <p:spPr bwMode="auto">
          <a:xfrm>
            <a:off x="0" y="0"/>
            <a:ext cx="2286000" cy="942975"/>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noChangeArrowheads="1"/>
          </p:cNvPicPr>
          <p:nvPr/>
        </p:nvPicPr>
        <p:blipFill>
          <a:blip r:embed="rId3" cstate="print">
            <a:lum contrast="10000"/>
          </a:blip>
          <a:srcRect/>
          <a:stretch>
            <a:fillRect/>
          </a:stretch>
        </p:blipFill>
        <p:spPr bwMode="auto">
          <a:xfrm>
            <a:off x="3657600" y="1371600"/>
            <a:ext cx="3352800" cy="23622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7" name="Picture 6"/>
          <p:cNvPicPr>
            <a:picLocks noChangeAspect="1" noChangeArrowheads="1"/>
          </p:cNvPicPr>
          <p:nvPr/>
        </p:nvPicPr>
        <p:blipFill>
          <a:blip r:embed="rId4" cstate="print">
            <a:lum contrast="20000"/>
          </a:blip>
          <a:srcRect b="34630"/>
          <a:stretch>
            <a:fillRect/>
          </a:stretch>
        </p:blipFill>
        <p:spPr bwMode="auto">
          <a:xfrm>
            <a:off x="1752600" y="1752600"/>
            <a:ext cx="1660071" cy="138065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9" name="Text Box 5"/>
          <p:cNvSpPr txBox="1">
            <a:spLocks noChangeArrowheads="1"/>
          </p:cNvSpPr>
          <p:nvPr/>
        </p:nvSpPr>
        <p:spPr bwMode="auto">
          <a:xfrm>
            <a:off x="0" y="609600"/>
            <a:ext cx="9144000" cy="769441"/>
          </a:xfrm>
          <a:prstGeom prst="rect">
            <a:avLst/>
          </a:prstGeom>
          <a:noFill/>
          <a:ln w="9525">
            <a:noFill/>
            <a:miter lim="800000"/>
            <a:headEnd/>
            <a:tailEnd/>
          </a:ln>
        </p:spPr>
        <p:txBody>
          <a:bodyPr>
            <a:spAutoFit/>
          </a:bodyPr>
          <a:lstStyle/>
          <a:p>
            <a:pPr marL="448056" indent="-384048" algn="ctr" fontAlgn="auto">
              <a:spcBef>
                <a:spcPct val="20000"/>
              </a:spcBef>
              <a:spcAft>
                <a:spcPts val="0"/>
              </a:spcAft>
              <a:buClr>
                <a:schemeClr val="accent1"/>
              </a:buClr>
              <a:buSzPct val="80000"/>
              <a:defRPr/>
            </a:pPr>
            <a:r>
              <a:rPr lang="en-US" sz="4400" b="1" cap="small" dirty="0">
                <a:ln w="10541" cmpd="sng">
                  <a:solidFill>
                    <a:schemeClr val="accent1">
                      <a:shade val="88000"/>
                      <a:satMod val="110000"/>
                    </a:schemeClr>
                  </a:solidFill>
                  <a:prstDash val="solid"/>
                </a:ln>
                <a:solidFill>
                  <a:schemeClr val="accent1">
                    <a:lumMod val="75000"/>
                  </a:schemeClr>
                </a:solidFill>
                <a:effectLst>
                  <a:outerShdw blurRad="26000" dist="26000" dir="14500000" algn="tl" rotWithShape="0">
                    <a:srgbClr val="000000">
                      <a:alpha val="40000"/>
                    </a:srgbClr>
                  </a:outerShdw>
                </a:effectLst>
                <a:latin typeface="+mn-lt"/>
                <a:ea typeface="+mn-ea"/>
                <a:cs typeface="ＭＳ Ｐゴシック"/>
              </a:rPr>
              <a:t>Irrigation</a:t>
            </a:r>
          </a:p>
        </p:txBody>
      </p:sp>
      <p:pic>
        <p:nvPicPr>
          <p:cNvPr id="55301" name="Picture 7" descr="GSB logo clear background.png"/>
          <p:cNvPicPr>
            <a:picLocks noChangeAspect="1"/>
          </p:cNvPicPr>
          <p:nvPr/>
        </p:nvPicPr>
        <p:blipFill>
          <a:blip r:embed="rId5" cstate="print"/>
          <a:srcRect/>
          <a:stretch>
            <a:fillRect/>
          </a:stretch>
        </p:blipFill>
        <p:spPr bwMode="auto">
          <a:xfrm>
            <a:off x="0" y="0"/>
            <a:ext cx="2286000" cy="609600"/>
          </a:xfrm>
          <a:prstGeom prst="rect">
            <a:avLst/>
          </a:prstGeom>
          <a:noFill/>
          <a:ln w="9525">
            <a:noFill/>
            <a:miter lim="800000"/>
            <a:headEnd/>
            <a:tailEnd/>
          </a:ln>
        </p:spPr>
      </p:pic>
      <p:pic>
        <p:nvPicPr>
          <p:cNvPr id="11" name="Picture 2"/>
          <p:cNvPicPr>
            <a:picLocks noChangeAspect="1" noChangeArrowheads="1"/>
          </p:cNvPicPr>
          <p:nvPr/>
        </p:nvPicPr>
        <p:blipFill>
          <a:blip r:embed="rId6" cstate="print"/>
          <a:srcRect/>
          <a:stretch>
            <a:fillRect/>
          </a:stretch>
        </p:blipFill>
        <p:spPr bwMode="auto">
          <a:xfrm>
            <a:off x="152400" y="3962400"/>
            <a:ext cx="3962399" cy="2527017"/>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pic>
      <p:pic>
        <p:nvPicPr>
          <p:cNvPr id="12" name="Picture 2" descr="T:\Green Roofs\Projects\COMPLETED\RFS - JPL - Pasadena\JPL-GR-001 Images\In Progress\HPIM1723.JPG"/>
          <p:cNvPicPr>
            <a:picLocks noChangeAspect="1" noChangeArrowheads="1"/>
          </p:cNvPicPr>
          <p:nvPr/>
        </p:nvPicPr>
        <p:blipFill>
          <a:blip r:embed="rId7" cstate="print"/>
          <a:srcRect/>
          <a:stretch>
            <a:fillRect/>
          </a:stretch>
        </p:blipFill>
        <p:spPr bwMode="auto">
          <a:xfrm>
            <a:off x="4876800" y="3886200"/>
            <a:ext cx="3810000" cy="2714291"/>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Tree>
  </p:cSld>
  <p:clrMapOvr>
    <a:masterClrMapping/>
  </p:clrMapOvr>
  <p:transition advClick="0" advTm="3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p:cNvPicPr>
            <a:picLocks noChangeAspect="1" noChangeArrowheads="1"/>
          </p:cNvPicPr>
          <p:nvPr/>
        </p:nvPicPr>
        <p:blipFill>
          <a:blip r:embed="rId3" cstate="print">
            <a:lum contrast="10000"/>
          </a:blip>
          <a:srcRect/>
          <a:stretch>
            <a:fillRect/>
          </a:stretch>
        </p:blipFill>
        <p:spPr bwMode="auto">
          <a:xfrm>
            <a:off x="533400" y="3048000"/>
            <a:ext cx="4038600" cy="25908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3" name="TextBox 2"/>
          <p:cNvSpPr txBox="1"/>
          <p:nvPr/>
        </p:nvSpPr>
        <p:spPr>
          <a:xfrm>
            <a:off x="304800" y="990600"/>
            <a:ext cx="3733800" cy="1323975"/>
          </a:xfrm>
          <a:prstGeom prst="rect">
            <a:avLst/>
          </a:prstGeom>
          <a:noFill/>
        </p:spPr>
        <p:txBody>
          <a:bodyPr>
            <a:spAutoFit/>
          </a:bodyPr>
          <a:lstStyle/>
          <a:p>
            <a:pPr>
              <a:defRPr/>
            </a:pPr>
            <a:r>
              <a:rPr lang="en-US" sz="8000" b="1" dirty="0">
                <a:solidFill>
                  <a:srgbClr val="0066FF"/>
                </a:solidFill>
                <a:effectLst>
                  <a:outerShdw blurRad="38100" dist="38100" dir="2700000" algn="tl">
                    <a:srgbClr val="000000">
                      <a:alpha val="43137"/>
                    </a:srgbClr>
                  </a:outerShdw>
                </a:effectLst>
                <a:latin typeface="Calibri" pitchFamily="34" charset="0"/>
              </a:rPr>
              <a:t>WATER!</a:t>
            </a:r>
          </a:p>
        </p:txBody>
      </p:sp>
      <p:pic>
        <p:nvPicPr>
          <p:cNvPr id="10242" name="Picture 2" descr="Y:\Projects\PROPOSAL\Ford.Taco Bell  - Irvine\Pictures\Site Visit 11.09.09\roof 2\a 040.jpg"/>
          <p:cNvPicPr>
            <a:picLocks noChangeAspect="1" noChangeArrowheads="1"/>
          </p:cNvPicPr>
          <p:nvPr/>
        </p:nvPicPr>
        <p:blipFill>
          <a:blip r:embed="rId4" cstate="print"/>
          <a:srcRect/>
          <a:stretch>
            <a:fillRect/>
          </a:stretch>
        </p:blipFill>
        <p:spPr bwMode="auto">
          <a:xfrm>
            <a:off x="4648200" y="1295400"/>
            <a:ext cx="4111625" cy="309562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63493" name="Picture 4" descr="GSB logo clear background.png"/>
          <p:cNvPicPr>
            <a:picLocks noChangeAspect="1"/>
          </p:cNvPicPr>
          <p:nvPr/>
        </p:nvPicPr>
        <p:blipFill>
          <a:blip r:embed="rId5"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Y:\Projects\PROPOSAL\Ford.Taco Bell  - Irvine\Pictures\Site Visit 11.09.09\roof 2\a 035.jpg"/>
          <p:cNvPicPr>
            <a:picLocks noChangeAspect="1" noChangeArrowheads="1"/>
          </p:cNvPicPr>
          <p:nvPr/>
        </p:nvPicPr>
        <p:blipFill>
          <a:blip r:embed="rId3" cstate="print"/>
          <a:srcRect/>
          <a:stretch>
            <a:fillRect/>
          </a:stretch>
        </p:blipFill>
        <p:spPr bwMode="auto">
          <a:xfrm>
            <a:off x="739191" y="609600"/>
            <a:ext cx="7642809" cy="5925149"/>
          </a:xfrm>
          <a:prstGeom prst="rect">
            <a:avLst/>
          </a:prstGeom>
          <a:noFill/>
          <a:scene3d>
            <a:camera prst="orthographicFront"/>
            <a:lightRig rig="threePt" dir="t"/>
          </a:scene3d>
          <a:sp3d>
            <a:bevelT/>
          </a:sp3d>
        </p:spPr>
      </p:pic>
      <p:pic>
        <p:nvPicPr>
          <p:cNvPr id="64515" name="Picture 2" descr="GSB logo clear background.png"/>
          <p:cNvPicPr>
            <a:picLocks noChangeAspect="1"/>
          </p:cNvPicPr>
          <p:nvPr/>
        </p:nvPicPr>
        <p:blipFill>
          <a:blip r:embed="rId4"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685800"/>
            <a:ext cx="8001000" cy="5878513"/>
          </a:xfrm>
          <a:prstGeom prst="rect">
            <a:avLst/>
          </a:prstGeom>
          <a:noFill/>
        </p:spPr>
        <p:txBody>
          <a:bodyPr>
            <a:spAutoFit/>
          </a:bodyPr>
          <a:lstStyle/>
          <a:p>
            <a:pPr algn="ctr">
              <a:defRPr/>
            </a:pPr>
            <a:r>
              <a:rPr lang="en-US" sz="4400" b="1" i="1" dirty="0">
                <a:effectLst>
                  <a:outerShdw blurRad="38100" dist="38100" dir="2700000" algn="tl">
                    <a:srgbClr val="000000">
                      <a:alpha val="43137"/>
                    </a:srgbClr>
                  </a:outerShdw>
                </a:effectLst>
                <a:latin typeface="Calibri" pitchFamily="34" charset="0"/>
              </a:rPr>
              <a:t>ALTERNATIVE  SOURCES OF WATER:</a:t>
            </a:r>
            <a:endParaRPr lang="en-US" sz="3200" dirty="0">
              <a:latin typeface="Calibri" pitchFamily="34" charset="0"/>
            </a:endParaRPr>
          </a:p>
          <a:p>
            <a:pPr marL="228600" indent="-228600">
              <a:buFont typeface="Arial" pitchFamily="34" charset="0"/>
              <a:buChar char="•"/>
              <a:defRPr/>
            </a:pPr>
            <a:r>
              <a:rPr lang="en-US" sz="3200" dirty="0">
                <a:latin typeface="Calibri" pitchFamily="34" charset="0"/>
              </a:rPr>
              <a:t>Rain water</a:t>
            </a:r>
          </a:p>
          <a:p>
            <a:pPr marL="228600" indent="-228600">
              <a:buFont typeface="Arial" pitchFamily="34" charset="0"/>
              <a:buChar char="•"/>
              <a:defRPr/>
            </a:pPr>
            <a:endParaRPr lang="en-US" sz="3200" dirty="0">
              <a:latin typeface="Calibri" pitchFamily="34" charset="0"/>
            </a:endParaRPr>
          </a:p>
          <a:p>
            <a:pPr marL="228600" indent="-228600">
              <a:buFont typeface="Arial" pitchFamily="34" charset="0"/>
              <a:buChar char="•"/>
              <a:defRPr/>
            </a:pPr>
            <a:r>
              <a:rPr lang="en-US" sz="3200" dirty="0">
                <a:latin typeface="Calibri" pitchFamily="34" charset="0"/>
              </a:rPr>
              <a:t>Purple pipe</a:t>
            </a:r>
          </a:p>
          <a:p>
            <a:pPr marL="228600" indent="-228600">
              <a:buFont typeface="Arial" pitchFamily="34" charset="0"/>
              <a:buChar char="•"/>
              <a:defRPr/>
            </a:pPr>
            <a:endParaRPr lang="en-US" sz="3200" dirty="0">
              <a:latin typeface="Calibri" pitchFamily="34" charset="0"/>
            </a:endParaRPr>
          </a:p>
          <a:p>
            <a:pPr marL="228600" indent="-228600">
              <a:buFont typeface="Arial" pitchFamily="34" charset="0"/>
              <a:buChar char="•"/>
              <a:defRPr/>
            </a:pPr>
            <a:r>
              <a:rPr lang="en-US" sz="3200" dirty="0">
                <a:latin typeface="Calibri" pitchFamily="34" charset="0"/>
              </a:rPr>
              <a:t>Air conditioner </a:t>
            </a:r>
          </a:p>
          <a:p>
            <a:pPr marL="228600" indent="-228600">
              <a:defRPr/>
            </a:pPr>
            <a:r>
              <a:rPr lang="en-US" sz="3200" dirty="0">
                <a:latin typeface="Calibri" pitchFamily="34" charset="0"/>
              </a:rPr>
              <a:t>   condensate</a:t>
            </a:r>
          </a:p>
          <a:p>
            <a:pPr marL="228600" indent="-228600">
              <a:buFont typeface="Arial" pitchFamily="34" charset="0"/>
              <a:buChar char="•"/>
              <a:defRPr/>
            </a:pPr>
            <a:endParaRPr lang="en-US" sz="3200" dirty="0">
              <a:latin typeface="Calibri" pitchFamily="34" charset="0"/>
            </a:endParaRPr>
          </a:p>
          <a:p>
            <a:pPr marL="228600" indent="-228600">
              <a:buFont typeface="Arial" pitchFamily="34" charset="0"/>
              <a:buChar char="•"/>
              <a:defRPr/>
            </a:pPr>
            <a:r>
              <a:rPr lang="en-US" sz="3200" dirty="0">
                <a:latin typeface="Calibri" pitchFamily="34" charset="0"/>
              </a:rPr>
              <a:t>Gray water</a:t>
            </a:r>
          </a:p>
          <a:p>
            <a:pPr marL="228600" indent="-228600">
              <a:buFont typeface="Arial" pitchFamily="34" charset="0"/>
              <a:buChar char="•"/>
              <a:defRPr/>
            </a:pPr>
            <a:endParaRPr lang="en-US" sz="3200" dirty="0">
              <a:latin typeface="Calibri" pitchFamily="34" charset="0"/>
            </a:endParaRPr>
          </a:p>
        </p:txBody>
      </p:sp>
      <p:pic>
        <p:nvPicPr>
          <p:cNvPr id="65539" name="Picture 2" descr="GSB logo clear background.png"/>
          <p:cNvPicPr>
            <a:picLocks noChangeAspect="1"/>
          </p:cNvPicPr>
          <p:nvPr/>
        </p:nvPicPr>
        <p:blipFill>
          <a:blip r:embed="rId3" cstate="print"/>
          <a:srcRect/>
          <a:stretch>
            <a:fillRect/>
          </a:stretch>
        </p:blipFill>
        <p:spPr bwMode="auto">
          <a:xfrm>
            <a:off x="0" y="0"/>
            <a:ext cx="2286000" cy="609600"/>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4343400" y="2819400"/>
            <a:ext cx="4267200" cy="2857317"/>
          </a:xfrm>
          <a:prstGeom prst="ellipse">
            <a:avLst/>
          </a:prstGeom>
          <a:ln>
            <a:noFill/>
          </a:ln>
          <a:effectLst>
            <a:softEdge rad="112500"/>
          </a:effectLst>
        </p:spPr>
      </p:pic>
    </p:spTree>
  </p:cSld>
  <p:clrMapOvr>
    <a:masterClrMapping/>
  </p:clrMapOvr>
  <p:transition>
    <p:dissolv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2" name="Group 2"/>
          <p:cNvGrpSpPr>
            <a:grpSpLocks/>
          </p:cNvGrpSpPr>
          <p:nvPr/>
        </p:nvGrpSpPr>
        <p:grpSpPr bwMode="auto">
          <a:xfrm>
            <a:off x="6019800" y="2819400"/>
            <a:ext cx="2897188" cy="3713163"/>
            <a:chOff x="106561851" y="106223844"/>
            <a:chExt cx="2897654" cy="3713184"/>
          </a:xfrm>
        </p:grpSpPr>
        <p:pic>
          <p:nvPicPr>
            <p:cNvPr id="3075" name="Picture 3"/>
            <p:cNvPicPr>
              <a:picLocks noChangeAspect="1" noChangeArrowheads="1"/>
            </p:cNvPicPr>
            <p:nvPr/>
          </p:nvPicPr>
          <p:blipFill>
            <a:blip r:embed="rId3" cstate="print"/>
            <a:srcRect l="8372" t="6992" r="16551" b="12689"/>
            <a:stretch>
              <a:fillRect/>
            </a:stretch>
          </p:blipFill>
          <p:spPr bwMode="auto">
            <a:xfrm>
              <a:off x="106561851" y="106527600"/>
              <a:ext cx="2557071" cy="3409428"/>
            </a:xfrm>
            <a:prstGeom prst="rect">
              <a:avLst/>
            </a:prstGeom>
            <a:noFill/>
            <a:ln w="25400" algn="in">
              <a:solidFill>
                <a:srgbClr val="333300"/>
              </a:solidFill>
              <a:miter lim="800000"/>
              <a:headEnd/>
              <a:tailEnd/>
            </a:ln>
            <a:effectLst/>
            <a:scene3d>
              <a:camera prst="orthographicFront"/>
              <a:lightRig rig="threePt" dir="t"/>
            </a:scene3d>
            <a:sp3d>
              <a:bevelT/>
            </a:sp3d>
          </p:spPr>
        </p:pic>
        <p:pic>
          <p:nvPicPr>
            <p:cNvPr id="3076" name="Picture 4"/>
            <p:cNvPicPr>
              <a:picLocks noChangeAspect="1" noChangeArrowheads="1"/>
            </p:cNvPicPr>
            <p:nvPr/>
          </p:nvPicPr>
          <p:blipFill>
            <a:blip r:embed="rId4" cstate="print"/>
            <a:srcRect b="29584"/>
            <a:stretch>
              <a:fillRect/>
            </a:stretch>
          </p:blipFill>
          <p:spPr bwMode="auto">
            <a:xfrm>
              <a:off x="107167210" y="106223844"/>
              <a:ext cx="2292295" cy="1828800"/>
            </a:xfrm>
            <a:prstGeom prst="rect">
              <a:avLst/>
            </a:prstGeom>
            <a:noFill/>
            <a:ln w="9525" algn="in">
              <a:noFill/>
              <a:miter lim="800000"/>
              <a:headEnd/>
              <a:tailEnd/>
            </a:ln>
            <a:effectLst/>
            <a:scene3d>
              <a:camera prst="orthographicFront"/>
              <a:lightRig rig="threePt" dir="t"/>
            </a:scene3d>
            <a:sp3d>
              <a:bevelT/>
            </a:sp3d>
          </p:spPr>
        </p:pic>
      </p:grpSp>
      <p:pic>
        <p:nvPicPr>
          <p:cNvPr id="3078" name="Picture 6"/>
          <p:cNvPicPr>
            <a:picLocks noChangeAspect="1" noChangeArrowheads="1"/>
          </p:cNvPicPr>
          <p:nvPr/>
        </p:nvPicPr>
        <p:blipFill>
          <a:blip r:embed="rId5" cstate="print"/>
          <a:srcRect/>
          <a:stretch>
            <a:fillRect/>
          </a:stretch>
        </p:blipFill>
        <p:spPr bwMode="auto">
          <a:xfrm>
            <a:off x="1371600" y="1334558"/>
            <a:ext cx="2057400" cy="1532467"/>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grpSp>
        <p:nvGrpSpPr>
          <p:cNvPr id="56324" name="Group 7"/>
          <p:cNvGrpSpPr>
            <a:grpSpLocks/>
          </p:cNvGrpSpPr>
          <p:nvPr/>
        </p:nvGrpSpPr>
        <p:grpSpPr bwMode="auto">
          <a:xfrm>
            <a:off x="1295400" y="3124200"/>
            <a:ext cx="4502150" cy="3516313"/>
            <a:chOff x="109283326" y="106512726"/>
            <a:chExt cx="4502324" cy="3515312"/>
          </a:xfrm>
        </p:grpSpPr>
        <p:pic>
          <p:nvPicPr>
            <p:cNvPr id="3080" name="Picture 8" descr="CIMG0958"/>
            <p:cNvPicPr>
              <a:picLocks noChangeAspect="1" noChangeArrowheads="1"/>
            </p:cNvPicPr>
            <p:nvPr/>
          </p:nvPicPr>
          <p:blipFill>
            <a:blip r:embed="rId6" cstate="print"/>
            <a:srcRect/>
            <a:stretch>
              <a:fillRect/>
            </a:stretch>
          </p:blipFill>
          <p:spPr bwMode="auto">
            <a:xfrm>
              <a:off x="109283326" y="106512726"/>
              <a:ext cx="4400550" cy="3300413"/>
            </a:xfrm>
            <a:prstGeom prst="rect">
              <a:avLst/>
            </a:prstGeom>
            <a:noFill/>
            <a:ln w="25400" algn="in">
              <a:solidFill>
                <a:srgbClr val="333300"/>
              </a:solidFill>
              <a:miter lim="800000"/>
              <a:headEnd/>
              <a:tailEnd/>
            </a:ln>
            <a:effectLst/>
            <a:scene3d>
              <a:camera prst="orthographicFront"/>
              <a:lightRig rig="threePt" dir="t"/>
            </a:scene3d>
            <a:sp3d>
              <a:bevelT/>
            </a:sp3d>
          </p:spPr>
        </p:pic>
        <p:pic>
          <p:nvPicPr>
            <p:cNvPr id="3081" name="Picture 9" descr="P3230232"/>
            <p:cNvPicPr>
              <a:picLocks noChangeAspect="1" noChangeArrowheads="1"/>
            </p:cNvPicPr>
            <p:nvPr/>
          </p:nvPicPr>
          <p:blipFill>
            <a:blip r:embed="rId7" cstate="print"/>
            <a:srcRect/>
            <a:stretch>
              <a:fillRect/>
            </a:stretch>
          </p:blipFill>
          <p:spPr bwMode="auto">
            <a:xfrm>
              <a:off x="111785400" y="108527850"/>
              <a:ext cx="2000250" cy="1500188"/>
            </a:xfrm>
            <a:prstGeom prst="rect">
              <a:avLst/>
            </a:prstGeom>
            <a:noFill/>
            <a:ln w="25400" algn="in">
              <a:solidFill>
                <a:srgbClr val="333300"/>
              </a:solidFill>
              <a:miter lim="800000"/>
              <a:headEnd/>
              <a:tailEnd/>
            </a:ln>
            <a:effectLst/>
            <a:scene3d>
              <a:camera prst="orthographicFront"/>
              <a:lightRig rig="threePt" dir="t"/>
            </a:scene3d>
            <a:sp3d>
              <a:bevelT/>
            </a:sp3d>
          </p:spPr>
        </p:pic>
      </p:grpSp>
      <p:pic>
        <p:nvPicPr>
          <p:cNvPr id="3082" name="Picture 10"/>
          <p:cNvPicPr>
            <a:picLocks noChangeAspect="1" noChangeArrowheads="1"/>
          </p:cNvPicPr>
          <p:nvPr/>
        </p:nvPicPr>
        <p:blipFill>
          <a:blip r:embed="rId8" cstate="print"/>
          <a:srcRect/>
          <a:stretch>
            <a:fillRect/>
          </a:stretch>
        </p:blipFill>
        <p:spPr bwMode="auto">
          <a:xfrm>
            <a:off x="3657600" y="1295400"/>
            <a:ext cx="2221390" cy="158432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3083" name="Picture 11"/>
          <p:cNvPicPr>
            <a:picLocks noChangeAspect="1" noChangeArrowheads="1"/>
          </p:cNvPicPr>
          <p:nvPr/>
        </p:nvPicPr>
        <p:blipFill>
          <a:blip r:embed="rId9" cstate="print"/>
          <a:srcRect/>
          <a:stretch>
            <a:fillRect/>
          </a:stretch>
        </p:blipFill>
        <p:spPr bwMode="auto">
          <a:xfrm>
            <a:off x="6248400" y="533400"/>
            <a:ext cx="2366962" cy="1980862"/>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16" name="Rectangle 3"/>
          <p:cNvSpPr txBox="1">
            <a:spLocks noChangeArrowheads="1"/>
          </p:cNvSpPr>
          <p:nvPr/>
        </p:nvSpPr>
        <p:spPr>
          <a:xfrm>
            <a:off x="228600" y="685800"/>
            <a:ext cx="762000" cy="5867400"/>
          </a:xfrm>
          <a:prstGeom prst="rect">
            <a:avLst/>
          </a:prstGeom>
        </p:spPr>
        <p:txBody>
          <a:bodyPr vert="wordArtVert">
            <a:normAutofit lnSpcReduction="10000"/>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448056" indent="-384048" algn="ctr" fontAlgn="auto">
              <a:spcBef>
                <a:spcPct val="20000"/>
              </a:spcBef>
              <a:spcAft>
                <a:spcPts val="0"/>
              </a:spcAft>
              <a:buClr>
                <a:schemeClr val="accent1"/>
              </a:buClr>
              <a:buSzPct val="80000"/>
              <a:defRPr/>
            </a:pPr>
            <a:r>
              <a:rPr lang="en-US" sz="3600" b="1" kern="0" cap="all" dirty="0">
                <a:ln/>
                <a:solidFill>
                  <a:schemeClr val="accent1"/>
                </a:solidFill>
                <a:effectLst>
                  <a:outerShdw blurRad="38100" dist="38100" dir="2700000" algn="tl">
                    <a:srgbClr val="000000">
                      <a:alpha val="43137"/>
                    </a:srgbClr>
                  </a:outerShdw>
                  <a:reflection blurRad="10000" stA="55000" endPos="48000" dist="500" dir="5400000" sy="-100000" algn="bl" rotWithShape="0"/>
                </a:effectLst>
                <a:latin typeface="+mn-lt"/>
                <a:ea typeface="+mn-ea"/>
              </a:rPr>
              <a:t>Rainwater</a:t>
            </a:r>
          </a:p>
          <a:p>
            <a:pPr marL="448056" indent="-384048" algn="ctr" fontAlgn="auto">
              <a:spcBef>
                <a:spcPct val="20000"/>
              </a:spcBef>
              <a:spcAft>
                <a:spcPts val="0"/>
              </a:spcAft>
              <a:buClr>
                <a:schemeClr val="accent1"/>
              </a:buClr>
              <a:buSzPct val="80000"/>
              <a:defRPr/>
            </a:pPr>
            <a:endParaRPr lang="en-US" sz="3600" b="1" kern="0" cap="all" dirty="0">
              <a:ln/>
              <a:solidFill>
                <a:schemeClr val="accent1"/>
              </a:solidFill>
              <a:effectLst>
                <a:outerShdw blurRad="38100" dist="38100" dir="2700000" algn="tl">
                  <a:srgbClr val="000000">
                    <a:alpha val="43137"/>
                  </a:srgbClr>
                </a:outerShdw>
                <a:reflection blurRad="10000" stA="55000" endPos="48000" dist="500" dir="5400000" sy="-100000" algn="bl" rotWithShape="0"/>
              </a:effectLst>
              <a:latin typeface="+mn-lt"/>
              <a:ea typeface="+mn-ea"/>
            </a:endParaRPr>
          </a:p>
        </p:txBody>
      </p:sp>
      <p:sp>
        <p:nvSpPr>
          <p:cNvPr id="17" name="Rectangle 3"/>
          <p:cNvSpPr txBox="1">
            <a:spLocks noChangeArrowheads="1"/>
          </p:cNvSpPr>
          <p:nvPr/>
        </p:nvSpPr>
        <p:spPr>
          <a:xfrm>
            <a:off x="533400" y="457200"/>
            <a:ext cx="6400800" cy="761999"/>
          </a:xfrm>
          <a:prstGeom prst="rect">
            <a:avLst/>
          </a:prstGeom>
        </p:spPr>
        <p:txBody>
          <a:bodyPr>
            <a:norm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448056" indent="-384048" algn="ctr" fontAlgn="auto">
              <a:spcBef>
                <a:spcPct val="20000"/>
              </a:spcBef>
              <a:spcAft>
                <a:spcPts val="0"/>
              </a:spcAft>
              <a:buClr>
                <a:schemeClr val="accent1"/>
              </a:buClr>
              <a:buSzPct val="80000"/>
              <a:defRPr/>
            </a:pPr>
            <a:r>
              <a:rPr lang="en-US" sz="3600" b="1" kern="0" cap="all" dirty="0">
                <a:ln/>
                <a:solidFill>
                  <a:schemeClr val="accent1"/>
                </a:solidFill>
                <a:effectLst>
                  <a:outerShdw blurRad="38100" dist="38100" dir="2700000" algn="tl">
                    <a:srgbClr val="000000">
                      <a:alpha val="43137"/>
                    </a:srgbClr>
                  </a:outerShdw>
                  <a:reflection blurRad="10000" stA="55000" endPos="48000" dist="500" dir="5400000" sy="-100000" algn="bl" rotWithShape="0"/>
                </a:effectLst>
                <a:latin typeface="+mn-lt"/>
                <a:ea typeface="+mn-ea"/>
              </a:rPr>
              <a:t>harvesting</a:t>
            </a:r>
          </a:p>
        </p:txBody>
      </p:sp>
      <p:pic>
        <p:nvPicPr>
          <p:cNvPr id="56329" name="Picture 14" descr="GSB logo clear background.png"/>
          <p:cNvPicPr>
            <a:picLocks noChangeAspect="1"/>
          </p:cNvPicPr>
          <p:nvPr/>
        </p:nvPicPr>
        <p:blipFill>
          <a:blip r:embed="rId10"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advClick="0" advTm="3000">
    <p:dissolv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990600" y="1143000"/>
            <a:ext cx="6913563" cy="501015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57347" name="Picture 2" descr="GSB logo clear background.png"/>
          <p:cNvPicPr>
            <a:picLocks noChangeAspect="1"/>
          </p:cNvPicPr>
          <p:nvPr/>
        </p:nvPicPr>
        <p:blipFill>
          <a:blip r:embed="rId4"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advClick="0" advTm="3000">
    <p:dissolv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152400" y="2286000"/>
            <a:ext cx="6291435" cy="433333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3" name="Picture 29" descr="SoilTracker"/>
          <p:cNvPicPr>
            <a:picLocks noChangeAspect="1" noChangeArrowheads="1"/>
          </p:cNvPicPr>
          <p:nvPr/>
        </p:nvPicPr>
        <p:blipFill>
          <a:blip r:embed="rId4" cstate="print">
            <a:lum contrast="10000"/>
          </a:blip>
          <a:srcRect/>
          <a:stretch>
            <a:fillRect/>
          </a:stretch>
        </p:blipFill>
        <p:spPr bwMode="auto">
          <a:xfrm>
            <a:off x="6248400" y="4648200"/>
            <a:ext cx="2743200" cy="1994534"/>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10242" name="Picture 2" descr="T:\Green Roofs\Pictures\Pics4JD\Wabi\Photo_122107_013.jpg"/>
          <p:cNvPicPr>
            <a:picLocks noChangeAspect="1" noChangeArrowheads="1"/>
          </p:cNvPicPr>
          <p:nvPr/>
        </p:nvPicPr>
        <p:blipFill>
          <a:blip r:embed="rId5" cstate="print"/>
          <a:srcRect/>
          <a:stretch>
            <a:fillRect/>
          </a:stretch>
        </p:blipFill>
        <p:spPr bwMode="auto">
          <a:xfrm>
            <a:off x="1752600" y="914400"/>
            <a:ext cx="2590800" cy="19431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1026" name="Picture 2" descr="U:\Jim\Photos 2008\Freeman Rose\HPIM0735.jpg"/>
          <p:cNvPicPr>
            <a:picLocks noChangeAspect="1" noChangeArrowheads="1"/>
          </p:cNvPicPr>
          <p:nvPr/>
        </p:nvPicPr>
        <p:blipFill>
          <a:blip r:embed="rId6" cstate="print"/>
          <a:srcRect/>
          <a:stretch>
            <a:fillRect/>
          </a:stretch>
        </p:blipFill>
        <p:spPr bwMode="auto">
          <a:xfrm>
            <a:off x="4800600" y="304800"/>
            <a:ext cx="3806824" cy="2865561"/>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58374" name="Picture 5" descr="GSB logo clear background.png"/>
          <p:cNvPicPr>
            <a:picLocks noChangeAspect="1"/>
          </p:cNvPicPr>
          <p:nvPr/>
        </p:nvPicPr>
        <p:blipFill>
          <a:blip r:embed="rId7"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advClick="0" advTm="3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Green Roofs\Projects\COMPLETED\RFS - JPL - Pasadena\JPL-GR-001 Images\In Progress\img060.jpg"/>
          <p:cNvPicPr>
            <a:picLocks noChangeAspect="1" noChangeArrowheads="1"/>
          </p:cNvPicPr>
          <p:nvPr/>
        </p:nvPicPr>
        <p:blipFill>
          <a:blip r:embed="rId3" cstate="print"/>
          <a:srcRect/>
          <a:stretch>
            <a:fillRect/>
          </a:stretch>
        </p:blipFill>
        <p:spPr bwMode="auto">
          <a:xfrm>
            <a:off x="304800" y="1752600"/>
            <a:ext cx="6096000" cy="48768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3075" name="Picture 3" descr="T:\Green Roofs\Projects\COMPLETED\RFS - JPL - Pasadena\JPL-GR-001 Images\In Progress\img058.jpg"/>
          <p:cNvPicPr>
            <a:picLocks noChangeAspect="1" noChangeArrowheads="1"/>
          </p:cNvPicPr>
          <p:nvPr/>
        </p:nvPicPr>
        <p:blipFill>
          <a:blip r:embed="rId4" cstate="print"/>
          <a:srcRect/>
          <a:stretch>
            <a:fillRect/>
          </a:stretch>
        </p:blipFill>
        <p:spPr bwMode="auto">
          <a:xfrm>
            <a:off x="4876800" y="304800"/>
            <a:ext cx="3886200" cy="310896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59396" name="Picture 3" descr="GSB logo clear background.png"/>
          <p:cNvPicPr>
            <a:picLocks noChangeAspect="1"/>
          </p:cNvPicPr>
          <p:nvPr/>
        </p:nvPicPr>
        <p:blipFill>
          <a:blip r:embed="rId5"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dissolv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Uno install May 24th 018"/>
          <p:cNvPicPr>
            <a:picLocks noChangeAspect="1" noChangeArrowheads="1"/>
          </p:cNvPicPr>
          <p:nvPr/>
        </p:nvPicPr>
        <p:blipFill>
          <a:blip r:embed="rId3" cstate="print"/>
          <a:srcRect/>
          <a:stretch>
            <a:fillRect/>
          </a:stretch>
        </p:blipFill>
        <p:spPr bwMode="auto">
          <a:xfrm>
            <a:off x="1219200" y="1371600"/>
            <a:ext cx="6661150" cy="499586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4" name="Text Box 5"/>
          <p:cNvSpPr txBox="1">
            <a:spLocks noChangeArrowheads="1"/>
          </p:cNvSpPr>
          <p:nvPr/>
        </p:nvSpPr>
        <p:spPr bwMode="auto">
          <a:xfrm>
            <a:off x="0" y="457200"/>
            <a:ext cx="9144000" cy="769441"/>
          </a:xfrm>
          <a:prstGeom prst="rect">
            <a:avLst/>
          </a:prstGeom>
          <a:noFill/>
          <a:ln w="9525">
            <a:noFill/>
            <a:miter lim="800000"/>
            <a:headEnd/>
            <a:tailEnd/>
          </a:ln>
        </p:spPr>
        <p:txBody>
          <a:bodyPr>
            <a:spAutoFit/>
          </a:bodyPr>
          <a:lstStyle/>
          <a:p>
            <a:pPr marL="448056" indent="-384048" algn="ctr" fontAlgn="auto">
              <a:spcBef>
                <a:spcPct val="20000"/>
              </a:spcBef>
              <a:spcAft>
                <a:spcPts val="0"/>
              </a:spcAft>
              <a:buClr>
                <a:schemeClr val="accent1"/>
              </a:buClr>
              <a:buSzPct val="80000"/>
              <a:defRPr/>
            </a:pPr>
            <a:r>
              <a:rPr lang="en-US" sz="4400" b="1" cap="small" dirty="0">
                <a:ln w="10541" cmpd="sng">
                  <a:solidFill>
                    <a:schemeClr val="accent1">
                      <a:shade val="88000"/>
                      <a:satMod val="110000"/>
                    </a:schemeClr>
                  </a:solidFill>
                  <a:prstDash val="solid"/>
                </a:ln>
                <a:solidFill>
                  <a:schemeClr val="accent1">
                    <a:lumMod val="75000"/>
                  </a:schemeClr>
                </a:solidFill>
                <a:effectLst>
                  <a:outerShdw blurRad="26000" dist="26000" dir="14500000" algn="tl" rotWithShape="0">
                    <a:srgbClr val="000000">
                      <a:alpha val="40000"/>
                    </a:srgbClr>
                  </a:outerShdw>
                </a:effectLst>
                <a:latin typeface="+mn-lt"/>
                <a:ea typeface="+mn-ea"/>
                <a:cs typeface="ＭＳ Ｐゴシック"/>
              </a:rPr>
              <a:t>Safety</a:t>
            </a:r>
          </a:p>
        </p:txBody>
      </p:sp>
      <p:pic>
        <p:nvPicPr>
          <p:cNvPr id="60420" name="Picture 5" descr="GSB logo clear background.png"/>
          <p:cNvPicPr>
            <a:picLocks noChangeAspect="1"/>
          </p:cNvPicPr>
          <p:nvPr/>
        </p:nvPicPr>
        <p:blipFill>
          <a:blip r:embed="rId4"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57200" y="1882808"/>
            <a:ext cx="8229600" cy="4572000"/>
          </a:xfrm>
          <a:prstGeom prst="rect">
            <a:avLst/>
          </a:prstGeom>
        </p:spPr>
        <p:txBody>
          <a:bodyPr/>
          <a:lstStyle/>
          <a:p>
            <a:pPr marL="447675" indent="-382588" eaLnBrk="0" hangingPunct="0">
              <a:spcBef>
                <a:spcPct val="20000"/>
              </a:spcBef>
              <a:buClr>
                <a:schemeClr val="accent1"/>
              </a:buClr>
              <a:buSzPct val="80000"/>
              <a:defRPr/>
            </a:pPr>
            <a:r>
              <a:rPr lang="en-US"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mn-ea"/>
                <a:cs typeface="ＭＳ Ｐゴシック"/>
              </a:rPr>
              <a:t> </a:t>
            </a:r>
            <a:r>
              <a:rPr lang="en-US" sz="4000" b="1" dirty="0">
                <a:ln w="10541" cmpd="sng">
                  <a:solidFill>
                    <a:schemeClr val="accent1">
                      <a:shade val="88000"/>
                      <a:satMod val="110000"/>
                    </a:schemeClr>
                  </a:solidFill>
                  <a:prstDash val="solid"/>
                </a:ln>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rPr>
              <a:t>Climate</a:t>
            </a:r>
            <a:endParaRPr lang="en-US" b="1"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mn-ea"/>
              <a:cs typeface="ＭＳ Ｐゴシック"/>
            </a:endParaRPr>
          </a:p>
          <a:p>
            <a:pPr marL="822325" lvl="1" indent="-285750" eaLnBrk="0" hangingPunct="0">
              <a:spcBef>
                <a:spcPct val="20000"/>
              </a:spcBef>
              <a:buClr>
                <a:schemeClr val="accent1"/>
              </a:buClr>
              <a:buSzPct val="95000"/>
              <a:buFontTx/>
              <a:buBlip>
                <a:blip r:embed="rId3"/>
              </a:buBlip>
              <a:defRPr/>
            </a:pPr>
            <a:r>
              <a:rPr lang="en-US" sz="2400" b="1" spc="50" dirty="0">
                <a:ln w="13500">
                  <a:solidFill>
                    <a:schemeClr val="accent1">
                      <a:shade val="2500"/>
                      <a:alpha val="6500"/>
                    </a:schemeClr>
                  </a:solidFill>
                  <a:prstDash val="solid"/>
                </a:ln>
                <a:solidFill>
                  <a:schemeClr val="accent1">
                    <a:lumMod val="20000"/>
                    <a:lumOff val="80000"/>
                  </a:schemeClr>
                </a:solidFill>
                <a:effectLst>
                  <a:outerShdw blurRad="38100" dist="38100" dir="2700000" algn="tl">
                    <a:srgbClr val="000000">
                      <a:alpha val="43137"/>
                    </a:srgbClr>
                  </a:outerShdw>
                </a:effectLst>
                <a:latin typeface="Candara" pitchFamily="34" charset="0"/>
                <a:ea typeface="+mn-ea"/>
                <a:cs typeface="ＭＳ Ｐゴシック"/>
              </a:rPr>
              <a:t>Sun</a:t>
            </a:r>
          </a:p>
          <a:p>
            <a:pPr marL="822325" lvl="1" indent="-285750" eaLnBrk="0" hangingPunct="0">
              <a:spcBef>
                <a:spcPct val="20000"/>
              </a:spcBef>
              <a:buClr>
                <a:schemeClr val="accent1"/>
              </a:buClr>
              <a:buSzPct val="95000"/>
              <a:buFontTx/>
              <a:buBlip>
                <a:blip r:embed="rId3"/>
              </a:buBlip>
              <a:defRPr/>
            </a:pPr>
            <a:r>
              <a:rPr lang="en-US" sz="2400" b="1" spc="50" dirty="0">
                <a:ln w="13500">
                  <a:solidFill>
                    <a:schemeClr val="accent1">
                      <a:shade val="2500"/>
                      <a:alpha val="6500"/>
                    </a:schemeClr>
                  </a:solidFill>
                  <a:prstDash val="solid"/>
                </a:ln>
                <a:solidFill>
                  <a:schemeClr val="accent1">
                    <a:lumMod val="20000"/>
                    <a:lumOff val="80000"/>
                  </a:schemeClr>
                </a:solidFill>
                <a:effectLst>
                  <a:outerShdw blurRad="38100" dist="38100" dir="2700000" algn="tl">
                    <a:srgbClr val="000000">
                      <a:alpha val="43137"/>
                    </a:srgbClr>
                  </a:outerShdw>
                </a:effectLst>
                <a:latin typeface="Candara" pitchFamily="34" charset="0"/>
                <a:ea typeface="+mn-ea"/>
                <a:cs typeface="ＭＳ Ｐゴシック"/>
              </a:rPr>
              <a:t>Wind</a:t>
            </a:r>
          </a:p>
          <a:p>
            <a:pPr marL="822325" lvl="1" indent="-285750" eaLnBrk="0" hangingPunct="0">
              <a:spcBef>
                <a:spcPct val="20000"/>
              </a:spcBef>
              <a:buClr>
                <a:schemeClr val="accent1"/>
              </a:buClr>
              <a:buSzPct val="95000"/>
              <a:buFontTx/>
              <a:buBlip>
                <a:blip r:embed="rId3"/>
              </a:buBlip>
              <a:defRPr/>
            </a:pPr>
            <a:r>
              <a:rPr lang="en-US" sz="2400" b="1" spc="50" dirty="0">
                <a:ln w="13500">
                  <a:solidFill>
                    <a:schemeClr val="accent1">
                      <a:shade val="2500"/>
                      <a:alpha val="6500"/>
                    </a:schemeClr>
                  </a:solidFill>
                  <a:prstDash val="solid"/>
                </a:ln>
                <a:solidFill>
                  <a:schemeClr val="accent1">
                    <a:lumMod val="20000"/>
                    <a:lumOff val="80000"/>
                  </a:schemeClr>
                </a:solidFill>
                <a:effectLst>
                  <a:outerShdw blurRad="38100" dist="38100" dir="2700000" algn="tl">
                    <a:srgbClr val="000000">
                      <a:alpha val="43137"/>
                    </a:srgbClr>
                  </a:outerShdw>
                </a:effectLst>
                <a:latin typeface="Candara" pitchFamily="34" charset="0"/>
                <a:ea typeface="+mn-ea"/>
                <a:cs typeface="ＭＳ Ｐゴシック"/>
              </a:rPr>
              <a:t>Temperature</a:t>
            </a:r>
          </a:p>
          <a:p>
            <a:pPr marL="822325" lvl="1" indent="-285750" eaLnBrk="0" hangingPunct="0">
              <a:spcBef>
                <a:spcPct val="20000"/>
              </a:spcBef>
              <a:buClr>
                <a:schemeClr val="accent1"/>
              </a:buClr>
              <a:buSzPct val="95000"/>
              <a:buFontTx/>
              <a:buBlip>
                <a:blip r:embed="rId3"/>
              </a:buBlip>
              <a:defRPr/>
            </a:pPr>
            <a:r>
              <a:rPr lang="en-US" sz="2400" b="1" spc="50" dirty="0">
                <a:ln w="13500">
                  <a:solidFill>
                    <a:schemeClr val="accent1">
                      <a:shade val="2500"/>
                      <a:alpha val="6500"/>
                    </a:schemeClr>
                  </a:solidFill>
                  <a:prstDash val="solid"/>
                </a:ln>
                <a:solidFill>
                  <a:schemeClr val="accent1">
                    <a:lumMod val="20000"/>
                    <a:lumOff val="80000"/>
                  </a:schemeClr>
                </a:solidFill>
                <a:effectLst>
                  <a:outerShdw blurRad="38100" dist="38100" dir="2700000" algn="tl">
                    <a:srgbClr val="000000">
                      <a:alpha val="43137"/>
                    </a:srgbClr>
                  </a:outerShdw>
                </a:effectLst>
                <a:latin typeface="Candara" pitchFamily="34" charset="0"/>
                <a:ea typeface="+mn-ea"/>
                <a:cs typeface="ＭＳ Ｐゴシック"/>
              </a:rPr>
              <a:t>Rainfall</a:t>
            </a:r>
          </a:p>
          <a:p>
            <a:pPr marL="822325" lvl="1" indent="-285750" eaLnBrk="0" hangingPunct="0">
              <a:spcBef>
                <a:spcPct val="20000"/>
              </a:spcBef>
              <a:buClr>
                <a:schemeClr val="accent1"/>
              </a:buClr>
              <a:buSzPct val="95000"/>
              <a:buFontTx/>
              <a:buBlip>
                <a:blip r:embed="rId3"/>
              </a:buBlip>
              <a:defRPr/>
            </a:pPr>
            <a:r>
              <a:rPr lang="en-US" sz="2400" b="1" spc="50" dirty="0">
                <a:ln w="13500">
                  <a:solidFill>
                    <a:schemeClr val="accent1">
                      <a:shade val="2500"/>
                      <a:alpha val="6500"/>
                    </a:schemeClr>
                  </a:solidFill>
                  <a:prstDash val="solid"/>
                </a:ln>
                <a:solidFill>
                  <a:schemeClr val="accent1">
                    <a:lumMod val="20000"/>
                    <a:lumOff val="80000"/>
                  </a:schemeClr>
                </a:solidFill>
                <a:effectLst>
                  <a:outerShdw blurRad="38100" dist="38100" dir="2700000" algn="tl">
                    <a:srgbClr val="000000">
                      <a:alpha val="43137"/>
                    </a:srgbClr>
                  </a:outerShdw>
                </a:effectLst>
                <a:latin typeface="Candara" pitchFamily="34" charset="0"/>
                <a:ea typeface="+mn-ea"/>
                <a:cs typeface="ＭＳ Ｐゴシック"/>
              </a:rPr>
              <a:t>Micro-climate</a:t>
            </a:r>
          </a:p>
          <a:p>
            <a:pPr marL="822325" lvl="1" indent="-285750" eaLnBrk="0" hangingPunct="0">
              <a:spcBef>
                <a:spcPct val="20000"/>
              </a:spcBef>
              <a:buClr>
                <a:schemeClr val="accent1"/>
              </a:buClr>
              <a:buSzPct val="95000"/>
              <a:buFontTx/>
              <a:buBlip>
                <a:blip r:embed="rId3"/>
              </a:buBlip>
              <a:defRPr/>
            </a:pPr>
            <a:r>
              <a:rPr lang="en-US" sz="2400" b="1" spc="50" dirty="0">
                <a:ln w="13500">
                  <a:solidFill>
                    <a:schemeClr val="accent1">
                      <a:shade val="2500"/>
                      <a:alpha val="6500"/>
                    </a:schemeClr>
                  </a:solidFill>
                  <a:prstDash val="solid"/>
                </a:ln>
                <a:solidFill>
                  <a:schemeClr val="accent1">
                    <a:lumMod val="20000"/>
                    <a:lumOff val="80000"/>
                  </a:schemeClr>
                </a:solidFill>
                <a:effectLst>
                  <a:outerShdw blurRad="38100" dist="38100" dir="2700000" algn="tl">
                    <a:srgbClr val="000000">
                      <a:alpha val="43137"/>
                    </a:srgbClr>
                  </a:outerShdw>
                </a:effectLst>
                <a:latin typeface="Candara" pitchFamily="34" charset="0"/>
                <a:ea typeface="+mn-ea"/>
                <a:cs typeface="ＭＳ Ｐゴシック"/>
              </a:rPr>
              <a:t>Hot and windy</a:t>
            </a:r>
          </a:p>
          <a:p>
            <a:pPr marL="822325" lvl="1" indent="-285750" eaLnBrk="0" hangingPunct="0">
              <a:spcBef>
                <a:spcPct val="20000"/>
              </a:spcBef>
              <a:buClr>
                <a:schemeClr val="accent1"/>
              </a:buClr>
              <a:buSzPct val="95000"/>
              <a:buFontTx/>
              <a:buBlip>
                <a:blip r:embed="rId3"/>
              </a:buBlip>
              <a:defRPr/>
            </a:pPr>
            <a:r>
              <a:rPr lang="en-US" sz="2400" b="1" spc="50" dirty="0">
                <a:ln w="13500">
                  <a:solidFill>
                    <a:schemeClr val="accent1">
                      <a:shade val="2500"/>
                      <a:alpha val="6500"/>
                    </a:schemeClr>
                  </a:solidFill>
                  <a:prstDash val="solid"/>
                </a:ln>
                <a:solidFill>
                  <a:schemeClr val="accent1">
                    <a:lumMod val="20000"/>
                    <a:lumOff val="80000"/>
                  </a:schemeClr>
                </a:solidFill>
                <a:effectLst>
                  <a:outerShdw blurRad="38100" dist="38100" dir="2700000" algn="tl">
                    <a:srgbClr val="000000">
                      <a:alpha val="43137"/>
                    </a:srgbClr>
                  </a:outerShdw>
                </a:effectLst>
                <a:latin typeface="Candara" pitchFamily="34" charset="0"/>
                <a:ea typeface="+mn-ea"/>
                <a:cs typeface="ＭＳ Ｐゴシック"/>
              </a:rPr>
              <a:t>Shade</a:t>
            </a:r>
          </a:p>
        </p:txBody>
      </p:sp>
      <p:pic>
        <p:nvPicPr>
          <p:cNvPr id="14340" name="Picture 2" descr="E:\Good Earth Project\rain-drop.jpg"/>
          <p:cNvPicPr>
            <a:picLocks noChangeAspect="1" noChangeArrowheads="1"/>
          </p:cNvPicPr>
          <p:nvPr/>
        </p:nvPicPr>
        <p:blipFill>
          <a:blip r:embed="rId4" cstate="print"/>
          <a:srcRect/>
          <a:stretch>
            <a:fillRect/>
          </a:stretch>
        </p:blipFill>
        <p:spPr bwMode="auto">
          <a:xfrm>
            <a:off x="4114800" y="2209800"/>
            <a:ext cx="4390747" cy="3294063"/>
          </a:xfrm>
          <a:prstGeom prst="rect">
            <a:avLst/>
          </a:prstGeom>
          <a:ln>
            <a:noFill/>
          </a:ln>
          <a:effectLst>
            <a:softEdge rad="112500"/>
          </a:effectLst>
        </p:spPr>
        <p:style>
          <a:lnRef idx="2">
            <a:schemeClr val="accent1"/>
          </a:lnRef>
          <a:fillRef idx="1">
            <a:schemeClr val="lt1"/>
          </a:fillRef>
          <a:effectRef idx="0">
            <a:schemeClr val="accent1"/>
          </a:effectRef>
          <a:fontRef idx="minor">
            <a:schemeClr val="dk1"/>
          </a:fontRef>
        </p:style>
      </p:pic>
      <p:sp>
        <p:nvSpPr>
          <p:cNvPr id="6" name="Text Box 5"/>
          <p:cNvSpPr txBox="1">
            <a:spLocks noChangeArrowheads="1"/>
          </p:cNvSpPr>
          <p:nvPr/>
        </p:nvSpPr>
        <p:spPr bwMode="auto">
          <a:xfrm>
            <a:off x="0" y="914400"/>
            <a:ext cx="9144000" cy="769441"/>
          </a:xfrm>
          <a:prstGeom prst="rect">
            <a:avLst/>
          </a:prstGeom>
          <a:noFill/>
          <a:ln w="9525">
            <a:noFill/>
            <a:miter lim="800000"/>
            <a:headEnd/>
            <a:tailEnd/>
          </a:ln>
        </p:spPr>
        <p:txBody>
          <a:bodyPr>
            <a:spAutoFit/>
          </a:bodyPr>
          <a:lstStyle/>
          <a:p>
            <a:pPr marL="448056" indent="-384048" algn="ctr" fontAlgn="auto">
              <a:spcBef>
                <a:spcPct val="20000"/>
              </a:spcBef>
              <a:spcAft>
                <a:spcPts val="0"/>
              </a:spcAft>
              <a:buClr>
                <a:schemeClr val="accent1"/>
              </a:buClr>
              <a:buSzPct val="80000"/>
              <a:defRPr/>
            </a:pPr>
            <a:r>
              <a:rPr lang="en-US" sz="4400" b="1" cap="small" dirty="0">
                <a:ln w="10541" cmpd="sng">
                  <a:solidFill>
                    <a:schemeClr val="accent1">
                      <a:shade val="88000"/>
                      <a:satMod val="110000"/>
                    </a:schemeClr>
                  </a:solidFill>
                  <a:prstDash val="solid"/>
                </a:ln>
                <a:solidFill>
                  <a:schemeClr val="accent1">
                    <a:lumMod val="75000"/>
                  </a:schemeClr>
                </a:solidFill>
                <a:effectLst>
                  <a:outerShdw blurRad="26000" dist="26000" dir="14500000" algn="tl" rotWithShape="0">
                    <a:srgbClr val="000000">
                      <a:alpha val="40000"/>
                    </a:srgbClr>
                  </a:outerShdw>
                </a:effectLst>
                <a:latin typeface="+mn-lt"/>
                <a:ea typeface="+mn-ea"/>
                <a:cs typeface="ＭＳ Ｐゴシック"/>
              </a:rPr>
              <a:t>Vegetation </a:t>
            </a:r>
          </a:p>
        </p:txBody>
      </p:sp>
      <p:pic>
        <p:nvPicPr>
          <p:cNvPr id="61445" name="Picture 4" descr="GSB logo clear background.png"/>
          <p:cNvPicPr>
            <a:picLocks noChangeAspect="1"/>
          </p:cNvPicPr>
          <p:nvPr/>
        </p:nvPicPr>
        <p:blipFill>
          <a:blip r:embed="rId5"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CROS Fukuoka-Fukuoka City, Japan.jpg"/>
          <p:cNvPicPr>
            <a:picLocks noChangeAspect="1"/>
          </p:cNvPicPr>
          <p:nvPr/>
        </p:nvPicPr>
        <p:blipFill>
          <a:blip r:embed="rId3" cstate="print"/>
          <a:stretch>
            <a:fillRect/>
          </a:stretch>
        </p:blipFill>
        <p:spPr>
          <a:xfrm>
            <a:off x="2258127" y="228600"/>
            <a:ext cx="4627747" cy="6173697"/>
          </a:xfrm>
          <a:prstGeom prst="rect">
            <a:avLst/>
          </a:prstGeom>
          <a:ln>
            <a:noFill/>
          </a:ln>
          <a:effectLst>
            <a:outerShdw blurRad="292100" dist="139700" dir="2700000" algn="tl" rotWithShape="0">
              <a:srgbClr val="333333">
                <a:alpha val="65000"/>
              </a:srgbClr>
            </a:outerShdw>
          </a:effectLst>
        </p:spPr>
      </p:pic>
      <p:pic>
        <p:nvPicPr>
          <p:cNvPr id="4" name="Picture 3" descr="GSB logo clear background.png"/>
          <p:cNvPicPr>
            <a:picLocks noChangeAspect="1"/>
          </p:cNvPicPr>
          <p:nvPr/>
        </p:nvPicPr>
        <p:blipFill>
          <a:blip r:embed="rId4" cstate="print"/>
          <a:stretch>
            <a:fillRect/>
          </a:stretch>
        </p:blipFill>
        <p:spPr>
          <a:xfrm>
            <a:off x="0" y="0"/>
            <a:ext cx="2286000" cy="609600"/>
          </a:xfrm>
          <a:prstGeom prst="rect">
            <a:avLst/>
          </a:prstGeom>
        </p:spPr>
      </p:pic>
    </p:spTree>
  </p:cSld>
  <p:clrMapOvr>
    <a:masterClrMapping/>
  </p:clrMapOvr>
  <p:transition>
    <p:dissolv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id:image008.jpg@01CA0E96.9670D260"/>
          <p:cNvPicPr/>
          <p:nvPr/>
        </p:nvPicPr>
        <p:blipFill>
          <a:blip r:embed="rId3" r:link="rId4" cstate="print"/>
          <a:srcRect/>
          <a:stretch>
            <a:fillRect/>
          </a:stretch>
        </p:blipFill>
        <p:spPr bwMode="auto">
          <a:xfrm>
            <a:off x="990601" y="762000"/>
            <a:ext cx="7162799" cy="51054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3" name="TextBox 2"/>
          <p:cNvSpPr txBox="1"/>
          <p:nvPr/>
        </p:nvSpPr>
        <p:spPr>
          <a:xfrm>
            <a:off x="0" y="6019800"/>
            <a:ext cx="9144000" cy="646113"/>
          </a:xfrm>
          <a:prstGeom prst="rect">
            <a:avLst/>
          </a:prstGeom>
          <a:noFill/>
        </p:spPr>
        <p:txBody>
          <a:bodyPr>
            <a:spAutoFit/>
          </a:bodyPr>
          <a:lstStyle/>
          <a:p>
            <a:pPr algn="ctr">
              <a:defRPr/>
            </a:pPr>
            <a:r>
              <a:rPr lang="en-US" sz="36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a:cs typeface="ＭＳ Ｐゴシック"/>
              </a:rPr>
              <a:t>sedums</a:t>
            </a:r>
          </a:p>
        </p:txBody>
      </p:sp>
      <p:pic>
        <p:nvPicPr>
          <p:cNvPr id="62468" name="Picture 4" descr="GSB logo clear background.png"/>
          <p:cNvPicPr>
            <a:picLocks noChangeAspect="1"/>
          </p:cNvPicPr>
          <p:nvPr/>
        </p:nvPicPr>
        <p:blipFill>
          <a:blip r:embed="rId5"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dissolv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Green Roofs\Pictures\Euro American\EuroAmerica 018.jpg"/>
          <p:cNvPicPr>
            <a:picLocks noChangeAspect="1" noChangeArrowheads="1"/>
          </p:cNvPicPr>
          <p:nvPr/>
        </p:nvPicPr>
        <p:blipFill>
          <a:blip r:embed="rId3" cstate="print"/>
          <a:srcRect/>
          <a:stretch>
            <a:fillRect/>
          </a:stretch>
        </p:blipFill>
        <p:spPr bwMode="auto">
          <a:xfrm>
            <a:off x="762000" y="762000"/>
            <a:ext cx="7693460" cy="57912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63491" name="Picture 3" descr="GSB logo clear background.png"/>
          <p:cNvPicPr>
            <a:picLocks noChangeAspect="1"/>
          </p:cNvPicPr>
          <p:nvPr/>
        </p:nvPicPr>
        <p:blipFill>
          <a:blip r:embed="rId4"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dissolv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Jim\Photos 2008\EuroAmerica\EuroRoofs 012.jpg"/>
          <p:cNvPicPr>
            <a:picLocks noChangeAspect="1" noChangeArrowheads="1"/>
          </p:cNvPicPr>
          <p:nvPr/>
        </p:nvPicPr>
        <p:blipFill>
          <a:blip r:embed="rId3" cstate="print"/>
          <a:srcRect/>
          <a:stretch>
            <a:fillRect/>
          </a:stretch>
        </p:blipFill>
        <p:spPr bwMode="auto">
          <a:xfrm>
            <a:off x="1002817" y="990600"/>
            <a:ext cx="6998183" cy="526783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64515" name="Picture 2" descr="GSB logo clear background.png"/>
          <p:cNvPicPr>
            <a:picLocks noChangeAspect="1"/>
          </p:cNvPicPr>
          <p:nvPr/>
        </p:nvPicPr>
        <p:blipFill>
          <a:blip r:embed="rId4"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dissolv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1" name="Picture 2" descr="C:\Documents and Settings\kimberlyl\Desktop\pp pictures\HPIM0682.jpg"/>
          <p:cNvPicPr>
            <a:picLocks noChangeAspect="1" noChangeArrowheads="1"/>
          </p:cNvPicPr>
          <p:nvPr/>
        </p:nvPicPr>
        <p:blipFill>
          <a:blip r:embed="rId3" cstate="print">
            <a:lum contrast="10000"/>
          </a:blip>
          <a:srcRect/>
          <a:stretch>
            <a:fillRect/>
          </a:stretch>
        </p:blipFill>
        <p:spPr bwMode="auto">
          <a:xfrm>
            <a:off x="609600" y="1295400"/>
            <a:ext cx="6373813" cy="479806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3" name="Picture 2" descr="T:\Green Roofs\Pictures\GEP Roof 9.14.09\Armour Street Green Roof .9.14.09 006.jpg"/>
          <p:cNvPicPr>
            <a:picLocks noChangeAspect="1" noChangeArrowheads="1"/>
          </p:cNvPicPr>
          <p:nvPr/>
        </p:nvPicPr>
        <p:blipFill>
          <a:blip r:embed="rId4" cstate="print"/>
          <a:srcRect/>
          <a:stretch>
            <a:fillRect/>
          </a:stretch>
        </p:blipFill>
        <p:spPr bwMode="auto">
          <a:xfrm rot="5400000">
            <a:off x="5949154" y="604046"/>
            <a:ext cx="3036891" cy="2285999"/>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270337" name="Picture 1" descr="T:\Green Roofs\Pictures\GEP Roof 9.14.09\Armour Street Green Roof .9.14.09 003.jpg"/>
          <p:cNvPicPr>
            <a:picLocks noChangeAspect="1" noChangeArrowheads="1"/>
          </p:cNvPicPr>
          <p:nvPr/>
        </p:nvPicPr>
        <p:blipFill>
          <a:blip r:embed="rId5" cstate="print"/>
          <a:srcRect r="28571"/>
          <a:stretch>
            <a:fillRect/>
          </a:stretch>
        </p:blipFill>
        <p:spPr bwMode="auto">
          <a:xfrm>
            <a:off x="6096000" y="3810000"/>
            <a:ext cx="2719842" cy="286628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5" name="Picture 19" descr="lessingia_filaginifolia_silvercarpet1t"/>
          <p:cNvPicPr>
            <a:picLocks noChangeAspect="1" noChangeArrowheads="1"/>
          </p:cNvPicPr>
          <p:nvPr/>
        </p:nvPicPr>
        <p:blipFill>
          <a:blip r:embed="rId6" cstate="print">
            <a:lum contrast="10000"/>
          </a:blip>
          <a:srcRect/>
          <a:stretch>
            <a:fillRect/>
          </a:stretch>
        </p:blipFill>
        <p:spPr bwMode="auto">
          <a:xfrm>
            <a:off x="152400" y="762000"/>
            <a:ext cx="2336800" cy="17526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65542" name="Picture 5" descr="GSB logo clear background.png"/>
          <p:cNvPicPr>
            <a:picLocks noChangeAspect="1"/>
          </p:cNvPicPr>
          <p:nvPr/>
        </p:nvPicPr>
        <p:blipFill>
          <a:blip r:embed="rId7"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2" descr="C:\Documents and Settings\kimberlyl\Desktop\pp pictures\HPIM0717.jpg"/>
          <p:cNvPicPr>
            <a:picLocks noChangeAspect="1" noChangeArrowheads="1"/>
          </p:cNvPicPr>
          <p:nvPr/>
        </p:nvPicPr>
        <p:blipFill>
          <a:blip r:embed="rId3" cstate="print"/>
          <a:srcRect/>
          <a:stretch>
            <a:fillRect/>
          </a:stretch>
        </p:blipFill>
        <p:spPr bwMode="auto">
          <a:xfrm>
            <a:off x="493060" y="3386418"/>
            <a:ext cx="3917576" cy="2938182"/>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pic>
      <p:pic>
        <p:nvPicPr>
          <p:cNvPr id="22533" name="Picture 2" descr="C:\Documents and Settings\kimberlyl\Desktop\pp pictures\HPIM0744.JPG"/>
          <p:cNvPicPr>
            <a:picLocks noChangeAspect="1" noChangeArrowheads="1"/>
          </p:cNvPicPr>
          <p:nvPr/>
        </p:nvPicPr>
        <p:blipFill>
          <a:blip r:embed="rId4" cstate="print"/>
          <a:srcRect/>
          <a:stretch>
            <a:fillRect/>
          </a:stretch>
        </p:blipFill>
        <p:spPr bwMode="auto">
          <a:xfrm>
            <a:off x="4607859" y="3390900"/>
            <a:ext cx="4002741" cy="28956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pic>
      <p:sp>
        <p:nvSpPr>
          <p:cNvPr id="6" name="Rectangle 13"/>
          <p:cNvSpPr>
            <a:spLocks noChangeArrowheads="1"/>
          </p:cNvSpPr>
          <p:nvPr/>
        </p:nvSpPr>
        <p:spPr bwMode="auto">
          <a:xfrm>
            <a:off x="914400" y="1663005"/>
            <a:ext cx="7315200" cy="1384995"/>
          </a:xfrm>
          <a:prstGeom prst="rect">
            <a:avLst/>
          </a:prstGeom>
          <a:noFill/>
          <a:ln w="9525">
            <a:noFill/>
            <a:miter lim="800000"/>
            <a:headEnd/>
            <a:tailEnd/>
          </a:ln>
        </p:spPr>
        <p:txBody>
          <a:bodyPr numCol="2">
            <a:spAutoFit/>
          </a:bodyPr>
          <a:lstStyle/>
          <a:p>
            <a:pPr algn="just" eaLnBrk="0" hangingPunct="0">
              <a:buFontTx/>
              <a:buBlip>
                <a:blip r:embed="rId5"/>
              </a:buBlip>
              <a:tabLst>
                <a:tab pos="280988" algn="l"/>
              </a:tabLst>
              <a:defRPr/>
            </a:pPr>
            <a:r>
              <a:rPr lang="en-US" sz="28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rPr>
              <a:t> Seeds</a:t>
            </a:r>
          </a:p>
          <a:p>
            <a:pPr algn="just" eaLnBrk="0" hangingPunct="0">
              <a:buFontTx/>
              <a:buBlip>
                <a:blip r:embed="rId5"/>
              </a:buBlip>
              <a:tabLst>
                <a:tab pos="280988" algn="l"/>
              </a:tabLst>
              <a:defRPr/>
            </a:pPr>
            <a:r>
              <a:rPr lang="en-US" sz="28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rPr>
              <a:t> Hydro Seed</a:t>
            </a:r>
          </a:p>
          <a:p>
            <a:pPr algn="just" eaLnBrk="0" hangingPunct="0">
              <a:buFontTx/>
              <a:buBlip>
                <a:blip r:embed="rId5"/>
              </a:buBlip>
              <a:tabLst>
                <a:tab pos="280988" algn="l"/>
              </a:tabLst>
              <a:defRPr/>
            </a:pPr>
            <a:r>
              <a:rPr lang="en-US" sz="28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rPr>
              <a:t> Cuttings</a:t>
            </a:r>
          </a:p>
          <a:p>
            <a:pPr algn="just" eaLnBrk="0" hangingPunct="0">
              <a:buFontTx/>
              <a:buBlip>
                <a:blip r:embed="rId5"/>
              </a:buBlip>
              <a:tabLst>
                <a:tab pos="280988" algn="l"/>
              </a:tabLst>
              <a:defRPr/>
            </a:pPr>
            <a:r>
              <a:rPr lang="en-US" sz="28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rPr>
              <a:t> Plugs</a:t>
            </a:r>
          </a:p>
          <a:p>
            <a:pPr algn="just" eaLnBrk="0" hangingPunct="0">
              <a:buFontTx/>
              <a:buBlip>
                <a:blip r:embed="rId5"/>
              </a:buBlip>
              <a:tabLst>
                <a:tab pos="280988" algn="l"/>
              </a:tabLst>
              <a:defRPr/>
            </a:pPr>
            <a:r>
              <a:rPr lang="en-US" sz="28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rPr>
              <a:t> Vegetated Mats</a:t>
            </a:r>
          </a:p>
          <a:p>
            <a:pPr algn="just" eaLnBrk="0" hangingPunct="0">
              <a:buFontTx/>
              <a:buBlip>
                <a:blip r:embed="rId5"/>
              </a:buBlip>
              <a:tabLst>
                <a:tab pos="280988" algn="l"/>
              </a:tabLst>
              <a:defRPr/>
            </a:pPr>
            <a:r>
              <a:rPr lang="en-US" sz="28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rPr>
              <a:t> Pre-Grown Modular</a:t>
            </a:r>
          </a:p>
        </p:txBody>
      </p:sp>
      <p:sp>
        <p:nvSpPr>
          <p:cNvPr id="8" name="Text Box 5"/>
          <p:cNvSpPr txBox="1">
            <a:spLocks noChangeArrowheads="1"/>
          </p:cNvSpPr>
          <p:nvPr/>
        </p:nvSpPr>
        <p:spPr bwMode="auto">
          <a:xfrm>
            <a:off x="0" y="762000"/>
            <a:ext cx="9144000" cy="769441"/>
          </a:xfrm>
          <a:prstGeom prst="rect">
            <a:avLst/>
          </a:prstGeom>
          <a:noFill/>
          <a:ln w="9525">
            <a:noFill/>
            <a:miter lim="800000"/>
            <a:headEnd/>
            <a:tailEnd/>
          </a:ln>
        </p:spPr>
        <p:txBody>
          <a:bodyPr>
            <a:spAutoFit/>
          </a:bodyPr>
          <a:lstStyle/>
          <a:p>
            <a:pPr marL="448056" indent="-384048" algn="ctr" fontAlgn="auto">
              <a:spcBef>
                <a:spcPct val="20000"/>
              </a:spcBef>
              <a:spcAft>
                <a:spcPts val="0"/>
              </a:spcAft>
              <a:buClr>
                <a:schemeClr val="accent1"/>
              </a:buClr>
              <a:buSzPct val="80000"/>
              <a:defRPr/>
            </a:pPr>
            <a:r>
              <a:rPr lang="en-US" sz="4400" b="1" cap="small" dirty="0">
                <a:ln w="10541" cmpd="sng">
                  <a:solidFill>
                    <a:schemeClr val="accent1">
                      <a:shade val="88000"/>
                      <a:satMod val="110000"/>
                    </a:schemeClr>
                  </a:solidFill>
                  <a:prstDash val="solid"/>
                </a:ln>
                <a:solidFill>
                  <a:schemeClr val="accent1">
                    <a:lumMod val="75000"/>
                  </a:schemeClr>
                </a:solidFill>
                <a:effectLst>
                  <a:outerShdw blurRad="26000" dist="26000" dir="14500000" algn="tl" rotWithShape="0">
                    <a:srgbClr val="000000">
                      <a:alpha val="40000"/>
                    </a:srgbClr>
                  </a:outerShdw>
                </a:effectLst>
                <a:latin typeface="+mn-lt"/>
                <a:ea typeface="+mn-ea"/>
                <a:cs typeface="ＭＳ Ｐゴシック"/>
              </a:rPr>
              <a:t>Planting Methods</a:t>
            </a:r>
          </a:p>
        </p:txBody>
      </p:sp>
      <p:pic>
        <p:nvPicPr>
          <p:cNvPr id="66566" name="Picture 6" descr="GSB logo clear background.png"/>
          <p:cNvPicPr>
            <a:picLocks noChangeAspect="1"/>
          </p:cNvPicPr>
          <p:nvPr/>
        </p:nvPicPr>
        <p:blipFill>
          <a:blip r:embed="rId6"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0"/>
          <p:cNvSpPr txBox="1">
            <a:spLocks noChangeArrowheads="1"/>
          </p:cNvSpPr>
          <p:nvPr/>
        </p:nvSpPr>
        <p:spPr>
          <a:xfrm>
            <a:off x="304800" y="2212975"/>
            <a:ext cx="8991600" cy="3962400"/>
          </a:xfrm>
          <a:prstGeom prst="rect">
            <a:avLst/>
          </a:prstGeom>
        </p:spPr>
        <p:txBody>
          <a:bodyPr>
            <a:normAutofit/>
          </a:bodyPr>
          <a:lstStyle/>
          <a:p>
            <a:pPr marL="448056" indent="-384048" fontAlgn="auto">
              <a:spcBef>
                <a:spcPct val="20000"/>
              </a:spcBef>
              <a:spcAft>
                <a:spcPts val="0"/>
              </a:spcAft>
              <a:buClr>
                <a:schemeClr val="accent1"/>
              </a:buClr>
              <a:buSzPct val="80000"/>
              <a:defRPr/>
            </a:pPr>
            <a:endParaRPr lang="en-US" b="1" u="sng"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ea typeface="+mn-ea"/>
              <a:cs typeface="ＭＳ Ｐゴシック"/>
            </a:endParaRPr>
          </a:p>
          <a:p>
            <a:pPr marL="448056" indent="-384048" fontAlgn="auto">
              <a:spcBef>
                <a:spcPct val="20000"/>
              </a:spcBef>
              <a:spcAft>
                <a:spcPts val="0"/>
              </a:spcAft>
              <a:buClr>
                <a:schemeClr val="accent1"/>
              </a:buClr>
              <a:buSzPct val="80000"/>
              <a:defRPr/>
            </a:pPr>
            <a:endParaRPr lang="en-US" b="1" u="sng"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ea typeface="+mn-ea"/>
              <a:cs typeface="ＭＳ Ｐゴシック"/>
            </a:endParaRPr>
          </a:p>
          <a:p>
            <a:pPr marL="822960" lvl="1" indent="-285750" fontAlgn="auto">
              <a:spcBef>
                <a:spcPct val="20000"/>
              </a:spcBef>
              <a:spcAft>
                <a:spcPts val="0"/>
              </a:spcAft>
              <a:buClr>
                <a:schemeClr val="accent1"/>
              </a:buClr>
              <a:buSzPct val="95000"/>
              <a:defRPr/>
            </a:pPr>
            <a:endParaRPr lang="en-US" dirty="0">
              <a:latin typeface="+mj-lt"/>
              <a:ea typeface="+mn-ea"/>
              <a:cs typeface="ＭＳ Ｐゴシック"/>
            </a:endParaRPr>
          </a:p>
        </p:txBody>
      </p:sp>
      <p:pic>
        <p:nvPicPr>
          <p:cNvPr id="8" name="Picture 7" descr="Jim on Roof 22.jpg"/>
          <p:cNvPicPr>
            <a:picLocks noChangeAspect="1"/>
          </p:cNvPicPr>
          <p:nvPr/>
        </p:nvPicPr>
        <p:blipFill>
          <a:blip r:embed="rId3" cstate="print"/>
          <a:stretch>
            <a:fillRect/>
          </a:stretch>
        </p:blipFill>
        <p:spPr>
          <a:xfrm>
            <a:off x="4419600" y="1981200"/>
            <a:ext cx="4343400" cy="3350036"/>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5" name="Rectangle 13"/>
          <p:cNvSpPr>
            <a:spLocks noChangeArrowheads="1"/>
          </p:cNvSpPr>
          <p:nvPr/>
        </p:nvSpPr>
        <p:spPr bwMode="auto">
          <a:xfrm>
            <a:off x="304800" y="1828800"/>
            <a:ext cx="4038600" cy="3540125"/>
          </a:xfrm>
          <a:prstGeom prst="rect">
            <a:avLst/>
          </a:prstGeom>
          <a:noFill/>
          <a:ln w="9525">
            <a:noFill/>
            <a:miter lim="800000"/>
            <a:headEnd/>
            <a:tailEnd/>
          </a:ln>
        </p:spPr>
        <p:txBody>
          <a:bodyPr>
            <a:spAutoFit/>
          </a:bodyPr>
          <a:lstStyle/>
          <a:p>
            <a:pPr algn="ctr" eaLnBrk="0" hangingPunct="0">
              <a:tabLst>
                <a:tab pos="280988" algn="l"/>
              </a:tabLst>
              <a:defRPr/>
            </a:pPr>
            <a:r>
              <a:rPr lang="en-US" sz="28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rPr>
              <a:t>(Required with Warranty)</a:t>
            </a:r>
          </a:p>
          <a:p>
            <a:pPr eaLnBrk="0" hangingPunct="0">
              <a:tabLst>
                <a:tab pos="280988" algn="l"/>
              </a:tabLst>
              <a:defRPr/>
            </a:pPr>
            <a:endParaRPr lang="en-US" sz="28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endParaRPr>
          </a:p>
          <a:p>
            <a:pPr eaLnBrk="0" hangingPunct="0">
              <a:buFontTx/>
              <a:buBlip>
                <a:blip r:embed="rId4"/>
              </a:buBlip>
              <a:tabLst>
                <a:tab pos="280988" algn="l"/>
              </a:tabLst>
              <a:defRPr/>
            </a:pPr>
            <a:r>
              <a:rPr lang="en-US" sz="28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rPr>
              <a:t> Establishment Period</a:t>
            </a:r>
          </a:p>
          <a:p>
            <a:pPr eaLnBrk="0" hangingPunct="0">
              <a:buFontTx/>
              <a:buBlip>
                <a:blip r:embed="rId4"/>
              </a:buBlip>
              <a:tabLst>
                <a:tab pos="280988" algn="l"/>
              </a:tabLst>
              <a:defRPr/>
            </a:pPr>
            <a:r>
              <a:rPr lang="en-US" sz="28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rPr>
              <a:t>Water Availability</a:t>
            </a:r>
          </a:p>
          <a:p>
            <a:pPr eaLnBrk="0" hangingPunct="0">
              <a:buFontTx/>
              <a:buBlip>
                <a:blip r:embed="rId4"/>
              </a:buBlip>
              <a:tabLst>
                <a:tab pos="280988" algn="l"/>
              </a:tabLst>
              <a:defRPr/>
            </a:pPr>
            <a:r>
              <a:rPr lang="en-US" sz="28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rPr>
              <a:t>Weeding</a:t>
            </a:r>
          </a:p>
          <a:p>
            <a:pPr eaLnBrk="0" hangingPunct="0">
              <a:buFontTx/>
              <a:buBlip>
                <a:blip r:embed="rId4"/>
              </a:buBlip>
              <a:tabLst>
                <a:tab pos="280988" algn="l"/>
              </a:tabLst>
              <a:defRPr/>
            </a:pPr>
            <a:r>
              <a:rPr lang="en-US" sz="28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rPr>
              <a:t>Fertilization</a:t>
            </a:r>
          </a:p>
          <a:p>
            <a:pPr eaLnBrk="0" hangingPunct="0">
              <a:buFontTx/>
              <a:buBlip>
                <a:blip r:embed="rId4"/>
              </a:buBlip>
              <a:tabLst>
                <a:tab pos="280988" algn="l"/>
              </a:tabLst>
              <a:defRPr/>
            </a:pPr>
            <a:r>
              <a:rPr lang="en-US" sz="28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rPr>
              <a:t>Drainage</a:t>
            </a:r>
          </a:p>
          <a:p>
            <a:pPr eaLnBrk="0" hangingPunct="0">
              <a:buFontTx/>
              <a:buBlip>
                <a:blip r:embed="rId4"/>
              </a:buBlip>
              <a:tabLst>
                <a:tab pos="280988" algn="l"/>
              </a:tabLst>
              <a:defRPr/>
            </a:pPr>
            <a:r>
              <a:rPr lang="en-US" sz="28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rPr>
              <a:t>Documentation</a:t>
            </a:r>
          </a:p>
        </p:txBody>
      </p:sp>
      <p:sp>
        <p:nvSpPr>
          <p:cNvPr id="7" name="Text Box 5"/>
          <p:cNvSpPr txBox="1">
            <a:spLocks noChangeArrowheads="1"/>
          </p:cNvSpPr>
          <p:nvPr/>
        </p:nvSpPr>
        <p:spPr bwMode="auto">
          <a:xfrm>
            <a:off x="0" y="838200"/>
            <a:ext cx="9144000" cy="923330"/>
          </a:xfrm>
          <a:prstGeom prst="rect">
            <a:avLst/>
          </a:prstGeom>
          <a:noFill/>
          <a:ln w="9525">
            <a:noFill/>
            <a:miter lim="800000"/>
            <a:headEnd/>
            <a:tailEnd/>
          </a:ln>
        </p:spPr>
        <p:txBody>
          <a:bodyPr>
            <a:spAutoFit/>
          </a:bodyPr>
          <a:lstStyle/>
          <a:p>
            <a:pPr marL="448056" indent="-384048" algn="ctr" fontAlgn="auto">
              <a:spcBef>
                <a:spcPct val="20000"/>
              </a:spcBef>
              <a:spcAft>
                <a:spcPts val="0"/>
              </a:spcAft>
              <a:buClr>
                <a:schemeClr val="accent1"/>
              </a:buClr>
              <a:buSzPct val="80000"/>
              <a:defRPr/>
            </a:pPr>
            <a:r>
              <a:rPr lang="en-US" sz="5400" b="1" cap="small" dirty="0">
                <a:ln w="10541" cmpd="sng">
                  <a:solidFill>
                    <a:schemeClr val="accent1">
                      <a:shade val="88000"/>
                      <a:satMod val="110000"/>
                    </a:schemeClr>
                  </a:solidFill>
                  <a:prstDash val="solid"/>
                </a:ln>
                <a:solidFill>
                  <a:schemeClr val="accent1">
                    <a:lumMod val="75000"/>
                  </a:schemeClr>
                </a:solidFill>
                <a:effectLst>
                  <a:outerShdw blurRad="26000" dist="26000" dir="14500000" algn="tl" rotWithShape="0">
                    <a:srgbClr val="000000">
                      <a:alpha val="40000"/>
                    </a:srgbClr>
                  </a:outerShdw>
                </a:effectLst>
                <a:latin typeface="+mn-lt"/>
                <a:ea typeface="+mn-ea"/>
                <a:cs typeface="ＭＳ Ｐゴシック"/>
              </a:rPr>
              <a:t>Maintenance</a:t>
            </a:r>
          </a:p>
        </p:txBody>
      </p:sp>
      <p:pic>
        <p:nvPicPr>
          <p:cNvPr id="67590" name="Picture 8" descr="GSB logo clear background.png"/>
          <p:cNvPicPr>
            <a:picLocks noChangeAspect="1"/>
          </p:cNvPicPr>
          <p:nvPr/>
        </p:nvPicPr>
        <p:blipFill>
          <a:blip r:embed="rId5"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Ed\Desktop\New Folder (2)\F 4.101.JPG"/>
          <p:cNvPicPr>
            <a:picLocks noChangeAspect="1" noChangeArrowheads="1"/>
          </p:cNvPicPr>
          <p:nvPr/>
        </p:nvPicPr>
        <p:blipFill>
          <a:blip r:embed="rId3" cstate="screen"/>
          <a:srcRect/>
          <a:stretch>
            <a:fillRect/>
          </a:stretch>
        </p:blipFill>
        <p:spPr bwMode="auto">
          <a:xfrm>
            <a:off x="304800" y="838200"/>
            <a:ext cx="8382000" cy="5588000"/>
          </a:xfrm>
          <a:prstGeom prst="rect">
            <a:avLst/>
          </a:prstGeom>
          <a:noFill/>
          <a:ln w="9525">
            <a:noFill/>
            <a:miter lim="800000"/>
            <a:headEnd/>
            <a:tailEnd/>
          </a:ln>
          <a:scene3d>
            <a:camera prst="orthographicFront"/>
            <a:lightRig rig="threePt" dir="t"/>
          </a:scene3d>
          <a:sp3d>
            <a:bevelT/>
          </a:sp3d>
        </p:spPr>
      </p:pic>
      <p:pic>
        <p:nvPicPr>
          <p:cNvPr id="95235" name="Picture 2" descr="GSB logo clear background.png"/>
          <p:cNvPicPr>
            <a:picLocks noChangeAspect="1"/>
          </p:cNvPicPr>
          <p:nvPr/>
        </p:nvPicPr>
        <p:blipFill>
          <a:blip r:embed="rId4"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Ed\Desktop\New Folder (2)\F 5.21.JPG"/>
          <p:cNvPicPr>
            <a:picLocks noChangeAspect="1" noChangeArrowheads="1"/>
          </p:cNvPicPr>
          <p:nvPr/>
        </p:nvPicPr>
        <p:blipFill>
          <a:blip r:embed="rId3" cstate="screen"/>
          <a:srcRect/>
          <a:stretch>
            <a:fillRect/>
          </a:stretch>
        </p:blipFill>
        <p:spPr bwMode="auto">
          <a:xfrm>
            <a:off x="609600" y="762000"/>
            <a:ext cx="8001000" cy="5334000"/>
          </a:xfrm>
          <a:prstGeom prst="rect">
            <a:avLst/>
          </a:prstGeom>
          <a:noFill/>
          <a:ln w="9525">
            <a:noFill/>
            <a:miter lim="800000"/>
            <a:headEnd/>
            <a:tailEnd/>
          </a:ln>
          <a:scene3d>
            <a:camera prst="orthographicFront"/>
            <a:lightRig rig="threePt" dir="t"/>
          </a:scene3d>
          <a:sp3d>
            <a:bevelT/>
          </a:sp3d>
        </p:spPr>
      </p:pic>
      <p:pic>
        <p:nvPicPr>
          <p:cNvPr id="96259" name="Picture 2" descr="GSB logo clear background.png"/>
          <p:cNvPicPr>
            <a:picLocks noChangeAspect="1"/>
          </p:cNvPicPr>
          <p:nvPr/>
        </p:nvPicPr>
        <p:blipFill>
          <a:blip r:embed="rId4"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Ed\Desktop\New Folder (2)\F 5.27.JPG"/>
          <p:cNvPicPr>
            <a:picLocks noChangeAspect="1" noChangeArrowheads="1"/>
          </p:cNvPicPr>
          <p:nvPr/>
        </p:nvPicPr>
        <p:blipFill>
          <a:blip r:embed="rId3" cstate="screen"/>
          <a:srcRect/>
          <a:stretch>
            <a:fillRect/>
          </a:stretch>
        </p:blipFill>
        <p:spPr bwMode="auto">
          <a:xfrm>
            <a:off x="685800" y="990600"/>
            <a:ext cx="7696200" cy="5130800"/>
          </a:xfrm>
          <a:prstGeom prst="rect">
            <a:avLst/>
          </a:prstGeom>
          <a:noFill/>
          <a:ln w="9525">
            <a:noFill/>
            <a:miter lim="800000"/>
            <a:headEnd/>
            <a:tailEnd/>
          </a:ln>
          <a:scene3d>
            <a:camera prst="orthographicFront"/>
            <a:lightRig rig="threePt" dir="t"/>
          </a:scene3d>
          <a:sp3d>
            <a:bevelT/>
          </a:sp3d>
        </p:spPr>
      </p:pic>
      <p:pic>
        <p:nvPicPr>
          <p:cNvPr id="97283" name="Picture 2" descr="GSB logo clear background.png"/>
          <p:cNvPicPr>
            <a:picLocks noChangeAspect="1"/>
          </p:cNvPicPr>
          <p:nvPr/>
        </p:nvPicPr>
        <p:blipFill>
          <a:blip r:embed="rId4"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two goats on roof"/>
          <p:cNvPicPr>
            <a:picLocks noChangeAspect="1" noChangeArrowheads="1"/>
          </p:cNvPicPr>
          <p:nvPr/>
        </p:nvPicPr>
        <p:blipFill>
          <a:blip r:embed="rId3" cstate="print"/>
          <a:srcRect/>
          <a:stretch>
            <a:fillRect/>
          </a:stretch>
        </p:blipFill>
        <p:spPr bwMode="auto">
          <a:xfrm>
            <a:off x="1905000" y="1676400"/>
            <a:ext cx="5532120" cy="37719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68611" name="Picture 2" descr="GSB logo clear background.png"/>
          <p:cNvPicPr>
            <a:picLocks noChangeAspect="1"/>
          </p:cNvPicPr>
          <p:nvPr/>
        </p:nvPicPr>
        <p:blipFill>
          <a:blip r:embed="rId4"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dissolv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GSB logo clear background.png"/>
          <p:cNvPicPr>
            <a:picLocks noChangeAspect="1"/>
          </p:cNvPicPr>
          <p:nvPr/>
        </p:nvPicPr>
        <p:blipFill>
          <a:blip r:embed="rId3" cstate="print"/>
          <a:srcRect/>
          <a:stretch>
            <a:fillRect/>
          </a:stretch>
        </p:blipFill>
        <p:spPr bwMode="auto">
          <a:xfrm>
            <a:off x="0" y="0"/>
            <a:ext cx="2286000" cy="609600"/>
          </a:xfrm>
          <a:prstGeom prst="rect">
            <a:avLst/>
          </a:prstGeom>
          <a:noFill/>
          <a:ln w="9525">
            <a:noFill/>
            <a:miter lim="800000"/>
            <a:headEnd/>
            <a:tailEnd/>
          </a:ln>
        </p:spPr>
      </p:pic>
      <p:pic>
        <p:nvPicPr>
          <p:cNvPr id="4" name="Picture 3" descr="map.jpg"/>
          <p:cNvPicPr>
            <a:picLocks noChangeAspect="1"/>
          </p:cNvPicPr>
          <p:nvPr/>
        </p:nvPicPr>
        <p:blipFill>
          <a:blip r:embed="rId4" cstate="print"/>
          <a:srcRect l="50000" t="13231" b="39972"/>
          <a:stretch>
            <a:fillRect/>
          </a:stretch>
        </p:blipFill>
        <p:spPr>
          <a:xfrm>
            <a:off x="2057400" y="1828800"/>
            <a:ext cx="4757057" cy="3386380"/>
          </a:xfrm>
          <a:prstGeom prst="rect">
            <a:avLst/>
          </a:prstGeom>
          <a:ln>
            <a:noFill/>
          </a:ln>
          <a:effectLst>
            <a:softEdge rad="112500"/>
          </a:effectLst>
        </p:spPr>
      </p:pic>
      <p:sp>
        <p:nvSpPr>
          <p:cNvPr id="5" name="TextBox 4"/>
          <p:cNvSpPr txBox="1"/>
          <p:nvPr/>
        </p:nvSpPr>
        <p:spPr>
          <a:xfrm>
            <a:off x="762000" y="838200"/>
            <a:ext cx="7620000" cy="5262563"/>
          </a:xfrm>
          <a:prstGeom prst="rect">
            <a:avLst/>
          </a:prstGeom>
          <a:noFill/>
        </p:spPr>
        <p:txBody>
          <a:bodyPr>
            <a:spAutoFit/>
          </a:bodyPr>
          <a:lstStyle/>
          <a:p>
            <a:pPr algn="ctr">
              <a:defRPr/>
            </a:pPr>
            <a:r>
              <a:rPr lang="en-US" sz="2800" dirty="0">
                <a:effectLst>
                  <a:outerShdw blurRad="38100" dist="38100" dir="2700000" algn="tl">
                    <a:srgbClr val="000000">
                      <a:alpha val="43137"/>
                    </a:srgbClr>
                  </a:outerShdw>
                </a:effectLst>
                <a:latin typeface="Calibri" pitchFamily="34" charset="0"/>
              </a:rPr>
              <a:t>144 square miles of buildings, parking lots and roads - primarily impermeable surfaces….</a:t>
            </a:r>
          </a:p>
          <a:p>
            <a:pPr algn="ctr">
              <a:defRPr/>
            </a:pPr>
            <a:endParaRPr lang="en-US" sz="2800" dirty="0">
              <a:effectLst>
                <a:outerShdw blurRad="38100" dist="38100" dir="2700000" algn="tl">
                  <a:srgbClr val="000000">
                    <a:alpha val="43137"/>
                  </a:srgbClr>
                </a:outerShdw>
              </a:effectLst>
              <a:latin typeface="Calibri" pitchFamily="34" charset="0"/>
            </a:endParaRPr>
          </a:p>
          <a:p>
            <a:pPr algn="ctr">
              <a:defRPr/>
            </a:pPr>
            <a:endParaRPr lang="en-US" sz="2800" dirty="0">
              <a:effectLst>
                <a:outerShdw blurRad="38100" dist="38100" dir="2700000" algn="tl">
                  <a:srgbClr val="000000">
                    <a:alpha val="43137"/>
                  </a:srgbClr>
                </a:outerShdw>
              </a:effectLst>
              <a:latin typeface="Calibri" pitchFamily="34" charset="0"/>
            </a:endParaRPr>
          </a:p>
          <a:p>
            <a:pPr algn="ctr">
              <a:defRPr/>
            </a:pPr>
            <a:endParaRPr lang="en-US" sz="2800" dirty="0">
              <a:effectLst>
                <a:outerShdw blurRad="38100" dist="38100" dir="2700000" algn="tl">
                  <a:srgbClr val="000000">
                    <a:alpha val="43137"/>
                  </a:srgbClr>
                </a:outerShdw>
              </a:effectLst>
              <a:latin typeface="Calibri" pitchFamily="34" charset="0"/>
            </a:endParaRPr>
          </a:p>
          <a:p>
            <a:pPr algn="ctr">
              <a:defRPr/>
            </a:pPr>
            <a:endParaRPr lang="en-US" sz="2800" dirty="0">
              <a:effectLst>
                <a:outerShdw blurRad="38100" dist="38100" dir="2700000" algn="tl">
                  <a:srgbClr val="000000">
                    <a:alpha val="43137"/>
                  </a:srgbClr>
                </a:outerShdw>
              </a:effectLst>
              <a:latin typeface="Calibri" pitchFamily="34" charset="0"/>
            </a:endParaRPr>
          </a:p>
          <a:p>
            <a:pPr algn="ctr">
              <a:defRPr/>
            </a:pPr>
            <a:endParaRPr lang="en-US" sz="2800" dirty="0">
              <a:effectLst>
                <a:outerShdw blurRad="38100" dist="38100" dir="2700000" algn="tl">
                  <a:srgbClr val="000000">
                    <a:alpha val="43137"/>
                  </a:srgbClr>
                </a:outerShdw>
              </a:effectLst>
              <a:latin typeface="Calibri" pitchFamily="34" charset="0"/>
            </a:endParaRPr>
          </a:p>
          <a:p>
            <a:pPr algn="ctr">
              <a:defRPr/>
            </a:pPr>
            <a:endParaRPr lang="en-US" sz="2800" dirty="0">
              <a:effectLst>
                <a:outerShdw blurRad="38100" dist="38100" dir="2700000" algn="tl">
                  <a:srgbClr val="000000">
                    <a:alpha val="43137"/>
                  </a:srgbClr>
                </a:outerShdw>
              </a:effectLst>
              <a:latin typeface="Calibri" pitchFamily="34" charset="0"/>
            </a:endParaRPr>
          </a:p>
          <a:p>
            <a:pPr algn="ctr">
              <a:defRPr/>
            </a:pPr>
            <a:endParaRPr lang="en-US" sz="2800" dirty="0">
              <a:effectLst>
                <a:outerShdw blurRad="38100" dist="38100" dir="2700000" algn="tl">
                  <a:srgbClr val="000000">
                    <a:alpha val="43137"/>
                  </a:srgbClr>
                </a:outerShdw>
              </a:effectLst>
              <a:latin typeface="Calibri" pitchFamily="34" charset="0"/>
            </a:endParaRPr>
          </a:p>
          <a:p>
            <a:pPr algn="ctr">
              <a:defRPr/>
            </a:pPr>
            <a:endParaRPr lang="en-US" sz="2800" dirty="0">
              <a:effectLst>
                <a:outerShdw blurRad="38100" dist="38100" dir="2700000" algn="tl">
                  <a:srgbClr val="000000">
                    <a:alpha val="43137"/>
                  </a:srgbClr>
                </a:outerShdw>
              </a:effectLst>
              <a:latin typeface="Calibri" pitchFamily="34" charset="0"/>
            </a:endParaRPr>
          </a:p>
          <a:p>
            <a:pPr algn="ctr">
              <a:defRPr/>
            </a:pPr>
            <a:endParaRPr lang="en-US" sz="2800" dirty="0">
              <a:effectLst>
                <a:outerShdw blurRad="38100" dist="38100" dir="2700000" algn="tl">
                  <a:srgbClr val="000000">
                    <a:alpha val="43137"/>
                  </a:srgbClr>
                </a:outerShdw>
              </a:effectLst>
              <a:latin typeface="Calibri" pitchFamily="34" charset="0"/>
            </a:endParaRPr>
          </a:p>
          <a:p>
            <a:pPr algn="ctr">
              <a:defRPr/>
            </a:pPr>
            <a:r>
              <a:rPr lang="en-US" sz="2800" dirty="0">
                <a:effectLst>
                  <a:outerShdw blurRad="38100" dist="38100" dir="2700000" algn="tl">
                    <a:srgbClr val="000000">
                      <a:alpha val="43137"/>
                    </a:srgbClr>
                  </a:outerShdw>
                </a:effectLst>
                <a:latin typeface="Calibri" pitchFamily="34" charset="0"/>
              </a:rPr>
              <a:t>….creates TOXIC RUN-OFF!</a:t>
            </a:r>
          </a:p>
        </p:txBody>
      </p:sp>
      <p:sp>
        <p:nvSpPr>
          <p:cNvPr id="6" name="TextBox 5"/>
          <p:cNvSpPr txBox="1"/>
          <p:nvPr/>
        </p:nvSpPr>
        <p:spPr>
          <a:xfrm>
            <a:off x="6400800" y="3352800"/>
            <a:ext cx="1447800" cy="646113"/>
          </a:xfrm>
          <a:prstGeom prst="rect">
            <a:avLst/>
          </a:prstGeom>
          <a:noFill/>
        </p:spPr>
        <p:txBody>
          <a:bodyPr>
            <a:spAutoFit/>
          </a:bodyPr>
          <a:lstStyle/>
          <a:p>
            <a:pPr algn="ctr">
              <a:defRPr/>
            </a:pPr>
            <a:r>
              <a:rPr lang="en-US" sz="1800" dirty="0">
                <a:solidFill>
                  <a:srgbClr val="CC9900"/>
                </a:solidFill>
                <a:effectLst>
                  <a:outerShdw blurRad="38100" dist="38100" dir="2700000" algn="tl">
                    <a:srgbClr val="000000">
                      <a:alpha val="43137"/>
                    </a:srgbClr>
                  </a:outerShdw>
                </a:effectLst>
                <a:latin typeface="Arial" pitchFamily="34" charset="0"/>
              </a:rPr>
              <a:t>County of San Diego</a:t>
            </a:r>
          </a:p>
        </p:txBody>
      </p:sp>
    </p:spTree>
  </p:cSld>
  <p:clrMapOvr>
    <a:masterClrMapping/>
  </p:clrMapOvr>
  <p:transition>
    <p:dissolv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p:cNvSpPr>
          <p:nvPr>
            <p:ph type="title" idx="4294967295"/>
          </p:nvPr>
        </p:nvSpPr>
        <p:spPr bwMode="auto">
          <a:xfrm>
            <a:off x="1219200" y="838200"/>
            <a:ext cx="6705600" cy="1219200"/>
          </a:xfrm>
        </p:spPr>
        <p:style>
          <a:lnRef idx="0">
            <a:schemeClr val="accent1"/>
          </a:lnRef>
          <a:fillRef idx="3">
            <a:schemeClr val="accent1"/>
          </a:fillRef>
          <a:effectRef idx="3">
            <a:schemeClr val="accent1"/>
          </a:effectRef>
          <a:fontRef idx="minor">
            <a:schemeClr val="lt1"/>
          </a:fontRef>
        </p:style>
        <p:txBody>
          <a:bodyPr wrap="square" lIns="91440" tIns="45720" rIns="91440" bIns="45720" numCol="1" anchorCtr="0" compatLnSpc="1">
            <a:prstTxWarp prst="textNoShape">
              <a:avLst/>
            </a:prstTxWarp>
            <a:normAutofit fontScale="90000"/>
          </a:bodyPr>
          <a:lstStyle/>
          <a:p>
            <a:pPr algn="ctr">
              <a:defRPr/>
            </a:pPr>
            <a:r>
              <a:rPr lang="en-US" b="1" dirty="0" smtClean="0">
                <a:ln>
                  <a:noFill/>
                </a:ln>
                <a:solidFill>
                  <a:schemeClr val="bg1">
                    <a:lumMod val="85000"/>
                    <a:lumOff val="15000"/>
                  </a:schemeClr>
                </a:solidFill>
                <a:effectLst>
                  <a:outerShdw blurRad="38100" dist="38100" dir="2700000" algn="tl">
                    <a:srgbClr val="000000">
                      <a:alpha val="43137"/>
                    </a:srgbClr>
                  </a:outerShdw>
                </a:effectLst>
              </a:rPr>
              <a:t>ELECTRIC FIELD VECTOR MAPPING</a:t>
            </a:r>
          </a:p>
        </p:txBody>
      </p:sp>
      <p:pic>
        <p:nvPicPr>
          <p:cNvPr id="3" name="Picture 2" descr="what_img.jpg"/>
          <p:cNvPicPr>
            <a:picLocks noChangeAspect="1"/>
          </p:cNvPicPr>
          <p:nvPr/>
        </p:nvPicPr>
        <p:blipFill>
          <a:blip r:embed="rId3" cstate="print"/>
          <a:stretch>
            <a:fillRect/>
          </a:stretch>
        </p:blipFill>
        <p:spPr>
          <a:xfrm>
            <a:off x="476250" y="2362200"/>
            <a:ext cx="1879600" cy="22225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4" name="Picture 3" descr="indexpic.jpg"/>
          <p:cNvPicPr>
            <a:picLocks noChangeAspect="1"/>
          </p:cNvPicPr>
          <p:nvPr/>
        </p:nvPicPr>
        <p:blipFill>
          <a:blip r:embed="rId4" cstate="print"/>
          <a:stretch>
            <a:fillRect/>
          </a:stretch>
        </p:blipFill>
        <p:spPr>
          <a:xfrm>
            <a:off x="2609850" y="2743200"/>
            <a:ext cx="4267200" cy="32004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5" name="Picture 4" descr="about_img.jpg"/>
          <p:cNvPicPr>
            <a:picLocks noChangeAspect="1"/>
          </p:cNvPicPr>
          <p:nvPr/>
        </p:nvPicPr>
        <p:blipFill>
          <a:blip r:embed="rId5" cstate="print"/>
          <a:stretch>
            <a:fillRect/>
          </a:stretch>
        </p:blipFill>
        <p:spPr>
          <a:xfrm>
            <a:off x="7181850" y="2286000"/>
            <a:ext cx="1428750" cy="24003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52232" name="Picture 5" descr="GSB logo clear background.png"/>
          <p:cNvPicPr>
            <a:picLocks noChangeAspect="1"/>
          </p:cNvPicPr>
          <p:nvPr/>
        </p:nvPicPr>
        <p:blipFill>
          <a:blip r:embed="rId6"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http://s3.amazonaws.com/mmc-beta-production/assets/13766/mmw_verticalfarm5_051909.jpg"/>
          <p:cNvPicPr>
            <a:picLocks noChangeAspect="1" noChangeArrowheads="1"/>
          </p:cNvPicPr>
          <p:nvPr/>
        </p:nvPicPr>
        <p:blipFill>
          <a:blip r:embed="rId3" cstate="print"/>
          <a:srcRect/>
          <a:stretch>
            <a:fillRect/>
          </a:stretch>
        </p:blipFill>
        <p:spPr bwMode="auto">
          <a:xfrm>
            <a:off x="609600" y="2514600"/>
            <a:ext cx="3810000" cy="3848101"/>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149507" name="Picture 3" descr="T:\DO NOT TOUCH\Marketing\Events - External\CalScapes 2009\pictures\3746977936_0f33bd00f0[1].jpg"/>
          <p:cNvPicPr>
            <a:picLocks noChangeAspect="1" noChangeArrowheads="1"/>
          </p:cNvPicPr>
          <p:nvPr/>
        </p:nvPicPr>
        <p:blipFill>
          <a:blip r:embed="rId4" cstate="print"/>
          <a:srcRect/>
          <a:stretch>
            <a:fillRect/>
          </a:stretch>
        </p:blipFill>
        <p:spPr bwMode="auto">
          <a:xfrm>
            <a:off x="2819400" y="457200"/>
            <a:ext cx="4267200" cy="3419231"/>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3" name="Picture 2" descr="http://www.verticalfarm.com/Images/design/graff/thum/skyfarm-2.jpg">
            <a:hlinkClick r:id="rId5"/>
          </p:cNvPr>
          <p:cNvPicPr>
            <a:picLocks noChangeAspect="1" noChangeArrowheads="1"/>
          </p:cNvPicPr>
          <p:nvPr/>
        </p:nvPicPr>
        <p:blipFill>
          <a:blip r:embed="rId6" cstate="print"/>
          <a:srcRect/>
          <a:stretch>
            <a:fillRect/>
          </a:stretch>
        </p:blipFill>
        <p:spPr bwMode="auto">
          <a:xfrm>
            <a:off x="5715000" y="3048000"/>
            <a:ext cx="2737104" cy="3258457"/>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102405" name="Picture 2" descr="GSB logo clear background.png"/>
          <p:cNvPicPr>
            <a:picLocks noChangeAspect="1"/>
          </p:cNvPicPr>
          <p:nvPr/>
        </p:nvPicPr>
        <p:blipFill>
          <a:blip r:embed="rId7"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advClick="0" advTm="3000">
    <p:dissolv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http://s3.amazonaws.com/mmc-beta-production/assets/13768/mmw_verticalfarm2_051909.jpg"/>
          <p:cNvPicPr>
            <a:picLocks noChangeAspect="1" noChangeArrowheads="1"/>
          </p:cNvPicPr>
          <p:nvPr/>
        </p:nvPicPr>
        <p:blipFill>
          <a:blip r:embed="rId3" cstate="print"/>
          <a:srcRect/>
          <a:stretch>
            <a:fillRect/>
          </a:stretch>
        </p:blipFill>
        <p:spPr bwMode="auto">
          <a:xfrm>
            <a:off x="1676400" y="849956"/>
            <a:ext cx="5791200" cy="564228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103427" name="Picture 2" descr="GSB logo clear background.png"/>
          <p:cNvPicPr>
            <a:picLocks noChangeAspect="1"/>
          </p:cNvPicPr>
          <p:nvPr/>
        </p:nvPicPr>
        <p:blipFill>
          <a:blip r:embed="rId4"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advClick="0" advTm="3000">
    <p:dissolv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3" cstate="print"/>
          <a:srcRect/>
          <a:stretch>
            <a:fillRect/>
          </a:stretch>
        </p:blipFill>
        <p:spPr bwMode="auto">
          <a:xfrm>
            <a:off x="6095999" y="3790935"/>
            <a:ext cx="2849563" cy="2137062"/>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154627" name="Picture 3"/>
          <p:cNvPicPr>
            <a:picLocks noChangeAspect="1" noChangeArrowheads="1"/>
          </p:cNvPicPr>
          <p:nvPr/>
        </p:nvPicPr>
        <p:blipFill>
          <a:blip r:embed="rId4" cstate="print"/>
          <a:srcRect/>
          <a:stretch>
            <a:fillRect/>
          </a:stretch>
        </p:blipFill>
        <p:spPr bwMode="auto">
          <a:xfrm>
            <a:off x="3124200" y="1066800"/>
            <a:ext cx="2743200" cy="205729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154628" name="Picture 4"/>
          <p:cNvPicPr>
            <a:picLocks noChangeAspect="1" noChangeArrowheads="1"/>
          </p:cNvPicPr>
          <p:nvPr/>
        </p:nvPicPr>
        <p:blipFill>
          <a:blip r:embed="rId5" cstate="print"/>
          <a:srcRect/>
          <a:stretch>
            <a:fillRect/>
          </a:stretch>
        </p:blipFill>
        <p:spPr bwMode="auto">
          <a:xfrm>
            <a:off x="152400" y="1066800"/>
            <a:ext cx="2743343" cy="20574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154629" name="Picture 5"/>
          <p:cNvPicPr>
            <a:picLocks noChangeAspect="1" noChangeArrowheads="1"/>
          </p:cNvPicPr>
          <p:nvPr/>
        </p:nvPicPr>
        <p:blipFill>
          <a:blip r:embed="rId6" cstate="print"/>
          <a:srcRect/>
          <a:stretch>
            <a:fillRect/>
          </a:stretch>
        </p:blipFill>
        <p:spPr bwMode="auto">
          <a:xfrm>
            <a:off x="3124200" y="3810000"/>
            <a:ext cx="2824190" cy="2118032"/>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154630" name="Picture 6"/>
          <p:cNvPicPr>
            <a:picLocks noChangeAspect="1" noChangeArrowheads="1"/>
          </p:cNvPicPr>
          <p:nvPr/>
        </p:nvPicPr>
        <p:blipFill>
          <a:blip r:embed="rId7" cstate="print"/>
          <a:srcRect/>
          <a:stretch>
            <a:fillRect/>
          </a:stretch>
        </p:blipFill>
        <p:spPr bwMode="auto">
          <a:xfrm>
            <a:off x="6096000" y="1066800"/>
            <a:ext cx="2743343" cy="20574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154631" name="Picture 7"/>
          <p:cNvPicPr>
            <a:picLocks noChangeAspect="1" noChangeArrowheads="1"/>
          </p:cNvPicPr>
          <p:nvPr/>
        </p:nvPicPr>
        <p:blipFill>
          <a:blip r:embed="rId8" cstate="print"/>
          <a:srcRect/>
          <a:stretch>
            <a:fillRect/>
          </a:stretch>
        </p:blipFill>
        <p:spPr bwMode="auto">
          <a:xfrm>
            <a:off x="152400" y="3810000"/>
            <a:ext cx="2824142" cy="2117997"/>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10" name="Rectangle 9"/>
          <p:cNvSpPr/>
          <p:nvPr/>
        </p:nvSpPr>
        <p:spPr>
          <a:xfrm>
            <a:off x="0" y="6096000"/>
            <a:ext cx="9144000" cy="461665"/>
          </a:xfrm>
          <a:prstGeom prst="rect">
            <a:avLst/>
          </a:prstGeom>
        </p:spPr>
        <p:txBody>
          <a:bodyPr wrap="square">
            <a:spAutoFit/>
          </a:bodyPr>
          <a:lstStyle/>
          <a:p>
            <a:pPr algn="ctr" eaLnBrk="0" hangingPunct="0">
              <a:tabLst>
                <a:tab pos="280988" algn="l"/>
              </a:tabLst>
              <a:defRPr/>
            </a:pPr>
            <a:r>
              <a:rPr lang="en-US" b="1" u="sng" dirty="0" smtClean="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rPr>
              <a:t>Patrick Blanc, France</a:t>
            </a:r>
          </a:p>
        </p:txBody>
      </p:sp>
      <p:pic>
        <p:nvPicPr>
          <p:cNvPr id="9" name="Picture 8" descr="GSB logo clear background.png"/>
          <p:cNvPicPr>
            <a:picLocks noChangeAspect="1"/>
          </p:cNvPicPr>
          <p:nvPr/>
        </p:nvPicPr>
        <p:blipFill>
          <a:blip r:embed="rId9" cstate="print"/>
          <a:stretch>
            <a:fillRect/>
          </a:stretch>
        </p:blipFill>
        <p:spPr>
          <a:xfrm>
            <a:off x="0" y="76200"/>
            <a:ext cx="2286000" cy="609600"/>
          </a:xfrm>
          <a:prstGeom prst="rect">
            <a:avLst/>
          </a:prstGeom>
        </p:spPr>
      </p:pic>
    </p:spTree>
  </p:cSld>
  <p:clrMapOvr>
    <a:masterClrMapping/>
  </p:clrMapOvr>
  <p:transition advClick="0" advTm="3000">
    <p:dissolv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p:cNvPicPr>
            <a:picLocks noChangeAspect="1" noChangeArrowheads="1"/>
          </p:cNvPicPr>
          <p:nvPr/>
        </p:nvPicPr>
        <p:blipFill>
          <a:blip r:embed="rId3" cstate="print"/>
          <a:srcRect l="8957" t="8560" r="16640" b="17111"/>
          <a:stretch>
            <a:fillRect/>
          </a:stretch>
        </p:blipFill>
        <p:spPr bwMode="auto">
          <a:xfrm>
            <a:off x="228600" y="3886200"/>
            <a:ext cx="2079625" cy="2078038"/>
          </a:xfrm>
          <a:prstGeom prst="rect">
            <a:avLst/>
          </a:prstGeom>
          <a:noFill/>
          <a:ln w="25400" algn="in">
            <a:solidFill>
              <a:srgbClr val="333300"/>
            </a:solidFill>
            <a:miter lim="800000"/>
            <a:headEnd/>
            <a:tailEnd/>
          </a:ln>
        </p:spPr>
      </p:pic>
      <p:pic>
        <p:nvPicPr>
          <p:cNvPr id="69635" name="Picture 7"/>
          <p:cNvPicPr>
            <a:picLocks noChangeAspect="1" noChangeArrowheads="1"/>
          </p:cNvPicPr>
          <p:nvPr/>
        </p:nvPicPr>
        <p:blipFill>
          <a:blip r:embed="rId4" cstate="print"/>
          <a:srcRect l="3450" t="9938" r="7446" b="16068"/>
          <a:stretch>
            <a:fillRect/>
          </a:stretch>
        </p:blipFill>
        <p:spPr bwMode="auto">
          <a:xfrm>
            <a:off x="2514600" y="4267200"/>
            <a:ext cx="6324600" cy="2347913"/>
          </a:xfrm>
          <a:prstGeom prst="rect">
            <a:avLst/>
          </a:prstGeom>
          <a:noFill/>
          <a:ln w="25400" algn="in">
            <a:solidFill>
              <a:srgbClr val="333300"/>
            </a:solidFill>
            <a:miter lim="800000"/>
            <a:headEnd/>
            <a:tailEnd/>
          </a:ln>
        </p:spPr>
      </p:pic>
      <p:pic>
        <p:nvPicPr>
          <p:cNvPr id="69636" name="Picture 8"/>
          <p:cNvPicPr>
            <a:picLocks noChangeAspect="1" noChangeArrowheads="1"/>
          </p:cNvPicPr>
          <p:nvPr/>
        </p:nvPicPr>
        <p:blipFill>
          <a:blip r:embed="rId5" cstate="print"/>
          <a:srcRect l="20425" t="22467" r="19934" b="30556"/>
          <a:stretch>
            <a:fillRect/>
          </a:stretch>
        </p:blipFill>
        <p:spPr bwMode="auto">
          <a:xfrm>
            <a:off x="3863975" y="914400"/>
            <a:ext cx="4594225" cy="2895600"/>
          </a:xfrm>
          <a:prstGeom prst="rect">
            <a:avLst/>
          </a:prstGeom>
          <a:noFill/>
          <a:ln w="25400" algn="in">
            <a:solidFill>
              <a:srgbClr val="333300"/>
            </a:solidFill>
            <a:miter lim="800000"/>
            <a:headEnd/>
            <a:tailEnd/>
          </a:ln>
        </p:spPr>
      </p:pic>
      <p:pic>
        <p:nvPicPr>
          <p:cNvPr id="69637" name="Picture 9" descr="GSB logo clear background.png"/>
          <p:cNvPicPr>
            <a:picLocks noChangeAspect="1"/>
          </p:cNvPicPr>
          <p:nvPr/>
        </p:nvPicPr>
        <p:blipFill>
          <a:blip r:embed="rId6" cstate="print"/>
          <a:srcRect/>
          <a:stretch>
            <a:fillRect/>
          </a:stretch>
        </p:blipFill>
        <p:spPr bwMode="auto">
          <a:xfrm>
            <a:off x="0" y="0"/>
            <a:ext cx="2286000" cy="609600"/>
          </a:xfrm>
          <a:prstGeom prst="rect">
            <a:avLst/>
          </a:prstGeom>
          <a:noFill/>
          <a:ln w="9525">
            <a:noFill/>
            <a:miter lim="800000"/>
            <a:headEnd/>
            <a:tailEnd/>
          </a:ln>
        </p:spPr>
      </p:pic>
      <p:pic>
        <p:nvPicPr>
          <p:cNvPr id="69638" name="Picture 3"/>
          <p:cNvPicPr>
            <a:picLocks noChangeAspect="1" noChangeArrowheads="1"/>
          </p:cNvPicPr>
          <p:nvPr/>
        </p:nvPicPr>
        <p:blipFill>
          <a:blip r:embed="rId7" cstate="print"/>
          <a:srcRect l="6015" t="8205" r="12860" b="15971"/>
          <a:stretch>
            <a:fillRect/>
          </a:stretch>
        </p:blipFill>
        <p:spPr bwMode="auto">
          <a:xfrm>
            <a:off x="511175" y="1066800"/>
            <a:ext cx="3117850" cy="2438400"/>
          </a:xfrm>
          <a:prstGeom prst="rect">
            <a:avLst/>
          </a:prstGeom>
          <a:noFill/>
          <a:ln w="25400" algn="in">
            <a:solidFill>
              <a:srgbClr val="333300"/>
            </a:solidFill>
            <a:miter lim="800000"/>
            <a:headEnd/>
            <a:tailEnd/>
          </a:ln>
        </p:spPr>
      </p:pic>
    </p:spTree>
  </p:cSld>
  <p:clrMapOvr>
    <a:masterClrMapping/>
  </p:clrMapOvr>
  <p:transition>
    <p:dissolv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GSB logo clear background.png"/>
          <p:cNvPicPr>
            <a:picLocks noChangeAspect="1"/>
          </p:cNvPicPr>
          <p:nvPr/>
        </p:nvPicPr>
        <p:blipFill>
          <a:blip r:embed="rId3" cstate="print"/>
          <a:srcRect/>
          <a:stretch>
            <a:fillRect/>
          </a:stretch>
        </p:blipFill>
        <p:spPr bwMode="auto">
          <a:xfrm>
            <a:off x="0" y="0"/>
            <a:ext cx="2286000" cy="609600"/>
          </a:xfrm>
          <a:prstGeom prst="rect">
            <a:avLst/>
          </a:prstGeom>
          <a:noFill/>
          <a:ln w="9525">
            <a:noFill/>
            <a:miter lim="800000"/>
            <a:headEnd/>
            <a:tailEnd/>
          </a:ln>
        </p:spPr>
      </p:pic>
      <p:pic>
        <p:nvPicPr>
          <p:cNvPr id="3075" name="Picture 3" descr="Y:\Projects\COMPLETED\Batali &amp; Bastianich Hospitality Group\Images\Site Visit 3.5.10\Batali Grow In 1.28.10 033.jpg"/>
          <p:cNvPicPr>
            <a:picLocks noChangeAspect="1" noChangeArrowheads="1"/>
          </p:cNvPicPr>
          <p:nvPr/>
        </p:nvPicPr>
        <p:blipFill>
          <a:blip r:embed="rId4" cstate="print"/>
          <a:srcRect l="5369" t="26051" r="30201" b="33304"/>
          <a:stretch>
            <a:fillRect/>
          </a:stretch>
        </p:blipFill>
        <p:spPr bwMode="auto">
          <a:xfrm>
            <a:off x="131064" y="2362200"/>
            <a:ext cx="4974336" cy="2362200"/>
          </a:xfrm>
          <a:prstGeom prst="ellipse">
            <a:avLst/>
          </a:prstGeom>
          <a:ln>
            <a:noFill/>
          </a:ln>
          <a:effectLst>
            <a:softEdge rad="112500"/>
          </a:effectLst>
        </p:spPr>
      </p:pic>
      <p:pic>
        <p:nvPicPr>
          <p:cNvPr id="4" name="Picture 3" descr="Batali Grow In 1.28.10 030.jpg"/>
          <p:cNvPicPr>
            <a:picLocks noChangeAspect="1"/>
          </p:cNvPicPr>
          <p:nvPr/>
        </p:nvPicPr>
        <p:blipFill>
          <a:blip r:embed="rId5" cstate="print"/>
          <a:srcRect l="10499" t="13853" r="25421" b="13853"/>
          <a:stretch>
            <a:fillRect/>
          </a:stretch>
        </p:blipFill>
        <p:spPr>
          <a:xfrm>
            <a:off x="2590800" y="1066800"/>
            <a:ext cx="6248400" cy="5306861"/>
          </a:xfrm>
          <a:prstGeom prst="rect">
            <a:avLst/>
          </a:prstGeom>
          <a:scene3d>
            <a:camera prst="orthographicFront"/>
            <a:lightRig rig="threePt" dir="t"/>
          </a:scene3d>
          <a:sp3d>
            <a:bevelT/>
          </a:sp3d>
        </p:spPr>
      </p:pic>
    </p:spTree>
  </p:cSld>
  <p:clrMapOvr>
    <a:masterClrMapping/>
  </p:clrMapOvr>
  <p:transition>
    <p:dissolv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9" name="Picture 3" descr="T:\DO NOT TOUCH\Marketing\Events - External\CalScapes 2009\pictures\tomato wall.JPG"/>
          <p:cNvPicPr>
            <a:picLocks noChangeAspect="1" noChangeArrowheads="1"/>
          </p:cNvPicPr>
          <p:nvPr/>
        </p:nvPicPr>
        <p:blipFill>
          <a:blip r:embed="rId3" cstate="print"/>
          <a:srcRect/>
          <a:stretch>
            <a:fillRect/>
          </a:stretch>
        </p:blipFill>
        <p:spPr bwMode="auto">
          <a:xfrm>
            <a:off x="4267200" y="228600"/>
            <a:ext cx="3657600" cy="27432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152580" name="Picture 4" descr="T:\Green Roofs\Pictures\Wall Units\vertical farming pics\spent vegetation being removed.JPG"/>
          <p:cNvPicPr>
            <a:picLocks noChangeAspect="1" noChangeArrowheads="1"/>
          </p:cNvPicPr>
          <p:nvPr/>
        </p:nvPicPr>
        <p:blipFill>
          <a:blip r:embed="rId4" cstate="print"/>
          <a:srcRect/>
          <a:stretch>
            <a:fillRect/>
          </a:stretch>
        </p:blipFill>
        <p:spPr bwMode="auto">
          <a:xfrm>
            <a:off x="3886200" y="3124200"/>
            <a:ext cx="4572000" cy="34290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7" name="Rectangle 13"/>
          <p:cNvSpPr>
            <a:spLocks noChangeArrowheads="1"/>
          </p:cNvSpPr>
          <p:nvPr/>
        </p:nvSpPr>
        <p:spPr bwMode="auto">
          <a:xfrm>
            <a:off x="457200" y="914400"/>
            <a:ext cx="3352800" cy="5414963"/>
          </a:xfrm>
          <a:prstGeom prst="rect">
            <a:avLst/>
          </a:prstGeom>
          <a:noFill/>
          <a:ln w="9525">
            <a:noFill/>
            <a:miter lim="800000"/>
            <a:headEnd/>
            <a:tailEnd/>
          </a:ln>
        </p:spPr>
        <p:txBody>
          <a:bodyPr>
            <a:spAutoFit/>
          </a:bodyPr>
          <a:lstStyle/>
          <a:p>
            <a:pPr eaLnBrk="0" hangingPunct="0">
              <a:tabLst>
                <a:tab pos="280988" algn="l"/>
              </a:tabLst>
              <a:defRPr/>
            </a:pPr>
            <a:r>
              <a:rPr lang="en-US" sz="3200" b="1" u="sng"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rPr>
              <a:t>Maintenance</a:t>
            </a:r>
          </a:p>
          <a:p>
            <a:pPr eaLnBrk="0" hangingPunct="0">
              <a:tabLst>
                <a:tab pos="280988" algn="l"/>
              </a:tabLst>
              <a:defRPr/>
            </a:pPr>
            <a:endParaRPr lang="en-US" sz="3200" b="1" u="sng"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endParaRPr>
          </a:p>
          <a:p>
            <a:pPr eaLnBrk="0" hangingPunct="0">
              <a:buFontTx/>
              <a:buBlip>
                <a:blip r:embed="rId5"/>
              </a:buBlip>
              <a:tabLst>
                <a:tab pos="280988" algn="l"/>
              </a:tabLst>
              <a:defRPr/>
            </a:pPr>
            <a:r>
              <a:rPr lang="en-US" sz="32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rPr>
              <a:t> Fertilization</a:t>
            </a:r>
          </a:p>
          <a:p>
            <a:pPr eaLnBrk="0" hangingPunct="0">
              <a:tabLst>
                <a:tab pos="280988" algn="l"/>
              </a:tabLst>
              <a:defRPr/>
            </a:pPr>
            <a:endParaRPr lang="en-US" sz="16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endParaRPr>
          </a:p>
          <a:p>
            <a:pPr eaLnBrk="0" hangingPunct="0">
              <a:buFontTx/>
              <a:buBlip>
                <a:blip r:embed="rId5"/>
              </a:buBlip>
              <a:tabLst>
                <a:tab pos="280988" algn="l"/>
              </a:tabLst>
              <a:defRPr/>
            </a:pPr>
            <a:r>
              <a:rPr lang="en-US" sz="32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rPr>
              <a:t> Check and 	 	 adjust irrigation</a:t>
            </a:r>
          </a:p>
          <a:p>
            <a:pPr eaLnBrk="0" hangingPunct="0">
              <a:tabLst>
                <a:tab pos="280988" algn="l"/>
              </a:tabLst>
              <a:defRPr/>
            </a:pPr>
            <a:endParaRPr lang="en-US" sz="16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endParaRPr>
          </a:p>
          <a:p>
            <a:pPr eaLnBrk="0" hangingPunct="0">
              <a:buFontTx/>
              <a:buBlip>
                <a:blip r:embed="rId5"/>
              </a:buBlip>
              <a:tabLst>
                <a:tab pos="280988" algn="l"/>
              </a:tabLst>
              <a:defRPr/>
            </a:pPr>
            <a:r>
              <a:rPr lang="en-US" sz="32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rPr>
              <a:t> Pest 	 	  	 management</a:t>
            </a:r>
          </a:p>
          <a:p>
            <a:pPr eaLnBrk="0" hangingPunct="0">
              <a:tabLst>
                <a:tab pos="280988" algn="l"/>
              </a:tabLst>
              <a:defRPr/>
            </a:pPr>
            <a:endParaRPr lang="en-US" sz="16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endParaRPr>
          </a:p>
          <a:p>
            <a:pPr eaLnBrk="0" hangingPunct="0">
              <a:buFontTx/>
              <a:buBlip>
                <a:blip r:embed="rId5"/>
              </a:buBlip>
              <a:tabLst>
                <a:tab pos="280988" algn="l"/>
              </a:tabLst>
              <a:defRPr/>
            </a:pPr>
            <a:r>
              <a:rPr lang="en-US" sz="3200"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pitchFamily="1" charset="-128"/>
                <a:cs typeface="ＭＳ Ｐゴシック"/>
              </a:rPr>
              <a:t> Edibles  - crop 	 rotation</a:t>
            </a:r>
          </a:p>
        </p:txBody>
      </p:sp>
      <p:pic>
        <p:nvPicPr>
          <p:cNvPr id="73733" name="Picture 4" descr="GSB logo clear background.png"/>
          <p:cNvPicPr>
            <a:picLocks noChangeAspect="1"/>
          </p:cNvPicPr>
          <p:nvPr/>
        </p:nvPicPr>
        <p:blipFill>
          <a:blip r:embed="rId6"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advClick="0" advTm="3000">
    <p:dissolv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3" descr="GEPCorporateHdqtrs"/>
          <p:cNvPicPr>
            <a:picLocks noChangeAspect="1" noChangeArrowheads="1"/>
          </p:cNvPicPr>
          <p:nvPr/>
        </p:nvPicPr>
        <p:blipFill>
          <a:blip r:embed="rId3" cstate="print">
            <a:lum contrast="10000"/>
          </a:blip>
          <a:srcRect/>
          <a:stretch>
            <a:fillRect/>
          </a:stretch>
        </p:blipFill>
        <p:spPr bwMode="auto">
          <a:xfrm>
            <a:off x="762000" y="1254125"/>
            <a:ext cx="7467600" cy="499427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pic>
      <p:sp>
        <p:nvSpPr>
          <p:cNvPr id="4" name="Text Box 5"/>
          <p:cNvSpPr txBox="1">
            <a:spLocks noChangeArrowheads="1"/>
          </p:cNvSpPr>
          <p:nvPr/>
        </p:nvSpPr>
        <p:spPr bwMode="auto">
          <a:xfrm>
            <a:off x="0" y="457200"/>
            <a:ext cx="9144000" cy="769441"/>
          </a:xfrm>
          <a:prstGeom prst="rect">
            <a:avLst/>
          </a:prstGeom>
          <a:noFill/>
          <a:ln w="9525">
            <a:noFill/>
            <a:miter lim="800000"/>
            <a:headEnd/>
            <a:tailEnd/>
          </a:ln>
        </p:spPr>
        <p:txBody>
          <a:bodyPr wrap="square">
            <a:spAutoFit/>
          </a:bodyPr>
          <a:lstStyle/>
          <a:p>
            <a:pPr marL="448056" indent="-384048" algn="ctr" fontAlgn="auto">
              <a:spcBef>
                <a:spcPct val="20000"/>
              </a:spcBef>
              <a:spcAft>
                <a:spcPts val="0"/>
              </a:spcAft>
              <a:buClr>
                <a:schemeClr val="accent1"/>
              </a:buClr>
              <a:buSzPct val="80000"/>
              <a:defRPr/>
            </a:pPr>
            <a:r>
              <a:rPr lang="en-US" sz="4400" b="1" cap="small" dirty="0" smtClean="0">
                <a:ln w="10541" cmpd="sng">
                  <a:solidFill>
                    <a:schemeClr val="accent1">
                      <a:shade val="88000"/>
                      <a:satMod val="110000"/>
                    </a:schemeClr>
                  </a:solidFill>
                  <a:prstDash val="solid"/>
                </a:ln>
                <a:solidFill>
                  <a:schemeClr val="accent1">
                    <a:lumMod val="75000"/>
                  </a:schemeClr>
                </a:solidFill>
                <a:effectLst>
                  <a:outerShdw blurRad="26000" dist="26000" dir="14500000" algn="tl" rotWithShape="0">
                    <a:srgbClr val="000000">
                      <a:alpha val="40000"/>
                    </a:srgbClr>
                  </a:outerShdw>
                </a:effectLst>
                <a:latin typeface="+mn-lt"/>
                <a:ea typeface="+mn-ea"/>
              </a:rPr>
              <a:t>Green Roof Project</a:t>
            </a:r>
            <a:endParaRPr lang="en-US" sz="4400" b="1" cap="small" dirty="0">
              <a:ln w="10541" cmpd="sng">
                <a:solidFill>
                  <a:schemeClr val="accent1">
                    <a:shade val="88000"/>
                    <a:satMod val="110000"/>
                  </a:schemeClr>
                </a:solidFill>
                <a:prstDash val="solid"/>
              </a:ln>
              <a:solidFill>
                <a:schemeClr val="accent1">
                  <a:lumMod val="75000"/>
                </a:schemeClr>
              </a:solidFill>
              <a:effectLst>
                <a:outerShdw blurRad="26000" dist="26000" dir="14500000" algn="tl" rotWithShape="0">
                  <a:srgbClr val="000000">
                    <a:alpha val="40000"/>
                  </a:srgbClr>
                </a:outerShdw>
              </a:effectLst>
              <a:latin typeface="+mn-lt"/>
              <a:ea typeface="+mn-ea"/>
            </a:endParaRPr>
          </a:p>
        </p:txBody>
      </p:sp>
      <p:pic>
        <p:nvPicPr>
          <p:cNvPr id="5" name="Picture 4" descr="GSB logo clear background.png"/>
          <p:cNvPicPr>
            <a:picLocks noChangeAspect="1"/>
          </p:cNvPicPr>
          <p:nvPr/>
        </p:nvPicPr>
        <p:blipFill>
          <a:blip r:embed="rId4" cstate="print"/>
          <a:stretch>
            <a:fillRect/>
          </a:stretch>
        </p:blipFill>
        <p:spPr>
          <a:xfrm>
            <a:off x="0" y="0"/>
            <a:ext cx="22860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1" presetClass="entr" presetSubtype="0" fill="hold" nodeType="afterEffect">
                                  <p:stCondLst>
                                    <p:cond delay="2000"/>
                                  </p:stCondLst>
                                  <p:childTnLst>
                                    <p:set>
                                      <p:cBhvr>
                                        <p:cTn id="12"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6162" name="Picture 2" descr="T:\DO NOT TOUCH\Marketing\Events - External\CalScapes 2009\pictures\green roof from the street 9.29.09 002.jpg"/>
          <p:cNvPicPr>
            <a:picLocks noChangeAspect="1" noChangeArrowheads="1"/>
          </p:cNvPicPr>
          <p:nvPr/>
        </p:nvPicPr>
        <p:blipFill>
          <a:blip r:embed="rId3" cstate="print"/>
          <a:srcRect/>
          <a:stretch>
            <a:fillRect/>
          </a:stretch>
        </p:blipFill>
        <p:spPr bwMode="auto">
          <a:xfrm>
            <a:off x="653215" y="685800"/>
            <a:ext cx="7804985" cy="5830572"/>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74755" name="Picture 2" descr="GSB logo clear background.png"/>
          <p:cNvPicPr>
            <a:picLocks noChangeAspect="1"/>
          </p:cNvPicPr>
          <p:nvPr/>
        </p:nvPicPr>
        <p:blipFill>
          <a:blip r:embed="rId4"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dissolv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57" name="Picture 21" descr="Insulation"/>
          <p:cNvPicPr>
            <a:picLocks noChangeAspect="1" noChangeArrowheads="1"/>
          </p:cNvPicPr>
          <p:nvPr/>
        </p:nvPicPr>
        <p:blipFill>
          <a:blip r:embed="rId3" cstate="print">
            <a:lum bright="10000" contrast="20000"/>
          </a:blip>
          <a:srcRect/>
          <a:stretch>
            <a:fillRect/>
          </a:stretch>
        </p:blipFill>
        <p:spPr bwMode="auto">
          <a:xfrm>
            <a:off x="152400" y="990600"/>
            <a:ext cx="3100388" cy="2066925"/>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14349" name="Rectangle 13"/>
          <p:cNvSpPr>
            <a:spLocks noChangeArrowheads="1"/>
          </p:cNvSpPr>
          <p:nvPr/>
        </p:nvSpPr>
        <p:spPr bwMode="auto">
          <a:xfrm>
            <a:off x="152400" y="152400"/>
            <a:ext cx="8763000" cy="584775"/>
          </a:xfrm>
          <a:prstGeom prst="rect">
            <a:avLst/>
          </a:prstGeom>
          <a:noFill/>
          <a:ln w="9525">
            <a:noFill/>
            <a:miter lim="800000"/>
            <a:headEnd/>
            <a:tailEnd/>
          </a:ln>
        </p:spPr>
        <p:txBody>
          <a:bodyPr>
            <a:spAutoFit/>
          </a:bodyPr>
          <a:lstStyle/>
          <a:p>
            <a:pPr marL="448056" indent="-384048" algn="ctr" fontAlgn="auto">
              <a:spcBef>
                <a:spcPct val="20000"/>
              </a:spcBef>
              <a:spcAft>
                <a:spcPts val="0"/>
              </a:spcAft>
              <a:buClr>
                <a:schemeClr val="accent1"/>
              </a:buClr>
              <a:buSzPct val="80000"/>
              <a:defRPr/>
            </a:pPr>
            <a:r>
              <a:rPr lang="en-US" sz="3200" b="1" u="sng" cap="small" dirty="0">
                <a:ln w="10541" cmpd="sng">
                  <a:solidFill>
                    <a:schemeClr val="accent1">
                      <a:shade val="88000"/>
                      <a:satMod val="110000"/>
                    </a:schemeClr>
                  </a:solidFill>
                  <a:prstDash val="solid"/>
                </a:ln>
                <a:solidFill>
                  <a:schemeClr val="accent1">
                    <a:lumMod val="75000"/>
                  </a:schemeClr>
                </a:solidFill>
                <a:effectLst>
                  <a:outerShdw blurRad="26000" dist="26000" dir="14500000" algn="tl" rotWithShape="0">
                    <a:srgbClr val="000000">
                      <a:alpha val="40000"/>
                    </a:srgbClr>
                  </a:outerShdw>
                </a:effectLst>
                <a:latin typeface="Arial" pitchFamily="34" charset="0"/>
                <a:ea typeface="ＭＳ Ｐゴシック"/>
                <a:cs typeface="ＭＳ Ｐゴシック"/>
              </a:rPr>
              <a:t>Green Roof Project</a:t>
            </a:r>
          </a:p>
        </p:txBody>
      </p:sp>
      <p:pic>
        <p:nvPicPr>
          <p:cNvPr id="6" name="Picture 26" descr="HeatSealMembrane"/>
          <p:cNvPicPr>
            <a:picLocks noChangeAspect="1" noChangeArrowheads="1"/>
          </p:cNvPicPr>
          <p:nvPr/>
        </p:nvPicPr>
        <p:blipFill>
          <a:blip r:embed="rId4" cstate="print">
            <a:lum contrast="10000"/>
          </a:blip>
          <a:srcRect/>
          <a:stretch>
            <a:fillRect/>
          </a:stretch>
        </p:blipFill>
        <p:spPr bwMode="auto">
          <a:xfrm>
            <a:off x="3429000" y="990600"/>
            <a:ext cx="2743200" cy="2066925"/>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7" name="Picture 28" descr="RainSweeping"/>
          <p:cNvPicPr>
            <a:picLocks noChangeAspect="1" noChangeArrowheads="1"/>
          </p:cNvPicPr>
          <p:nvPr/>
        </p:nvPicPr>
        <p:blipFill>
          <a:blip r:embed="rId5" cstate="print">
            <a:lum contrast="10000"/>
          </a:blip>
          <a:srcRect/>
          <a:stretch>
            <a:fillRect/>
          </a:stretch>
        </p:blipFill>
        <p:spPr bwMode="auto">
          <a:xfrm>
            <a:off x="6357938" y="990600"/>
            <a:ext cx="2557462" cy="2066925"/>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8" name="Picture 17" descr="MembraneCutting"/>
          <p:cNvPicPr>
            <a:picLocks noChangeAspect="1" noChangeArrowheads="1"/>
          </p:cNvPicPr>
          <p:nvPr/>
        </p:nvPicPr>
        <p:blipFill>
          <a:blip r:embed="rId6" cstate="print">
            <a:lum contrast="10000"/>
          </a:blip>
          <a:srcRect/>
          <a:stretch>
            <a:fillRect/>
          </a:stretch>
        </p:blipFill>
        <p:spPr bwMode="auto">
          <a:xfrm>
            <a:off x="152400" y="4191000"/>
            <a:ext cx="3027363" cy="2066925"/>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9" name="Picture 18" descr="MembraneLaid"/>
          <p:cNvPicPr>
            <a:picLocks noChangeAspect="1" noChangeArrowheads="1"/>
          </p:cNvPicPr>
          <p:nvPr/>
        </p:nvPicPr>
        <p:blipFill>
          <a:blip r:embed="rId7" cstate="print">
            <a:lum contrast="10000"/>
          </a:blip>
          <a:srcRect/>
          <a:stretch>
            <a:fillRect/>
          </a:stretch>
        </p:blipFill>
        <p:spPr bwMode="auto">
          <a:xfrm>
            <a:off x="3276600" y="4191000"/>
            <a:ext cx="2860675" cy="2066925"/>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4" name="Picture 19" descr="Framing"/>
          <p:cNvPicPr>
            <a:picLocks noChangeAspect="1" noChangeArrowheads="1"/>
          </p:cNvPicPr>
          <p:nvPr/>
        </p:nvPicPr>
        <p:blipFill>
          <a:blip r:embed="rId8" cstate="print">
            <a:lum contrast="10000"/>
          </a:blip>
          <a:srcRect/>
          <a:stretch>
            <a:fillRect/>
          </a:stretch>
        </p:blipFill>
        <p:spPr bwMode="auto">
          <a:xfrm>
            <a:off x="6248400" y="4191000"/>
            <a:ext cx="2743200" cy="2066925"/>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16" name="Right Arrow 15"/>
          <p:cNvSpPr/>
          <p:nvPr/>
        </p:nvSpPr>
        <p:spPr>
          <a:xfrm>
            <a:off x="2667000" y="3352800"/>
            <a:ext cx="11430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ight Arrow 16"/>
          <p:cNvSpPr/>
          <p:nvPr/>
        </p:nvSpPr>
        <p:spPr>
          <a:xfrm>
            <a:off x="5715000" y="3352800"/>
            <a:ext cx="11430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ight Arrow 17"/>
          <p:cNvSpPr/>
          <p:nvPr/>
        </p:nvSpPr>
        <p:spPr>
          <a:xfrm>
            <a:off x="2514600" y="6477000"/>
            <a:ext cx="11430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ight Arrow 18"/>
          <p:cNvSpPr/>
          <p:nvPr/>
        </p:nvSpPr>
        <p:spPr>
          <a:xfrm>
            <a:off x="5486400" y="6477000"/>
            <a:ext cx="11430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9" name="Straight Connector 38"/>
          <p:cNvCxnSpPr/>
          <p:nvPr/>
        </p:nvCxnSpPr>
        <p:spPr>
          <a:xfrm>
            <a:off x="8229600" y="3352800"/>
            <a:ext cx="381000" cy="0"/>
          </a:xfrm>
          <a:prstGeom prst="line">
            <a:avLst/>
          </a:prstGeom>
          <a:ln>
            <a:solidFill>
              <a:srgbClr val="FFB75B"/>
            </a:solidFill>
          </a:ln>
        </p:spPr>
        <p:style>
          <a:lnRef idx="3">
            <a:schemeClr val="dk1"/>
          </a:lnRef>
          <a:fillRef idx="0">
            <a:schemeClr val="dk1"/>
          </a:fillRef>
          <a:effectRef idx="2">
            <a:schemeClr val="dk1"/>
          </a:effectRef>
          <a:fontRef idx="minor">
            <a:schemeClr val="tx1"/>
          </a:fontRef>
        </p:style>
      </p:cxnSp>
      <p:cxnSp>
        <p:nvCxnSpPr>
          <p:cNvPr id="40" name="Straight Connector 39"/>
          <p:cNvCxnSpPr/>
          <p:nvPr/>
        </p:nvCxnSpPr>
        <p:spPr>
          <a:xfrm rot="5400000">
            <a:off x="8343900" y="3619500"/>
            <a:ext cx="533400" cy="0"/>
          </a:xfrm>
          <a:prstGeom prst="line">
            <a:avLst/>
          </a:prstGeom>
          <a:ln>
            <a:solidFill>
              <a:srgbClr val="FFB75B"/>
            </a:solidFill>
          </a:ln>
        </p:spPr>
        <p:style>
          <a:lnRef idx="3">
            <a:schemeClr val="dk1"/>
          </a:lnRef>
          <a:fillRef idx="0">
            <a:schemeClr val="dk1"/>
          </a:fillRef>
          <a:effectRef idx="2">
            <a:schemeClr val="dk1"/>
          </a:effectRef>
          <a:fontRef idx="minor">
            <a:schemeClr val="tx1"/>
          </a:fontRef>
        </p:style>
      </p:cxnSp>
      <p:cxnSp>
        <p:nvCxnSpPr>
          <p:cNvPr id="43" name="Straight Connector 42"/>
          <p:cNvCxnSpPr/>
          <p:nvPr/>
        </p:nvCxnSpPr>
        <p:spPr>
          <a:xfrm>
            <a:off x="1524000" y="3886200"/>
            <a:ext cx="7086600" cy="0"/>
          </a:xfrm>
          <a:prstGeom prst="line">
            <a:avLst/>
          </a:prstGeom>
          <a:ln>
            <a:solidFill>
              <a:srgbClr val="FFB75B"/>
            </a:solidFill>
          </a:ln>
        </p:spPr>
        <p:style>
          <a:lnRef idx="3">
            <a:schemeClr val="dk1"/>
          </a:lnRef>
          <a:fillRef idx="0">
            <a:schemeClr val="dk1"/>
          </a:fillRef>
          <a:effectRef idx="2">
            <a:schemeClr val="dk1"/>
          </a:effectRef>
          <a:fontRef idx="minor">
            <a:schemeClr val="tx1"/>
          </a:fontRef>
        </p:style>
      </p:cxnSp>
      <p:cxnSp>
        <p:nvCxnSpPr>
          <p:cNvPr id="49" name="Straight Arrow Connector 48"/>
          <p:cNvCxnSpPr/>
          <p:nvPr/>
        </p:nvCxnSpPr>
        <p:spPr>
          <a:xfrm rot="5400000">
            <a:off x="1410494" y="3999706"/>
            <a:ext cx="228600" cy="1588"/>
          </a:xfrm>
          <a:prstGeom prst="straightConnector1">
            <a:avLst/>
          </a:prstGeom>
          <a:ln>
            <a:solidFill>
              <a:srgbClr val="FFB75B"/>
            </a:solidFill>
            <a:tailEnd type="arrow"/>
          </a:ln>
        </p:spPr>
        <p:style>
          <a:lnRef idx="3">
            <a:schemeClr val="dk1"/>
          </a:lnRef>
          <a:fillRef idx="0">
            <a:schemeClr val="dk1"/>
          </a:fillRef>
          <a:effectRef idx="2">
            <a:schemeClr val="dk1"/>
          </a:effectRef>
          <a:fontRef idx="minor">
            <a:schemeClr val="tx1"/>
          </a:fontRef>
        </p:style>
      </p:cxnSp>
      <p:sp>
        <p:nvSpPr>
          <p:cNvPr id="23" name="TextBox 22"/>
          <p:cNvSpPr txBox="1"/>
          <p:nvPr/>
        </p:nvSpPr>
        <p:spPr>
          <a:xfrm>
            <a:off x="457200" y="3181350"/>
            <a:ext cx="2209800" cy="400050"/>
          </a:xfrm>
          <a:prstGeom prst="rect">
            <a:avLst/>
          </a:prstGeom>
          <a:noFill/>
        </p:spPr>
        <p:txBody>
          <a:bodyPr>
            <a:spAutoFit/>
          </a:bodyPr>
          <a:lstStyle/>
          <a:p>
            <a:pPr algn="ctr">
              <a:defRPr/>
            </a:pPr>
            <a:r>
              <a:rPr lang="en-US" sz="2000" b="1"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a:cs typeface="ＭＳ Ｐゴシック"/>
              </a:rPr>
              <a:t>Underlayment</a:t>
            </a:r>
          </a:p>
        </p:txBody>
      </p:sp>
      <p:sp>
        <p:nvSpPr>
          <p:cNvPr id="24" name="TextBox 23"/>
          <p:cNvSpPr txBox="1"/>
          <p:nvPr/>
        </p:nvSpPr>
        <p:spPr>
          <a:xfrm>
            <a:off x="3886200" y="3200400"/>
            <a:ext cx="2057400" cy="400050"/>
          </a:xfrm>
          <a:prstGeom prst="rect">
            <a:avLst/>
          </a:prstGeom>
          <a:noFill/>
        </p:spPr>
        <p:txBody>
          <a:bodyPr>
            <a:spAutoFit/>
          </a:bodyPr>
          <a:lstStyle/>
          <a:p>
            <a:pPr>
              <a:defRPr/>
            </a:pPr>
            <a:r>
              <a:rPr lang="en-US" sz="2000" b="1"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a:cs typeface="ＭＳ Ｐゴシック"/>
              </a:rPr>
              <a:t>Waterproofing</a:t>
            </a:r>
          </a:p>
        </p:txBody>
      </p:sp>
      <p:sp>
        <p:nvSpPr>
          <p:cNvPr id="25" name="TextBox 24"/>
          <p:cNvSpPr txBox="1"/>
          <p:nvPr/>
        </p:nvSpPr>
        <p:spPr>
          <a:xfrm>
            <a:off x="6858000" y="3200400"/>
            <a:ext cx="2057400" cy="400050"/>
          </a:xfrm>
          <a:prstGeom prst="rect">
            <a:avLst/>
          </a:prstGeom>
          <a:noFill/>
        </p:spPr>
        <p:txBody>
          <a:bodyPr>
            <a:spAutoFit/>
          </a:bodyPr>
          <a:lstStyle/>
          <a:p>
            <a:pPr>
              <a:defRPr/>
            </a:pPr>
            <a:r>
              <a:rPr lang="en-US" sz="2000" b="1"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a:cs typeface="ＭＳ Ｐゴシック"/>
              </a:rPr>
              <a:t>Flood Test</a:t>
            </a:r>
          </a:p>
        </p:txBody>
      </p:sp>
      <p:sp>
        <p:nvSpPr>
          <p:cNvPr id="26" name="TextBox 25"/>
          <p:cNvSpPr txBox="1"/>
          <p:nvPr/>
        </p:nvSpPr>
        <p:spPr>
          <a:xfrm>
            <a:off x="152400" y="6305550"/>
            <a:ext cx="2514600" cy="400050"/>
          </a:xfrm>
          <a:prstGeom prst="rect">
            <a:avLst/>
          </a:prstGeom>
          <a:noFill/>
        </p:spPr>
        <p:txBody>
          <a:bodyPr>
            <a:spAutoFit/>
          </a:bodyPr>
          <a:lstStyle/>
          <a:p>
            <a:pPr algn="ctr">
              <a:defRPr/>
            </a:pPr>
            <a:r>
              <a:rPr lang="en-US" sz="2000" b="1"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a:cs typeface="ＭＳ Ｐゴシック"/>
              </a:rPr>
              <a:t>Protection Layer</a:t>
            </a:r>
          </a:p>
        </p:txBody>
      </p:sp>
      <p:sp>
        <p:nvSpPr>
          <p:cNvPr id="27" name="TextBox 26"/>
          <p:cNvSpPr txBox="1"/>
          <p:nvPr/>
        </p:nvSpPr>
        <p:spPr>
          <a:xfrm>
            <a:off x="3657600" y="6305550"/>
            <a:ext cx="1905000" cy="400050"/>
          </a:xfrm>
          <a:prstGeom prst="rect">
            <a:avLst/>
          </a:prstGeom>
          <a:noFill/>
        </p:spPr>
        <p:txBody>
          <a:bodyPr>
            <a:spAutoFit/>
          </a:bodyPr>
          <a:lstStyle/>
          <a:p>
            <a:pPr>
              <a:defRPr/>
            </a:pPr>
            <a:r>
              <a:rPr lang="en-US" sz="2000" b="1"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a:cs typeface="ＭＳ Ｐゴシック"/>
              </a:rPr>
              <a:t>Drainage Layer</a:t>
            </a:r>
          </a:p>
        </p:txBody>
      </p:sp>
      <p:sp>
        <p:nvSpPr>
          <p:cNvPr id="28" name="TextBox 27"/>
          <p:cNvSpPr txBox="1"/>
          <p:nvPr/>
        </p:nvSpPr>
        <p:spPr>
          <a:xfrm>
            <a:off x="6629400" y="6305550"/>
            <a:ext cx="2438400" cy="400050"/>
          </a:xfrm>
          <a:prstGeom prst="rect">
            <a:avLst/>
          </a:prstGeom>
          <a:noFill/>
        </p:spPr>
        <p:txBody>
          <a:bodyPr>
            <a:spAutoFit/>
          </a:bodyPr>
          <a:lstStyle/>
          <a:p>
            <a:pPr>
              <a:defRPr/>
            </a:pPr>
            <a:r>
              <a:rPr lang="en-US" sz="2000" b="1"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a:cs typeface="ＭＳ Ｐゴシック"/>
              </a:rPr>
              <a:t>Perimeter Framing</a:t>
            </a:r>
          </a:p>
        </p:txBody>
      </p:sp>
      <p:pic>
        <p:nvPicPr>
          <p:cNvPr id="75799" name="Picture 28" descr="GSB logo clear background.png"/>
          <p:cNvPicPr>
            <a:picLocks noChangeAspect="1"/>
          </p:cNvPicPr>
          <p:nvPr/>
        </p:nvPicPr>
        <p:blipFill>
          <a:blip r:embed="rId9"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34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14357"/>
                                        </p:tgtEl>
                                        <p:attrNameLst>
                                          <p:attrName>style.visibility</p:attrName>
                                        </p:attrNameLst>
                                      </p:cBhvr>
                                      <p:to>
                                        <p:strVal val="visible"/>
                                      </p:to>
                                    </p:set>
                                    <p:animEffect transition="in" filter="wipe(left)">
                                      <p:cBhvr>
                                        <p:cTn id="9" dur="1000"/>
                                        <p:tgtEl>
                                          <p:spTgt spid="14357"/>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2000" fill="hold"/>
                                        <p:tgtEl>
                                          <p:spTgt spid="6"/>
                                        </p:tgtEl>
                                        <p:attrNameLst>
                                          <p:attrName>ppt_w</p:attrName>
                                        </p:attrNameLst>
                                      </p:cBhvr>
                                      <p:tavLst>
                                        <p:tav tm="0">
                                          <p:val>
                                            <p:strVal val="#ppt_w+.3"/>
                                          </p:val>
                                        </p:tav>
                                        <p:tav tm="100000">
                                          <p:val>
                                            <p:strVal val="#ppt_w"/>
                                          </p:val>
                                        </p:tav>
                                      </p:tavLst>
                                    </p:anim>
                                    <p:anim calcmode="lin" valueType="num">
                                      <p:cBhvr>
                                        <p:cTn id="13" dur="2000" fill="hold"/>
                                        <p:tgtEl>
                                          <p:spTgt spid="6"/>
                                        </p:tgtEl>
                                        <p:attrNameLst>
                                          <p:attrName>ppt_h</p:attrName>
                                        </p:attrNameLst>
                                      </p:cBhvr>
                                      <p:tavLst>
                                        <p:tav tm="0">
                                          <p:val>
                                            <p:strVal val="#ppt_h"/>
                                          </p:val>
                                        </p:tav>
                                        <p:tav tm="100000">
                                          <p:val>
                                            <p:strVal val="#ppt_h"/>
                                          </p:val>
                                        </p:tav>
                                      </p:tavLst>
                                    </p:anim>
                                    <p:animEffect transition="in" filter="fade">
                                      <p:cBhvr>
                                        <p:cTn id="14" dur="2000"/>
                                        <p:tgtEl>
                                          <p:spTgt spid="6"/>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2000" fill="hold"/>
                                        <p:tgtEl>
                                          <p:spTgt spid="7"/>
                                        </p:tgtEl>
                                        <p:attrNameLst>
                                          <p:attrName>ppt_w</p:attrName>
                                        </p:attrNameLst>
                                      </p:cBhvr>
                                      <p:tavLst>
                                        <p:tav tm="0">
                                          <p:val>
                                            <p:strVal val="#ppt_w+.3"/>
                                          </p:val>
                                        </p:tav>
                                        <p:tav tm="100000">
                                          <p:val>
                                            <p:strVal val="#ppt_w"/>
                                          </p:val>
                                        </p:tav>
                                      </p:tavLst>
                                    </p:anim>
                                    <p:anim calcmode="lin" valueType="num">
                                      <p:cBhvr>
                                        <p:cTn id="18" dur="2000" fill="hold"/>
                                        <p:tgtEl>
                                          <p:spTgt spid="7"/>
                                        </p:tgtEl>
                                        <p:attrNameLst>
                                          <p:attrName>ppt_h</p:attrName>
                                        </p:attrNameLst>
                                      </p:cBhvr>
                                      <p:tavLst>
                                        <p:tav tm="0">
                                          <p:val>
                                            <p:strVal val="#ppt_h"/>
                                          </p:val>
                                        </p:tav>
                                        <p:tav tm="100000">
                                          <p:val>
                                            <p:strVal val="#ppt_h"/>
                                          </p:val>
                                        </p:tav>
                                      </p:tavLst>
                                    </p:anim>
                                    <p:animEffect transition="in" filter="fade">
                                      <p:cBhvr>
                                        <p:cTn id="19" dur="2000"/>
                                        <p:tgtEl>
                                          <p:spTgt spid="7"/>
                                        </p:tgtEl>
                                      </p:cBhvr>
                                    </p:animEffect>
                                  </p:childTnLst>
                                </p:cTn>
                              </p:par>
                              <p:par>
                                <p:cTn id="20" presetID="53"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fltVal val="0"/>
                                          </p:val>
                                        </p:tav>
                                        <p:tav tm="100000">
                                          <p:val>
                                            <p:strVal val="#ppt_w"/>
                                          </p:val>
                                        </p:tav>
                                      </p:tavLst>
                                    </p:anim>
                                    <p:anim calcmode="lin" valueType="num">
                                      <p:cBhvr>
                                        <p:cTn id="23" dur="1000" fill="hold"/>
                                        <p:tgtEl>
                                          <p:spTgt spid="8"/>
                                        </p:tgtEl>
                                        <p:attrNameLst>
                                          <p:attrName>ppt_h</p:attrName>
                                        </p:attrNameLst>
                                      </p:cBhvr>
                                      <p:tavLst>
                                        <p:tav tm="0">
                                          <p:val>
                                            <p:fltVal val="0"/>
                                          </p:val>
                                        </p:tav>
                                        <p:tav tm="100000">
                                          <p:val>
                                            <p:strVal val="#ppt_h"/>
                                          </p:val>
                                        </p:tav>
                                      </p:tavLst>
                                    </p:anim>
                                    <p:animEffect transition="in" filter="fade">
                                      <p:cBhvr>
                                        <p:cTn id="24" dur="1000"/>
                                        <p:tgtEl>
                                          <p:spTgt spid="8"/>
                                        </p:tgtEl>
                                      </p:cBhvr>
                                    </p:animEffect>
                                  </p:childTnLst>
                                </p:cTn>
                              </p:par>
                              <p:par>
                                <p:cTn id="25" presetID="22" presetClass="entr" presetSubtype="2"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right)">
                                      <p:cBhvr>
                                        <p:cTn id="27" dur="1000"/>
                                        <p:tgtEl>
                                          <p:spTgt spid="9"/>
                                        </p:tgtEl>
                                      </p:cBhvr>
                                    </p:animEffect>
                                  </p:childTnLst>
                                </p:cTn>
                              </p:par>
                              <p:par>
                                <p:cTn id="28" presetID="55"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1000" fill="hold"/>
                                        <p:tgtEl>
                                          <p:spTgt spid="14"/>
                                        </p:tgtEl>
                                        <p:attrNameLst>
                                          <p:attrName>ppt_w</p:attrName>
                                        </p:attrNameLst>
                                      </p:cBhvr>
                                      <p:tavLst>
                                        <p:tav tm="0">
                                          <p:val>
                                            <p:strVal val="#ppt_w*0.70"/>
                                          </p:val>
                                        </p:tav>
                                        <p:tav tm="100000">
                                          <p:val>
                                            <p:strVal val="#ppt_w"/>
                                          </p:val>
                                        </p:tav>
                                      </p:tavLst>
                                    </p:anim>
                                    <p:anim calcmode="lin" valueType="num">
                                      <p:cBhvr>
                                        <p:cTn id="31" dur="1000" fill="hold"/>
                                        <p:tgtEl>
                                          <p:spTgt spid="14"/>
                                        </p:tgtEl>
                                        <p:attrNameLst>
                                          <p:attrName>ppt_h</p:attrName>
                                        </p:attrNameLst>
                                      </p:cBhvr>
                                      <p:tavLst>
                                        <p:tav tm="0">
                                          <p:val>
                                            <p:strVal val="#ppt_h"/>
                                          </p:val>
                                        </p:tav>
                                        <p:tav tm="100000">
                                          <p:val>
                                            <p:strVal val="#ppt_h"/>
                                          </p:val>
                                        </p:tav>
                                      </p:tavLst>
                                    </p:anim>
                                    <p:animEffect transition="in" filter="fade">
                                      <p:cBhvr>
                                        <p:cTn id="3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129_2986_2"/>
          <p:cNvPicPr>
            <a:picLocks noChangeAspect="1" noChangeArrowheads="1"/>
          </p:cNvPicPr>
          <p:nvPr/>
        </p:nvPicPr>
        <p:blipFill>
          <a:blip r:embed="rId3" cstate="print"/>
          <a:srcRect/>
          <a:stretch>
            <a:fillRect/>
          </a:stretch>
        </p:blipFill>
        <p:spPr bwMode="auto">
          <a:xfrm>
            <a:off x="304800" y="838200"/>
            <a:ext cx="8458808" cy="5638800"/>
          </a:xfrm>
          <a:prstGeom prst="rect">
            <a:avLst/>
          </a:prstGeom>
          <a:noFill/>
          <a:ln w="9525">
            <a:noFill/>
            <a:miter lim="800000"/>
            <a:headEnd/>
            <a:tailEnd/>
          </a:ln>
          <a:scene3d>
            <a:camera prst="orthographicFront"/>
            <a:lightRig rig="threePt" dir="t"/>
          </a:scene3d>
          <a:sp3d>
            <a:bevelT/>
          </a:sp3d>
        </p:spPr>
      </p:pic>
      <p:pic>
        <p:nvPicPr>
          <p:cNvPr id="33795" name="Picture 4" descr="GSB logo clear background.png"/>
          <p:cNvPicPr>
            <a:picLocks noChangeAspect="1"/>
          </p:cNvPicPr>
          <p:nvPr/>
        </p:nvPicPr>
        <p:blipFill>
          <a:blip r:embed="rId4"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6" name="Rectangle 6"/>
          <p:cNvSpPr>
            <a:spLocks noChangeArrowheads="1"/>
          </p:cNvSpPr>
          <p:nvPr/>
        </p:nvSpPr>
        <p:spPr bwMode="auto">
          <a:xfrm>
            <a:off x="3048000" y="604838"/>
            <a:ext cx="184150" cy="461962"/>
          </a:xfrm>
          <a:prstGeom prst="rect">
            <a:avLst/>
          </a:prstGeom>
          <a:noFill/>
          <a:ln w="9525">
            <a:noFill/>
            <a:miter lim="800000"/>
            <a:headEnd/>
            <a:tailEnd/>
          </a:ln>
        </p:spPr>
        <p:txBody>
          <a:bodyPr wrap="none">
            <a:spAutoFit/>
          </a:bodyPr>
          <a:lstStyle/>
          <a:p>
            <a:pPr eaLnBrk="0" hangingPunct="0">
              <a:defRPr/>
            </a:pPr>
            <a:endPar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ＭＳ Ｐゴシック" pitchFamily="1" charset="-128"/>
            </a:endParaRPr>
          </a:p>
        </p:txBody>
      </p:sp>
      <p:pic>
        <p:nvPicPr>
          <p:cNvPr id="163849" name="Picture 9" descr="Completed"/>
          <p:cNvPicPr>
            <a:picLocks noChangeAspect="1" noChangeArrowheads="1"/>
          </p:cNvPicPr>
          <p:nvPr/>
        </p:nvPicPr>
        <p:blipFill>
          <a:blip r:embed="rId3" cstate="print">
            <a:lum contrast="10000"/>
          </a:blip>
          <a:srcRect/>
          <a:stretch>
            <a:fillRect/>
          </a:stretch>
        </p:blipFill>
        <p:spPr bwMode="auto">
          <a:xfrm>
            <a:off x="1257138" y="1600200"/>
            <a:ext cx="6629725" cy="4608271"/>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5" name="Rectangle 4"/>
          <p:cNvSpPr/>
          <p:nvPr/>
        </p:nvSpPr>
        <p:spPr>
          <a:xfrm>
            <a:off x="0" y="762000"/>
            <a:ext cx="9144000" cy="584775"/>
          </a:xfrm>
          <a:prstGeom prst="rect">
            <a:avLst/>
          </a:prstGeom>
        </p:spPr>
        <p:txBody>
          <a:bodyPr>
            <a:spAutoFit/>
          </a:bodyPr>
          <a:lstStyle/>
          <a:p>
            <a:pPr marL="448056" indent="-384048" algn="ctr" fontAlgn="auto">
              <a:spcBef>
                <a:spcPct val="20000"/>
              </a:spcBef>
              <a:spcAft>
                <a:spcPts val="0"/>
              </a:spcAft>
              <a:buClr>
                <a:schemeClr val="accent1"/>
              </a:buClr>
              <a:buSzPct val="80000"/>
              <a:defRPr/>
            </a:pPr>
            <a:r>
              <a:rPr lang="en-US" sz="3200" b="1" cap="small" dirty="0">
                <a:ln w="10541" cmpd="sng">
                  <a:solidFill>
                    <a:schemeClr val="accent1">
                      <a:shade val="88000"/>
                      <a:satMod val="110000"/>
                    </a:schemeClr>
                  </a:solidFill>
                  <a:prstDash val="solid"/>
                </a:ln>
                <a:solidFill>
                  <a:schemeClr val="accent1">
                    <a:lumMod val="75000"/>
                  </a:schemeClr>
                </a:solidFill>
                <a:effectLst>
                  <a:outerShdw blurRad="26000" dist="26000" dir="14500000" algn="tl" rotWithShape="0">
                    <a:srgbClr val="000000">
                      <a:alpha val="40000"/>
                    </a:srgbClr>
                  </a:outerShdw>
                </a:effectLst>
                <a:latin typeface="Arial" pitchFamily="34" charset="0"/>
                <a:ea typeface="ＭＳ Ｐゴシック"/>
                <a:cs typeface="ＭＳ Ｐゴシック"/>
              </a:rPr>
              <a:t>Project Completion – March 2007</a:t>
            </a:r>
          </a:p>
        </p:txBody>
      </p:sp>
      <p:pic>
        <p:nvPicPr>
          <p:cNvPr id="76805" name="Picture 5" descr="GSB logo clear background.png"/>
          <p:cNvPicPr>
            <a:picLocks noChangeAspect="1"/>
          </p:cNvPicPr>
          <p:nvPr/>
        </p:nvPicPr>
        <p:blipFill>
          <a:blip r:embed="rId4"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3846"/>
                                        </p:tgtEl>
                                        <p:attrNameLst>
                                          <p:attrName>style.visibility</p:attrName>
                                        </p:attrNameLst>
                                      </p:cBhvr>
                                      <p:to>
                                        <p:strVal val="visible"/>
                                      </p:to>
                                    </p:set>
                                  </p:childTnLst>
                                </p:cTn>
                              </p:par>
                            </p:childTnLst>
                          </p:cTn>
                        </p:par>
                        <p:par>
                          <p:cTn id="7" fill="hold">
                            <p:stCondLst>
                              <p:cond delay="0"/>
                            </p:stCondLst>
                            <p:childTnLst>
                              <p:par>
                                <p:cTn id="8" presetID="31" presetClass="entr" presetSubtype="0" fill="hold" nodeType="afterEffect">
                                  <p:stCondLst>
                                    <p:cond delay="0"/>
                                  </p:stCondLst>
                                  <p:iterate type="lt">
                                    <p:tmPct val="5000"/>
                                  </p:iterate>
                                  <p:childTnLst>
                                    <p:set>
                                      <p:cBhvr>
                                        <p:cTn id="9" dur="1" fill="hold">
                                          <p:stCondLst>
                                            <p:cond delay="0"/>
                                          </p:stCondLst>
                                        </p:cTn>
                                        <p:tgtEl>
                                          <p:spTgt spid="163849"/>
                                        </p:tgtEl>
                                        <p:attrNameLst>
                                          <p:attrName>style.visibility</p:attrName>
                                        </p:attrNameLst>
                                      </p:cBhvr>
                                      <p:to>
                                        <p:strVal val="visible"/>
                                      </p:to>
                                    </p:set>
                                    <p:anim calcmode="lin" valueType="num">
                                      <p:cBhvr>
                                        <p:cTn id="10" dur="1000" fill="hold"/>
                                        <p:tgtEl>
                                          <p:spTgt spid="163849"/>
                                        </p:tgtEl>
                                        <p:attrNameLst>
                                          <p:attrName>ppt_w</p:attrName>
                                        </p:attrNameLst>
                                      </p:cBhvr>
                                      <p:tavLst>
                                        <p:tav tm="0">
                                          <p:val>
                                            <p:fltVal val="0"/>
                                          </p:val>
                                        </p:tav>
                                        <p:tav tm="100000">
                                          <p:val>
                                            <p:strVal val="#ppt_w"/>
                                          </p:val>
                                        </p:tav>
                                      </p:tavLst>
                                    </p:anim>
                                    <p:anim calcmode="lin" valueType="num">
                                      <p:cBhvr>
                                        <p:cTn id="11" dur="1000" fill="hold"/>
                                        <p:tgtEl>
                                          <p:spTgt spid="163849"/>
                                        </p:tgtEl>
                                        <p:attrNameLst>
                                          <p:attrName>ppt_h</p:attrName>
                                        </p:attrNameLst>
                                      </p:cBhvr>
                                      <p:tavLst>
                                        <p:tav tm="0">
                                          <p:val>
                                            <p:fltVal val="0"/>
                                          </p:val>
                                        </p:tav>
                                        <p:tav tm="100000">
                                          <p:val>
                                            <p:strVal val="#ppt_h"/>
                                          </p:val>
                                        </p:tav>
                                      </p:tavLst>
                                    </p:anim>
                                    <p:anim calcmode="lin" valueType="num">
                                      <p:cBhvr>
                                        <p:cTn id="12" dur="1000" fill="hold"/>
                                        <p:tgtEl>
                                          <p:spTgt spid="163849"/>
                                        </p:tgtEl>
                                        <p:attrNameLst>
                                          <p:attrName>style.rotation</p:attrName>
                                        </p:attrNameLst>
                                      </p:cBhvr>
                                      <p:tavLst>
                                        <p:tav tm="0">
                                          <p:val>
                                            <p:fltVal val="90"/>
                                          </p:val>
                                        </p:tav>
                                        <p:tav tm="100000">
                                          <p:val>
                                            <p:fltVal val="0"/>
                                          </p:val>
                                        </p:tav>
                                      </p:tavLst>
                                    </p:anim>
                                    <p:animEffect transition="in" filter="fade">
                                      <p:cBhvr>
                                        <p:cTn id="13" dur="1000"/>
                                        <p:tgtEl>
                                          <p:spTgt spid="1638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C:\Documents and Settings\kimberlyl\Desktop\pp pictures\HPIM0683.jpg"/>
          <p:cNvPicPr>
            <a:picLocks noChangeAspect="1" noChangeArrowheads="1"/>
          </p:cNvPicPr>
          <p:nvPr/>
        </p:nvPicPr>
        <p:blipFill>
          <a:blip r:embed="rId3" cstate="print">
            <a:lum contrast="10000"/>
          </a:blip>
          <a:srcRect/>
          <a:stretch>
            <a:fillRect/>
          </a:stretch>
        </p:blipFill>
        <p:spPr bwMode="auto">
          <a:xfrm>
            <a:off x="914400" y="990600"/>
            <a:ext cx="7288213" cy="54864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3" name="TextBox 2"/>
          <p:cNvSpPr txBox="1"/>
          <p:nvPr/>
        </p:nvSpPr>
        <p:spPr>
          <a:xfrm>
            <a:off x="0" y="457200"/>
            <a:ext cx="9144000" cy="400050"/>
          </a:xfrm>
          <a:prstGeom prst="rect">
            <a:avLst/>
          </a:prstGeom>
          <a:noFill/>
        </p:spPr>
        <p:txBody>
          <a:bodyPr>
            <a:spAutoFit/>
          </a:bodyPr>
          <a:lstStyle/>
          <a:p>
            <a:pPr algn="ctr">
              <a:defRPr/>
            </a:pPr>
            <a:r>
              <a:rPr lang="en-US" sz="2000" b="1"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a:cs typeface="ＭＳ Ｐゴシック"/>
              </a:rPr>
              <a:t>March 2008</a:t>
            </a:r>
          </a:p>
        </p:txBody>
      </p:sp>
      <p:pic>
        <p:nvPicPr>
          <p:cNvPr id="77828" name="Picture 3" descr="GSB logo clear background.png"/>
          <p:cNvPicPr>
            <a:picLocks noChangeAspect="1"/>
          </p:cNvPicPr>
          <p:nvPr/>
        </p:nvPicPr>
        <p:blipFill>
          <a:blip r:embed="rId4"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rmour Street Green Roof 9.14.09 004.jpg"/>
          <p:cNvPicPr>
            <a:picLocks noChangeAspect="1"/>
          </p:cNvPicPr>
          <p:nvPr/>
        </p:nvPicPr>
        <p:blipFill>
          <a:blip r:embed="rId3" cstate="print"/>
          <a:stretch>
            <a:fillRect/>
          </a:stretch>
        </p:blipFill>
        <p:spPr>
          <a:xfrm>
            <a:off x="762000" y="914400"/>
            <a:ext cx="7469875" cy="5623389"/>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3" name="TextBox 2"/>
          <p:cNvSpPr txBox="1"/>
          <p:nvPr/>
        </p:nvSpPr>
        <p:spPr>
          <a:xfrm>
            <a:off x="0" y="376238"/>
            <a:ext cx="9144000" cy="400050"/>
          </a:xfrm>
          <a:prstGeom prst="rect">
            <a:avLst/>
          </a:prstGeom>
          <a:noFill/>
        </p:spPr>
        <p:txBody>
          <a:bodyPr>
            <a:spAutoFit/>
          </a:bodyPr>
          <a:lstStyle/>
          <a:p>
            <a:pPr algn="ctr">
              <a:defRPr/>
            </a:pPr>
            <a:r>
              <a:rPr lang="en-US" sz="2000" b="1"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a:cs typeface="ＭＳ Ｐゴシック"/>
              </a:rPr>
              <a:t>August 2009</a:t>
            </a:r>
          </a:p>
        </p:txBody>
      </p:sp>
      <p:pic>
        <p:nvPicPr>
          <p:cNvPr id="78852" name="Picture 3" descr="GSB logo clear background.png"/>
          <p:cNvPicPr>
            <a:picLocks noChangeAspect="1"/>
          </p:cNvPicPr>
          <p:nvPr/>
        </p:nvPicPr>
        <p:blipFill>
          <a:blip r:embed="rId4"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dissolv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76238"/>
            <a:ext cx="9144000" cy="400050"/>
          </a:xfrm>
          <a:prstGeom prst="rect">
            <a:avLst/>
          </a:prstGeom>
          <a:noFill/>
        </p:spPr>
        <p:txBody>
          <a:bodyPr>
            <a:spAutoFit/>
          </a:bodyPr>
          <a:lstStyle/>
          <a:p>
            <a:pPr algn="ctr">
              <a:defRPr/>
            </a:pPr>
            <a:r>
              <a:rPr lang="en-US" sz="2000" b="1" dirty="0" smtClean="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a:cs typeface="ＭＳ Ｐゴシック"/>
              </a:rPr>
              <a:t>September 2010</a:t>
            </a:r>
            <a:endParaRPr lang="en-US" sz="2000" b="1" dirty="0">
              <a:solidFill>
                <a:schemeClr val="accent1">
                  <a:lumMod val="20000"/>
                  <a:lumOff val="80000"/>
                </a:schemeClr>
              </a:solidFill>
              <a:effectLst>
                <a:outerShdw blurRad="38100" dist="38100" dir="2700000" algn="tl">
                  <a:srgbClr val="000000">
                    <a:alpha val="43137"/>
                  </a:srgbClr>
                </a:outerShdw>
              </a:effectLst>
              <a:latin typeface="Candara" pitchFamily="34" charset="0"/>
              <a:ea typeface="ＭＳ Ｐゴシック"/>
              <a:cs typeface="ＭＳ Ｐゴシック"/>
            </a:endParaRPr>
          </a:p>
        </p:txBody>
      </p:sp>
      <p:pic>
        <p:nvPicPr>
          <p:cNvPr id="78852" name="Picture 3" descr="GSB logo clear background.png"/>
          <p:cNvPicPr>
            <a:picLocks noChangeAspect="1"/>
          </p:cNvPicPr>
          <p:nvPr/>
        </p:nvPicPr>
        <p:blipFill>
          <a:blip r:embed="rId3" cstate="print"/>
          <a:srcRect/>
          <a:stretch>
            <a:fillRect/>
          </a:stretch>
        </p:blipFill>
        <p:spPr bwMode="auto">
          <a:xfrm>
            <a:off x="0" y="0"/>
            <a:ext cx="2286000" cy="609600"/>
          </a:xfrm>
          <a:prstGeom prst="rect">
            <a:avLst/>
          </a:prstGeom>
          <a:noFill/>
          <a:ln w="9525">
            <a:noFill/>
            <a:miter lim="800000"/>
            <a:headEnd/>
            <a:tailEnd/>
          </a:ln>
        </p:spPr>
      </p:pic>
      <p:pic>
        <p:nvPicPr>
          <p:cNvPr id="196610" name="Picture 2" descr="F:\GEP Roof 9.20.10 004.jpg"/>
          <p:cNvPicPr>
            <a:picLocks noChangeAspect="1" noChangeArrowheads="1"/>
          </p:cNvPicPr>
          <p:nvPr/>
        </p:nvPicPr>
        <p:blipFill>
          <a:blip r:embed="rId4" cstate="print"/>
          <a:srcRect/>
          <a:stretch>
            <a:fillRect/>
          </a:stretch>
        </p:blipFill>
        <p:spPr bwMode="auto">
          <a:xfrm>
            <a:off x="1066800" y="1143000"/>
            <a:ext cx="6934200" cy="5219672"/>
          </a:xfrm>
          <a:prstGeom prst="rect">
            <a:avLst/>
          </a:prstGeom>
          <a:noFill/>
        </p:spPr>
      </p:pic>
    </p:spTree>
  </p:cSld>
  <p:clrMapOvr>
    <a:masterClrMapping/>
  </p:clrMapOvr>
  <p:transition>
    <p:dissolv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721507" y="1066800"/>
            <a:ext cx="7584293" cy="5105444"/>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3" name="Picture 2" descr="GSB logo clear background.png"/>
          <p:cNvPicPr>
            <a:picLocks noChangeAspect="1"/>
          </p:cNvPicPr>
          <p:nvPr/>
        </p:nvPicPr>
        <p:blipFill>
          <a:blip r:embed="rId4" cstate="print"/>
          <a:stretch>
            <a:fillRect/>
          </a:stretch>
        </p:blipFill>
        <p:spPr>
          <a:xfrm>
            <a:off x="0" y="0"/>
            <a:ext cx="2286000" cy="609600"/>
          </a:xfrm>
          <a:prstGeom prst="rect">
            <a:avLst/>
          </a:prstGeom>
        </p:spPr>
      </p:pic>
    </p:spTree>
  </p:cSld>
  <p:clrMapOvr>
    <a:masterClrMapping/>
  </p:clrMapOvr>
  <p:transition>
    <p:dissolv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5"/>
          <p:cNvSpPr txBox="1">
            <a:spLocks noChangeArrowheads="1"/>
          </p:cNvSpPr>
          <p:nvPr/>
        </p:nvSpPr>
        <p:spPr bwMode="auto">
          <a:xfrm>
            <a:off x="1905000" y="2895600"/>
            <a:ext cx="6096000" cy="457200"/>
          </a:xfrm>
          <a:prstGeom prst="rect">
            <a:avLst/>
          </a:prstGeom>
          <a:noFill/>
          <a:ln w="9525">
            <a:noFill/>
            <a:miter lim="800000"/>
            <a:headEnd/>
            <a:tailEnd/>
          </a:ln>
        </p:spPr>
        <p:txBody>
          <a:bodyPr>
            <a:spAutoFit/>
          </a:bodyPr>
          <a:lstStyle/>
          <a:p>
            <a:pPr>
              <a:spcBef>
                <a:spcPct val="50000"/>
              </a:spcBef>
            </a:pPr>
            <a:endParaRPr lang="en-US"/>
          </a:p>
        </p:txBody>
      </p:sp>
      <p:sp>
        <p:nvSpPr>
          <p:cNvPr id="109572" name="Rectangle 7"/>
          <p:cNvSpPr>
            <a:spLocks noGrp="1"/>
          </p:cNvSpPr>
          <p:nvPr>
            <p:ph type="body" idx="4294967295"/>
          </p:nvPr>
        </p:nvSpPr>
        <p:spPr>
          <a:xfrm>
            <a:off x="381000" y="2209800"/>
            <a:ext cx="8229600" cy="4038600"/>
          </a:xfrm>
        </p:spPr>
        <p:txBody>
          <a:bodyPr/>
          <a:lstStyle/>
          <a:p>
            <a:pPr>
              <a:buFont typeface="Wingdings 2" pitchFamily="18" charset="2"/>
              <a:buBlip>
                <a:blip r:embed="rId3"/>
              </a:buBlip>
              <a:defRPr/>
            </a:pPr>
            <a:r>
              <a:rPr lang="en-US" b="1" dirty="0" smtClean="0">
                <a:solidFill>
                  <a:schemeClr val="accent1">
                    <a:lumMod val="20000"/>
                    <a:lumOff val="80000"/>
                  </a:schemeClr>
                </a:solidFill>
                <a:effectLst>
                  <a:outerShdw blurRad="38100" dist="38100" dir="2700000" algn="tl">
                    <a:srgbClr val="000000">
                      <a:alpha val="43137"/>
                    </a:srgbClr>
                  </a:outerShdw>
                </a:effectLst>
                <a:latin typeface="Candara" pitchFamily="34" charset="0"/>
              </a:rPr>
              <a:t> Cost</a:t>
            </a:r>
          </a:p>
          <a:p>
            <a:pPr>
              <a:buFont typeface="Wingdings 2" pitchFamily="18" charset="2"/>
              <a:buBlip>
                <a:blip r:embed="rId3"/>
              </a:buBlip>
              <a:defRPr/>
            </a:pPr>
            <a:r>
              <a:rPr lang="en-US" b="1" dirty="0" smtClean="0">
                <a:solidFill>
                  <a:schemeClr val="accent1">
                    <a:lumMod val="20000"/>
                    <a:lumOff val="80000"/>
                  </a:schemeClr>
                </a:solidFill>
                <a:effectLst>
                  <a:outerShdw blurRad="38100" dist="38100" dir="2700000" algn="tl">
                    <a:srgbClr val="000000">
                      <a:alpha val="43137"/>
                    </a:srgbClr>
                  </a:outerShdw>
                </a:effectLst>
                <a:latin typeface="Candara" pitchFamily="34" charset="0"/>
              </a:rPr>
              <a:t> Load Bearing</a:t>
            </a:r>
          </a:p>
          <a:p>
            <a:pPr>
              <a:buFont typeface="Wingdings 2" pitchFamily="18" charset="2"/>
              <a:buBlip>
                <a:blip r:embed="rId3"/>
              </a:buBlip>
              <a:defRPr/>
            </a:pPr>
            <a:r>
              <a:rPr lang="en-US" b="1" dirty="0" smtClean="0">
                <a:solidFill>
                  <a:schemeClr val="accent1">
                    <a:lumMod val="20000"/>
                    <a:lumOff val="80000"/>
                  </a:schemeClr>
                </a:solidFill>
                <a:effectLst>
                  <a:outerShdw blurRad="38100" dist="38100" dir="2700000" algn="tl">
                    <a:srgbClr val="000000">
                      <a:alpha val="43137"/>
                    </a:srgbClr>
                  </a:outerShdw>
                </a:effectLst>
                <a:latin typeface="Candara" pitchFamily="34" charset="0"/>
              </a:rPr>
              <a:t> Water Source</a:t>
            </a:r>
          </a:p>
          <a:p>
            <a:pPr>
              <a:buFont typeface="Wingdings 2" pitchFamily="18" charset="2"/>
              <a:buBlip>
                <a:blip r:embed="rId3"/>
              </a:buBlip>
              <a:defRPr/>
            </a:pPr>
            <a:r>
              <a:rPr lang="en-US" b="1" dirty="0" smtClean="0">
                <a:solidFill>
                  <a:schemeClr val="accent1">
                    <a:lumMod val="20000"/>
                    <a:lumOff val="80000"/>
                  </a:schemeClr>
                </a:solidFill>
                <a:effectLst>
                  <a:outerShdw blurRad="38100" dist="38100" dir="2700000" algn="tl">
                    <a:srgbClr val="000000">
                      <a:alpha val="43137"/>
                    </a:srgbClr>
                  </a:outerShdw>
                </a:effectLst>
                <a:latin typeface="Candara" pitchFamily="34" charset="0"/>
              </a:rPr>
              <a:t> Building Code/Permits</a:t>
            </a:r>
          </a:p>
          <a:p>
            <a:pPr>
              <a:buFont typeface="Wingdings 2" pitchFamily="18" charset="2"/>
              <a:buBlip>
                <a:blip r:embed="rId3"/>
              </a:buBlip>
              <a:defRPr/>
            </a:pPr>
            <a:r>
              <a:rPr lang="en-US" b="1" dirty="0" smtClean="0">
                <a:solidFill>
                  <a:schemeClr val="accent1">
                    <a:lumMod val="20000"/>
                    <a:lumOff val="80000"/>
                  </a:schemeClr>
                </a:solidFill>
                <a:effectLst>
                  <a:outerShdw blurRad="38100" dist="38100" dir="2700000" algn="tl">
                    <a:srgbClr val="000000">
                      <a:alpha val="43137"/>
                    </a:srgbClr>
                  </a:outerShdw>
                </a:effectLst>
                <a:latin typeface="Candara" pitchFamily="34" charset="0"/>
              </a:rPr>
              <a:t> Incentives, Subsidies and Rebates</a:t>
            </a:r>
          </a:p>
        </p:txBody>
      </p:sp>
      <p:sp>
        <p:nvSpPr>
          <p:cNvPr id="5" name="Rectangle 4"/>
          <p:cNvSpPr/>
          <p:nvPr/>
        </p:nvSpPr>
        <p:spPr>
          <a:xfrm>
            <a:off x="0" y="1219200"/>
            <a:ext cx="9144000" cy="830997"/>
          </a:xfrm>
          <a:prstGeom prst="rect">
            <a:avLst/>
          </a:prstGeom>
        </p:spPr>
        <p:txBody>
          <a:bodyPr>
            <a:spAutoFit/>
          </a:bodyPr>
          <a:lstStyle/>
          <a:p>
            <a:pPr marL="448056" indent="-384048" algn="ctr" fontAlgn="auto">
              <a:spcBef>
                <a:spcPct val="20000"/>
              </a:spcBef>
              <a:spcAft>
                <a:spcPts val="0"/>
              </a:spcAft>
              <a:buClr>
                <a:schemeClr val="accent1"/>
              </a:buClr>
              <a:buSzPct val="80000"/>
              <a:defRPr/>
            </a:pPr>
            <a:r>
              <a:rPr lang="en-US" sz="4800" b="1" cap="small" dirty="0">
                <a:ln w="10541" cmpd="sng">
                  <a:solidFill>
                    <a:schemeClr val="accent1">
                      <a:shade val="88000"/>
                      <a:satMod val="110000"/>
                    </a:schemeClr>
                  </a:solidFill>
                  <a:prstDash val="solid"/>
                </a:ln>
                <a:solidFill>
                  <a:schemeClr val="accent1">
                    <a:lumMod val="75000"/>
                  </a:schemeClr>
                </a:solidFill>
                <a:effectLst>
                  <a:outerShdw blurRad="26000" dist="26000" dir="14500000" algn="tl" rotWithShape="0">
                    <a:srgbClr val="000000">
                      <a:alpha val="40000"/>
                    </a:srgbClr>
                  </a:outerShdw>
                </a:effectLst>
                <a:latin typeface="Arial" pitchFamily="34" charset="0"/>
                <a:ea typeface="ＭＳ Ｐゴシック"/>
                <a:cs typeface="ＭＳ Ｐゴシック"/>
              </a:rPr>
              <a:t>Barriers</a:t>
            </a:r>
          </a:p>
        </p:txBody>
      </p:sp>
      <p:pic>
        <p:nvPicPr>
          <p:cNvPr id="79877" name="Picture 5" descr="GSB logo clear background.png"/>
          <p:cNvPicPr>
            <a:picLocks noChangeAspect="1"/>
          </p:cNvPicPr>
          <p:nvPr/>
        </p:nvPicPr>
        <p:blipFill>
          <a:blip r:embed="rId4"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6" descr="PublicPolicyArnold"/>
          <p:cNvPicPr>
            <a:picLocks noChangeAspect="1" noChangeArrowheads="1"/>
          </p:cNvPicPr>
          <p:nvPr/>
        </p:nvPicPr>
        <p:blipFill>
          <a:blip r:embed="rId3" cstate="print"/>
          <a:srcRect/>
          <a:stretch>
            <a:fillRect/>
          </a:stretch>
        </p:blipFill>
        <p:spPr bwMode="auto">
          <a:xfrm>
            <a:off x="1044303" y="2996791"/>
            <a:ext cx="3070497" cy="1963976"/>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110597" name="Picture 5"/>
          <p:cNvPicPr>
            <a:picLocks noChangeAspect="1" noChangeArrowheads="1"/>
          </p:cNvPicPr>
          <p:nvPr/>
        </p:nvPicPr>
        <p:blipFill>
          <a:blip r:embed="rId4" cstate="print"/>
          <a:srcRect/>
          <a:stretch>
            <a:fillRect/>
          </a:stretch>
        </p:blipFill>
        <p:spPr bwMode="auto">
          <a:xfrm>
            <a:off x="228600" y="5189367"/>
            <a:ext cx="4648200" cy="113523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110598" name="Picture 6"/>
          <p:cNvPicPr>
            <a:picLocks noChangeAspect="1" noChangeArrowheads="1"/>
          </p:cNvPicPr>
          <p:nvPr/>
        </p:nvPicPr>
        <p:blipFill>
          <a:blip r:embed="rId5" cstate="print"/>
          <a:srcRect/>
          <a:stretch>
            <a:fillRect/>
          </a:stretch>
        </p:blipFill>
        <p:spPr bwMode="auto">
          <a:xfrm>
            <a:off x="1395222" y="1074567"/>
            <a:ext cx="2338578" cy="177165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8" name="Rectangle 7"/>
          <p:cNvSpPr/>
          <p:nvPr/>
        </p:nvSpPr>
        <p:spPr>
          <a:xfrm>
            <a:off x="3886200" y="457200"/>
            <a:ext cx="4800600" cy="769441"/>
          </a:xfrm>
          <a:prstGeom prst="rect">
            <a:avLst/>
          </a:prstGeom>
        </p:spPr>
        <p:txBody>
          <a:bodyPr>
            <a:spAutoFit/>
          </a:bodyPr>
          <a:lstStyle/>
          <a:p>
            <a:pPr marL="448056" indent="-384048" algn="ctr" fontAlgn="auto">
              <a:spcBef>
                <a:spcPct val="20000"/>
              </a:spcBef>
              <a:spcAft>
                <a:spcPts val="0"/>
              </a:spcAft>
              <a:buClr>
                <a:schemeClr val="accent1"/>
              </a:buClr>
              <a:buSzPct val="80000"/>
              <a:defRPr/>
            </a:pPr>
            <a:r>
              <a:rPr lang="en-US" sz="4400" b="1" cap="small" dirty="0">
                <a:ln w="10541" cmpd="sng">
                  <a:solidFill>
                    <a:schemeClr val="accent1">
                      <a:shade val="88000"/>
                      <a:satMod val="110000"/>
                    </a:schemeClr>
                  </a:solidFill>
                  <a:prstDash val="solid"/>
                </a:ln>
                <a:solidFill>
                  <a:schemeClr val="accent1">
                    <a:lumMod val="75000"/>
                  </a:schemeClr>
                </a:solidFill>
                <a:effectLst>
                  <a:outerShdw blurRad="26000" dist="26000" dir="14500000" algn="tl" rotWithShape="0">
                    <a:srgbClr val="000000">
                      <a:alpha val="40000"/>
                    </a:srgbClr>
                  </a:outerShdw>
                </a:effectLst>
                <a:latin typeface="Arial" pitchFamily="34" charset="0"/>
                <a:ea typeface="ＭＳ Ｐゴシック"/>
                <a:cs typeface="ＭＳ Ｐゴシック"/>
              </a:rPr>
              <a:t>Policy Change</a:t>
            </a:r>
          </a:p>
        </p:txBody>
      </p:sp>
      <p:pic>
        <p:nvPicPr>
          <p:cNvPr id="80902" name="Picture 6" descr="GSB logo clear background.png"/>
          <p:cNvPicPr>
            <a:picLocks noChangeAspect="1"/>
          </p:cNvPicPr>
          <p:nvPr/>
        </p:nvPicPr>
        <p:blipFill>
          <a:blip r:embed="rId6" cstate="print"/>
          <a:srcRect/>
          <a:stretch>
            <a:fillRect/>
          </a:stretch>
        </p:blipFill>
        <p:spPr bwMode="auto">
          <a:xfrm>
            <a:off x="0" y="0"/>
            <a:ext cx="2286000" cy="609600"/>
          </a:xfrm>
          <a:prstGeom prst="rect">
            <a:avLst/>
          </a:prstGeom>
          <a:noFill/>
          <a:ln w="9525">
            <a:noFill/>
            <a:miter lim="800000"/>
            <a:headEnd/>
            <a:tailEnd/>
          </a:ln>
        </p:spPr>
      </p:pic>
      <p:sp>
        <p:nvSpPr>
          <p:cNvPr id="80903" name="TextBox 8"/>
          <p:cNvSpPr txBox="1">
            <a:spLocks noChangeArrowheads="1"/>
          </p:cNvSpPr>
          <p:nvPr/>
        </p:nvSpPr>
        <p:spPr bwMode="auto">
          <a:xfrm>
            <a:off x="5029200" y="1700213"/>
            <a:ext cx="3657600" cy="3786187"/>
          </a:xfrm>
          <a:prstGeom prst="rect">
            <a:avLst/>
          </a:prstGeom>
          <a:noFill/>
          <a:ln w="9525">
            <a:noFill/>
            <a:miter lim="800000"/>
            <a:headEnd/>
            <a:tailEnd/>
          </a:ln>
        </p:spPr>
        <p:txBody>
          <a:bodyPr>
            <a:spAutoFit/>
          </a:bodyPr>
          <a:lstStyle/>
          <a:p>
            <a:pPr algn="ctr"/>
            <a:r>
              <a:rPr lang="en-US" sz="2400" u="sng">
                <a:latin typeface="Calibri" pitchFamily="34" charset="0"/>
              </a:rPr>
              <a:t>Senator Maria Cantwell</a:t>
            </a:r>
          </a:p>
          <a:p>
            <a:pPr algn="ctr"/>
            <a:r>
              <a:rPr lang="en-US" sz="2400" u="sng">
                <a:latin typeface="Calibri" pitchFamily="34" charset="0"/>
              </a:rPr>
              <a:t>Washington</a:t>
            </a:r>
          </a:p>
          <a:p>
            <a:r>
              <a:rPr lang="en-US" sz="2400">
                <a:latin typeface="Calibri" pitchFamily="34" charset="0"/>
              </a:rPr>
              <a:t>Clean Energy Stimulus and Investment Assurance Act (S.320)</a:t>
            </a:r>
          </a:p>
          <a:p>
            <a:endParaRPr lang="en-US" sz="2400">
              <a:latin typeface="Calibri" pitchFamily="34" charset="0"/>
            </a:endParaRPr>
          </a:p>
          <a:p>
            <a:pPr>
              <a:buFontTx/>
              <a:buBlip>
                <a:blip r:embed="rId7"/>
              </a:buBlip>
            </a:pPr>
            <a:r>
              <a:rPr lang="en-US" sz="2400">
                <a:latin typeface="Calibri" pitchFamily="34" charset="0"/>
              </a:rPr>
              <a:t> 30% tax credit</a:t>
            </a:r>
          </a:p>
          <a:p>
            <a:pPr>
              <a:buFontTx/>
              <a:buBlip>
                <a:blip r:embed="rId7"/>
              </a:buBlip>
            </a:pPr>
            <a:r>
              <a:rPr lang="en-US" sz="2400">
                <a:latin typeface="Calibri" pitchFamily="34" charset="0"/>
              </a:rPr>
              <a:t> 50% minimum coverage</a:t>
            </a:r>
          </a:p>
          <a:p>
            <a:pPr>
              <a:buFontTx/>
              <a:buBlip>
                <a:blip r:embed="rId7"/>
              </a:buBlip>
            </a:pPr>
            <a:r>
              <a:rPr lang="en-US" sz="2400">
                <a:latin typeface="Calibri" pitchFamily="34" charset="0"/>
              </a:rPr>
              <a:t> $5,000 residential cap</a:t>
            </a:r>
          </a:p>
          <a:p>
            <a:pPr>
              <a:buFontTx/>
              <a:buBlip>
                <a:blip r:embed="rId7"/>
              </a:buBlip>
            </a:pPr>
            <a:r>
              <a:rPr lang="en-US" sz="2400">
                <a:latin typeface="Calibri" pitchFamily="34" charset="0"/>
              </a:rPr>
              <a:t> New or retrofit</a:t>
            </a:r>
          </a:p>
        </p:txBody>
      </p:sp>
    </p:spTree>
  </p:cSld>
  <p:clrMapOvr>
    <a:masterClrMapping/>
  </p:clrMapOvr>
  <p:transition>
    <p:dissolv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srcRect/>
          <a:stretch>
            <a:fillRect/>
          </a:stretch>
        </p:blipFill>
        <p:spPr bwMode="auto">
          <a:xfrm>
            <a:off x="1090613" y="862013"/>
            <a:ext cx="6961187" cy="5133975"/>
          </a:xfrm>
          <a:prstGeom prst="rect">
            <a:avLst/>
          </a:prstGeom>
          <a:ln>
            <a:noFill/>
          </a:ln>
          <a:effectLst>
            <a:softEdge rad="112500"/>
          </a:effectLst>
        </p:spPr>
      </p:pic>
      <p:pic>
        <p:nvPicPr>
          <p:cNvPr id="81923" name="Picture 2" descr="GSB logo clear background.png"/>
          <p:cNvPicPr>
            <a:picLocks noChangeAspect="1"/>
          </p:cNvPicPr>
          <p:nvPr/>
        </p:nvPicPr>
        <p:blipFill>
          <a:blip r:embed="rId4" cstate="print"/>
          <a:srcRect/>
          <a:stretch>
            <a:fillRect/>
          </a:stretch>
        </p:blipFill>
        <p:spPr bwMode="auto">
          <a:xfrm>
            <a:off x="0" y="0"/>
            <a:ext cx="2286000" cy="609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4"/>
          <p:cNvPicPr>
            <a:picLocks noChangeAspect="1" noChangeArrowheads="1"/>
          </p:cNvPicPr>
          <p:nvPr/>
        </p:nvPicPr>
        <p:blipFill>
          <a:blip r:embed="rId3" cstate="print"/>
          <a:srcRect/>
          <a:stretch>
            <a:fillRect/>
          </a:stretch>
        </p:blipFill>
        <p:spPr bwMode="auto">
          <a:xfrm>
            <a:off x="-609600" y="685800"/>
            <a:ext cx="10191750" cy="6172200"/>
          </a:xfrm>
          <a:prstGeom prst="rect">
            <a:avLst/>
          </a:prstGeom>
          <a:noFill/>
          <a:ln w="9525">
            <a:noFill/>
            <a:miter lim="800000"/>
            <a:headEnd/>
            <a:tailEnd/>
          </a:ln>
        </p:spPr>
      </p:pic>
      <p:pic>
        <p:nvPicPr>
          <p:cNvPr id="121859" name="Picture 3" descr="GSB logo clear background.png"/>
          <p:cNvPicPr>
            <a:picLocks noChangeAspect="1"/>
          </p:cNvPicPr>
          <p:nvPr/>
        </p:nvPicPr>
        <p:blipFill>
          <a:blip r:embed="rId4" cstate="print"/>
          <a:srcRect/>
          <a:stretch>
            <a:fillRect/>
          </a:stretch>
        </p:blipFill>
        <p:spPr bwMode="auto">
          <a:xfrm>
            <a:off x="0" y="0"/>
            <a:ext cx="2286000" cy="609600"/>
          </a:xfrm>
          <a:prstGeom prst="rect">
            <a:avLst/>
          </a:prstGeom>
          <a:noFill/>
          <a:ln w="9525">
            <a:noFill/>
            <a:miter lim="800000"/>
            <a:headEnd/>
            <a:tailEnd/>
          </a:ln>
        </p:spPr>
      </p:pic>
      <p:sp>
        <p:nvSpPr>
          <p:cNvPr id="16386" name="Rectangle 2"/>
          <p:cNvSpPr>
            <a:spLocks noChangeArrowheads="1"/>
          </p:cNvSpPr>
          <p:nvPr/>
        </p:nvSpPr>
        <p:spPr bwMode="auto">
          <a:xfrm>
            <a:off x="0" y="5027613"/>
            <a:ext cx="8991600" cy="1754187"/>
          </a:xfrm>
          <a:prstGeom prst="rect">
            <a:avLst/>
          </a:prstGeom>
          <a:noFill/>
          <a:ln w="9525">
            <a:noFill/>
            <a:miter lim="800000"/>
            <a:headEnd/>
            <a:tailEnd/>
          </a:ln>
          <a:effectLst/>
        </p:spPr>
        <p:txBody>
          <a:bodyPr anchor="ctr">
            <a:spAutoFit/>
          </a:bodyPr>
          <a:lstStyle/>
          <a:p>
            <a:pPr>
              <a:defRPr/>
            </a:pPr>
            <a:r>
              <a:rPr lang="en-US" sz="1800" i="1" dirty="0">
                <a:solidFill>
                  <a:schemeClr val="accent1">
                    <a:lumMod val="20000"/>
                    <a:lumOff val="80000"/>
                  </a:schemeClr>
                </a:solidFill>
                <a:latin typeface="Calibri" pitchFamily="34" charset="0"/>
                <a:ea typeface="Times New Roman" pitchFamily="18" charset="0"/>
                <a:cs typeface="Times New Roman" pitchFamily="18" charset="0"/>
              </a:rPr>
              <a:t>In the future, green roofs will be a key element of every construction program, an art and science born of necessity.  However, we will look back and wonder why common sense did not lead us down this path sooner.   The energy, </a:t>
            </a:r>
            <a:r>
              <a:rPr lang="en-US" sz="1800" i="1" dirty="0" err="1">
                <a:solidFill>
                  <a:schemeClr val="accent1">
                    <a:lumMod val="20000"/>
                    <a:lumOff val="80000"/>
                  </a:schemeClr>
                </a:solidFill>
                <a:latin typeface="Calibri" pitchFamily="34" charset="0"/>
                <a:ea typeface="Times New Roman" pitchFamily="18" charset="0"/>
                <a:cs typeface="Times New Roman" pitchFamily="18" charset="0"/>
              </a:rPr>
              <a:t>stormwater</a:t>
            </a:r>
            <a:r>
              <a:rPr lang="en-US" sz="1800" i="1" dirty="0">
                <a:solidFill>
                  <a:schemeClr val="accent1">
                    <a:lumMod val="20000"/>
                    <a:lumOff val="80000"/>
                  </a:schemeClr>
                </a:solidFill>
                <a:latin typeface="Calibri" pitchFamily="34" charset="0"/>
                <a:ea typeface="Times New Roman" pitchFamily="18" charset="0"/>
                <a:cs typeface="Times New Roman" pitchFamily="18" charset="0"/>
              </a:rPr>
              <a:t>, climate and health benefits are  indisputable.  </a:t>
            </a:r>
            <a:br>
              <a:rPr lang="en-US" sz="1800" i="1" dirty="0">
                <a:solidFill>
                  <a:schemeClr val="accent1">
                    <a:lumMod val="20000"/>
                    <a:lumOff val="80000"/>
                  </a:schemeClr>
                </a:solidFill>
                <a:latin typeface="Calibri" pitchFamily="34" charset="0"/>
                <a:ea typeface="Times New Roman" pitchFamily="18" charset="0"/>
                <a:cs typeface="Times New Roman" pitchFamily="18" charset="0"/>
              </a:rPr>
            </a:br>
            <a:r>
              <a:rPr lang="en-US" sz="1800" i="1" dirty="0">
                <a:solidFill>
                  <a:schemeClr val="accent1">
                    <a:lumMod val="20000"/>
                    <a:lumOff val="80000"/>
                  </a:schemeClr>
                </a:solidFill>
                <a:latin typeface="Calibri" pitchFamily="34" charset="0"/>
                <a:ea typeface="Times New Roman" pitchFamily="18" charset="0"/>
                <a:cs typeface="Times New Roman" pitchFamily="18" charset="0"/>
              </a:rPr>
              <a:t/>
            </a:r>
            <a:br>
              <a:rPr lang="en-US" sz="1800" i="1" dirty="0">
                <a:solidFill>
                  <a:schemeClr val="accent1">
                    <a:lumMod val="20000"/>
                    <a:lumOff val="80000"/>
                  </a:schemeClr>
                </a:solidFill>
                <a:latin typeface="Calibri" pitchFamily="34" charset="0"/>
                <a:ea typeface="Times New Roman" pitchFamily="18" charset="0"/>
                <a:cs typeface="Times New Roman" pitchFamily="18" charset="0"/>
              </a:rPr>
            </a:br>
            <a:r>
              <a:rPr lang="en-US" sz="1800" i="1" dirty="0">
                <a:solidFill>
                  <a:schemeClr val="accent1">
                    <a:lumMod val="20000"/>
                    <a:lumOff val="80000"/>
                  </a:schemeClr>
                </a:solidFill>
                <a:latin typeface="Calibri" pitchFamily="34" charset="0"/>
                <a:ea typeface="Times New Roman" pitchFamily="18" charset="0"/>
                <a:cs typeface="Times New Roman" pitchFamily="18" charset="0"/>
              </a:rPr>
              <a:t>Vicki Estrada</a:t>
            </a:r>
            <a:endParaRPr lang="en-US" sz="1800" dirty="0">
              <a:solidFill>
                <a:schemeClr val="accent1">
                  <a:lumMod val="20000"/>
                  <a:lumOff val="80000"/>
                </a:schemeClr>
              </a:solidFill>
              <a:latin typeface="Calibri" pitchFamily="34" charset="0"/>
            </a:endParaRPr>
          </a:p>
        </p:txBody>
      </p:sp>
    </p:spTree>
  </p:cSld>
  <p:clrMapOvr>
    <a:masterClrMapping/>
  </p:clrMapOvr>
  <p:transition>
    <p:dissolv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ittle plant hands"/>
          <p:cNvPicPr>
            <a:picLocks noChangeAspect="1" noChangeArrowheads="1"/>
          </p:cNvPicPr>
          <p:nvPr/>
        </p:nvPicPr>
        <p:blipFill>
          <a:blip r:embed="rId3" cstate="print"/>
          <a:srcRect/>
          <a:stretch>
            <a:fillRect/>
          </a:stretch>
        </p:blipFill>
        <p:spPr bwMode="auto">
          <a:xfrm>
            <a:off x="1676400" y="1905000"/>
            <a:ext cx="5791200" cy="435647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4" name="TextBox 3"/>
          <p:cNvSpPr txBox="1"/>
          <p:nvPr/>
        </p:nvSpPr>
        <p:spPr>
          <a:xfrm>
            <a:off x="0" y="914400"/>
            <a:ext cx="9144000" cy="707886"/>
          </a:xfrm>
          <a:prstGeom prst="rect">
            <a:avLst/>
          </a:prstGeom>
          <a:noFill/>
        </p:spPr>
        <p:txBody>
          <a:bodyPr wrap="square" rtlCol="0">
            <a:spAutoFit/>
          </a:bodyPr>
          <a:lstStyle/>
          <a:p>
            <a:pPr algn="ctr"/>
            <a:r>
              <a:rPr lang="en-US" sz="2000" b="1" i="1" dirty="0" smtClean="0">
                <a:solidFill>
                  <a:srgbClr val="C35417"/>
                </a:solidFill>
                <a:latin typeface="Candara" pitchFamily="34" charset="0"/>
              </a:rPr>
              <a:t>“The future belongs to those that give the next generation reason to hope.”</a:t>
            </a:r>
          </a:p>
          <a:p>
            <a:pPr algn="ctr"/>
            <a:r>
              <a:rPr lang="en-US" sz="2000" b="1" dirty="0" smtClean="0">
                <a:solidFill>
                  <a:srgbClr val="C35417"/>
                </a:solidFill>
                <a:latin typeface="Candara" pitchFamily="34" charset="0"/>
              </a:rPr>
              <a:t>- </a:t>
            </a:r>
            <a:r>
              <a:rPr lang="en-US" sz="2000" b="1" dirty="0" err="1" smtClean="0">
                <a:solidFill>
                  <a:srgbClr val="C35417"/>
                </a:solidFill>
                <a:latin typeface="Candara" pitchFamily="34" charset="0"/>
              </a:rPr>
              <a:t>Teihard</a:t>
            </a:r>
            <a:r>
              <a:rPr lang="en-US" sz="2000" b="1" dirty="0" smtClean="0">
                <a:solidFill>
                  <a:srgbClr val="C35417"/>
                </a:solidFill>
                <a:latin typeface="Candara" pitchFamily="34" charset="0"/>
              </a:rPr>
              <a:t> de </a:t>
            </a:r>
            <a:r>
              <a:rPr lang="en-US" sz="2000" b="1" dirty="0" err="1" smtClean="0">
                <a:solidFill>
                  <a:srgbClr val="C35417"/>
                </a:solidFill>
                <a:latin typeface="Candara" pitchFamily="34" charset="0"/>
              </a:rPr>
              <a:t>Chardin</a:t>
            </a:r>
            <a:endParaRPr lang="en-US" sz="2000" b="1" dirty="0">
              <a:solidFill>
                <a:srgbClr val="C35417"/>
              </a:solidFill>
              <a:latin typeface="Candara" pitchFamily="34" charset="0"/>
            </a:endParaRPr>
          </a:p>
        </p:txBody>
      </p:sp>
      <p:pic>
        <p:nvPicPr>
          <p:cNvPr id="5" name="Picture 4" descr="GSB logo clear background.png"/>
          <p:cNvPicPr>
            <a:picLocks noChangeAspect="1"/>
          </p:cNvPicPr>
          <p:nvPr/>
        </p:nvPicPr>
        <p:blipFill>
          <a:blip r:embed="rId4" cstate="print"/>
          <a:stretch>
            <a:fillRect/>
          </a:stretch>
        </p:blipFill>
        <p:spPr>
          <a:xfrm>
            <a:off x="0" y="0"/>
            <a:ext cx="2286000" cy="609600"/>
          </a:xfrm>
          <a:prstGeom prst="rect">
            <a:avLst/>
          </a:prstGeom>
        </p:spPr>
      </p:pic>
      <p:sp>
        <p:nvSpPr>
          <p:cNvPr id="6" name="TextBox 5"/>
          <p:cNvSpPr txBox="1"/>
          <p:nvPr/>
        </p:nvSpPr>
        <p:spPr>
          <a:xfrm>
            <a:off x="5867400" y="5181600"/>
            <a:ext cx="2819400" cy="1446550"/>
          </a:xfrm>
          <a:prstGeom prst="rect">
            <a:avLst/>
          </a:prstGeom>
          <a:noFill/>
        </p:spPr>
        <p:txBody>
          <a:bodyPr wrap="square" rtlCol="0">
            <a:spAutoFit/>
          </a:bodyPr>
          <a:lstStyle/>
          <a:p>
            <a:r>
              <a:rPr lang="en-US" sz="4400" dirty="0" smtClean="0"/>
              <a:t>THANK YOU!</a:t>
            </a:r>
            <a:endParaRPr lang="en-US" sz="4400" dirty="0"/>
          </a:p>
        </p:txBody>
      </p:sp>
    </p:spTree>
  </p:cSld>
  <p:clrMapOvr>
    <a:masterClrMapping/>
  </p:clrMapOvr>
  <p:transition advClick="0" advTm="3000">
    <p:dissolve/>
  </p:transition>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stom Design">
  <a:themeElements>
    <a:clrScheme name="">
      <a:dk1>
        <a:srgbClr val="69676D"/>
      </a:dk1>
      <a:lt1>
        <a:srgbClr val="FFFFFF"/>
      </a:lt1>
      <a:dk2>
        <a:srgbClr val="000000"/>
      </a:dk2>
      <a:lt2>
        <a:srgbClr val="C9C2D1"/>
      </a:lt2>
      <a:accent1>
        <a:srgbClr val="CEB966"/>
      </a:accent1>
      <a:accent2>
        <a:srgbClr val="9CB084"/>
      </a:accent2>
      <a:accent3>
        <a:srgbClr val="AAAAAA"/>
      </a:accent3>
      <a:accent4>
        <a:srgbClr val="DADADA"/>
      </a:accent4>
      <a:accent5>
        <a:srgbClr val="E3D9B8"/>
      </a:accent5>
      <a:accent6>
        <a:srgbClr val="8D9F77"/>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erv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1_Verve">
  <a:themeElements>
    <a:clrScheme name="1_Verve 1">
      <a:dk1>
        <a:srgbClr val="69676D"/>
      </a:dk1>
      <a:lt1>
        <a:srgbClr val="FFFFFF"/>
      </a:lt1>
      <a:dk2>
        <a:srgbClr val="000000"/>
      </a:dk2>
      <a:lt2>
        <a:srgbClr val="C9C2D1"/>
      </a:lt2>
      <a:accent1>
        <a:srgbClr val="CEB966"/>
      </a:accent1>
      <a:accent2>
        <a:srgbClr val="9CB084"/>
      </a:accent2>
      <a:accent3>
        <a:srgbClr val="AAAAAA"/>
      </a:accent3>
      <a:accent4>
        <a:srgbClr val="DADADA"/>
      </a:accent4>
      <a:accent5>
        <a:srgbClr val="E3D9B8"/>
      </a:accent5>
      <a:accent6>
        <a:srgbClr val="8D9F77"/>
      </a:accent6>
      <a:hlink>
        <a:srgbClr val="410082"/>
      </a:hlink>
      <a:folHlink>
        <a:srgbClr val="932968"/>
      </a:folHlink>
    </a:clrScheme>
    <a:fontScheme name="1_Verve">
      <a:majorFont>
        <a:latin typeface="Rockwell"/>
        <a:ea typeface=""/>
        <a:cs typeface=""/>
      </a:majorFont>
      <a:minorFont>
        <a:latin typeface="Rockwel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Verve 1">
        <a:dk1>
          <a:srgbClr val="69676D"/>
        </a:dk1>
        <a:lt1>
          <a:srgbClr val="FFFFFF"/>
        </a:lt1>
        <a:dk2>
          <a:srgbClr val="000000"/>
        </a:dk2>
        <a:lt2>
          <a:srgbClr val="C9C2D1"/>
        </a:lt2>
        <a:accent1>
          <a:srgbClr val="CEB966"/>
        </a:accent1>
        <a:accent2>
          <a:srgbClr val="9CB084"/>
        </a:accent2>
        <a:accent3>
          <a:srgbClr val="AAAAAA"/>
        </a:accent3>
        <a:accent4>
          <a:srgbClr val="DADADA"/>
        </a:accent4>
        <a:accent5>
          <a:srgbClr val="E3D9B8"/>
        </a:accent5>
        <a:accent6>
          <a:srgbClr val="8D9F77"/>
        </a:accent6>
        <a:hlink>
          <a:srgbClr val="410082"/>
        </a:hlink>
        <a:folHlink>
          <a:srgbClr val="932968"/>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10991</TotalTime>
  <Words>1712</Words>
  <Application>Microsoft Office PowerPoint</Application>
  <PresentationFormat>On-screen Show (4:3)</PresentationFormat>
  <Paragraphs>519</Paragraphs>
  <Slides>100</Slides>
  <Notes>100</Notes>
  <HiddenSlides>0</HiddenSlides>
  <MMClips>0</MMClips>
  <ScaleCrop>false</ScaleCrop>
  <HeadingPairs>
    <vt:vector size="6" baseType="variant">
      <vt:variant>
        <vt:lpstr>Theme</vt:lpstr>
      </vt:variant>
      <vt:variant>
        <vt:i4>3</vt:i4>
      </vt:variant>
      <vt:variant>
        <vt:lpstr>Slide Titles</vt:lpstr>
      </vt:variant>
      <vt:variant>
        <vt:i4>100</vt:i4>
      </vt:variant>
      <vt:variant>
        <vt:lpstr>Custom Shows</vt:lpstr>
      </vt:variant>
      <vt:variant>
        <vt:i4>1</vt:i4>
      </vt:variant>
    </vt:vector>
  </HeadingPairs>
  <TitlesOfParts>
    <vt:vector size="104" baseType="lpstr">
      <vt:lpstr>Custom Design</vt:lpstr>
      <vt:lpstr>Verve</vt:lpstr>
      <vt:lpstr>1_Verve</vt:lpstr>
      <vt:lpstr>Slide 1</vt:lpstr>
      <vt:lpstr>Slide 2</vt:lpstr>
      <vt:lpstr>Slide 3</vt:lpstr>
      <vt:lpstr>We grow plants in odd places!  </vt:lpstr>
      <vt:lpstr>Slide 5</vt:lpstr>
      <vt:lpstr>Slide 6</vt:lpstr>
      <vt:lpstr>Slide 7</vt:lpstr>
      <vt:lpstr>Slide 8</vt:lpstr>
      <vt:lpstr>Slide 9</vt:lpstr>
      <vt:lpstr> What Scientific Research Shows</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NO TWO ARE ALIKE….</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ELECTRIC FIELD VECTOR MAPPING</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Custom Show 1</vt:lpstr>
    </vt:vector>
  </TitlesOfParts>
  <Company>Jacquelynn Webster-Anderson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Jim Mumford, C.L.P President www.GoodEarthPlants.com</dc:title>
  <dc:creator>Jacquelynn Webster-Anderson</dc:creator>
  <cp:lastModifiedBy>James</cp:lastModifiedBy>
  <cp:revision>796</cp:revision>
  <cp:lastPrinted>2007-04-25T17:05:14Z</cp:lastPrinted>
  <dcterms:created xsi:type="dcterms:W3CDTF">2007-04-24T21:05:08Z</dcterms:created>
  <dcterms:modified xsi:type="dcterms:W3CDTF">2010-09-20T15:52:03Z</dcterms:modified>
</cp:coreProperties>
</file>