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05" r:id="rId1"/>
  </p:sldMasterIdLst>
  <p:notesMasterIdLst>
    <p:notesMasterId r:id="rId36"/>
  </p:notesMasterIdLst>
  <p:handoutMasterIdLst>
    <p:handoutMasterId r:id="rId37"/>
  </p:handoutMasterIdLst>
  <p:sldIdLst>
    <p:sldId id="467" r:id="rId2"/>
    <p:sldId id="518" r:id="rId3"/>
    <p:sldId id="500" r:id="rId4"/>
    <p:sldId id="519" r:id="rId5"/>
    <p:sldId id="504" r:id="rId6"/>
    <p:sldId id="494" r:id="rId7"/>
    <p:sldId id="534" r:id="rId8"/>
    <p:sldId id="495" r:id="rId9"/>
    <p:sldId id="535" r:id="rId10"/>
    <p:sldId id="511" r:id="rId11"/>
    <p:sldId id="512" r:id="rId12"/>
    <p:sldId id="471" r:id="rId13"/>
    <p:sldId id="472" r:id="rId14"/>
    <p:sldId id="533" r:id="rId15"/>
    <p:sldId id="528" r:id="rId16"/>
    <p:sldId id="530" r:id="rId17"/>
    <p:sldId id="502" r:id="rId18"/>
    <p:sldId id="481" r:id="rId19"/>
    <p:sldId id="536" r:id="rId20"/>
    <p:sldId id="531" r:id="rId21"/>
    <p:sldId id="532" r:id="rId22"/>
    <p:sldId id="516" r:id="rId23"/>
    <p:sldId id="508" r:id="rId24"/>
    <p:sldId id="506" r:id="rId25"/>
    <p:sldId id="507" r:id="rId26"/>
    <p:sldId id="497" r:id="rId27"/>
    <p:sldId id="520" r:id="rId28"/>
    <p:sldId id="521" r:id="rId29"/>
    <p:sldId id="523" r:id="rId30"/>
    <p:sldId id="524" r:id="rId31"/>
    <p:sldId id="525" r:id="rId32"/>
    <p:sldId id="526" r:id="rId33"/>
    <p:sldId id="527" r:id="rId34"/>
    <p:sldId id="478" r:id="rId35"/>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3D21"/>
    <a:srgbClr val="FF3300"/>
    <a:srgbClr val="FF6600"/>
    <a:srgbClr val="8BFE22"/>
    <a:srgbClr val="AAFE5E"/>
    <a:srgbClr val="04AC5C"/>
    <a:srgbClr val="26AF01"/>
    <a:srgbClr val="54720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33" autoAdjust="0"/>
  </p:normalViewPr>
  <p:slideViewPr>
    <p:cSldViewPr>
      <p:cViewPr varScale="1">
        <p:scale>
          <a:sx n="105" d="100"/>
          <a:sy n="105" d="100"/>
        </p:scale>
        <p:origin x="17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3156"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Daniel\AppData\Local\Microsoft\Windows\Temporary%20Internet%20Files\Low\Content.IE5\6FRSPHKB\RE%20for%20Palo%20Alto%20RPS%20(Jeremy%20Merckling%20V1.5,%2016%20July%202010)%5b1%5d.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rgbClr val="FF0000"/>
              </a:solidFill>
              <a:ln>
                <a:solidFill>
                  <a:schemeClr val="tx1"/>
                </a:solidFill>
              </a:ln>
              <a:effectLst>
                <a:outerShdw blurRad="50800" dist="50800" dir="5400000" algn="ctr" rotWithShape="0">
                  <a:schemeClr val="bg1"/>
                </a:outerShdw>
              </a:effectLst>
            </c:spPr>
            <c:extLst>
              <c:ext xmlns:c16="http://schemas.microsoft.com/office/drawing/2014/chart" uri="{C3380CC4-5D6E-409C-BE32-E72D297353CC}">
                <c16:uniqueId val="{00000000-B622-4537-AEB8-25D770A2E871}"/>
              </c:ext>
            </c:extLst>
          </c:dPt>
          <c:dPt>
            <c:idx val="1"/>
            <c:bubble3D val="0"/>
            <c:spPr>
              <a:solidFill>
                <a:srgbClr val="FFFF00"/>
              </a:solidFill>
              <a:ln>
                <a:solidFill>
                  <a:srgbClr val="000000"/>
                </a:solidFill>
              </a:ln>
            </c:spPr>
            <c:extLst>
              <c:ext xmlns:c16="http://schemas.microsoft.com/office/drawing/2014/chart" uri="{C3380CC4-5D6E-409C-BE32-E72D297353CC}">
                <c16:uniqueId val="{00000001-B622-4537-AEB8-25D770A2E871}"/>
              </c:ext>
            </c:extLst>
          </c:dPt>
          <c:dPt>
            <c:idx val="2"/>
            <c:bubble3D val="0"/>
            <c:spPr>
              <a:solidFill>
                <a:srgbClr val="00B050"/>
              </a:solidFill>
              <a:ln>
                <a:solidFill>
                  <a:schemeClr val="tx1"/>
                </a:solidFill>
              </a:ln>
            </c:spPr>
            <c:extLst>
              <c:ext xmlns:c16="http://schemas.microsoft.com/office/drawing/2014/chart" uri="{C3380CC4-5D6E-409C-BE32-E72D297353CC}">
                <c16:uniqueId val="{00000002-B622-4537-AEB8-25D770A2E871}"/>
              </c:ext>
            </c:extLst>
          </c:dPt>
          <c:cat>
            <c:strRef>
              <c:f>Sheet1!$B$4:$B$6</c:f>
              <c:strCache>
                <c:ptCount val="3"/>
                <c:pt idx="0">
                  <c:v>Fossil Fuels</c:v>
                </c:pt>
                <c:pt idx="1">
                  <c:v>Nuclear, Biofuels, other</c:v>
                </c:pt>
                <c:pt idx="2">
                  <c:v>Solar, Wind, Electric Vehicles </c:v>
                </c:pt>
              </c:strCache>
            </c:strRef>
          </c:cat>
          <c:val>
            <c:numRef>
              <c:f>Sheet1!$C$4:$C$6</c:f>
              <c:numCache>
                <c:formatCode>General</c:formatCode>
                <c:ptCount val="3"/>
                <c:pt idx="0">
                  <c:v>85</c:v>
                </c:pt>
                <c:pt idx="1">
                  <c:v>12</c:v>
                </c:pt>
                <c:pt idx="2">
                  <c:v>3</c:v>
                </c:pt>
              </c:numCache>
            </c:numRef>
          </c:val>
          <c:extLst>
            <c:ext xmlns:c16="http://schemas.microsoft.com/office/drawing/2014/chart" uri="{C3380CC4-5D6E-409C-BE32-E72D297353CC}">
              <c16:uniqueId val="{00000003-B622-4537-AEB8-25D770A2E871}"/>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rgbClr val="FF0000"/>
              </a:solidFill>
              <a:ln>
                <a:solidFill>
                  <a:schemeClr val="tx1"/>
                </a:solidFill>
              </a:ln>
            </c:spPr>
            <c:extLst>
              <c:ext xmlns:c16="http://schemas.microsoft.com/office/drawing/2014/chart" uri="{C3380CC4-5D6E-409C-BE32-E72D297353CC}">
                <c16:uniqueId val="{00000000-F625-4996-AF95-DB5F6EF60A2F}"/>
              </c:ext>
            </c:extLst>
          </c:dPt>
          <c:dPt>
            <c:idx val="1"/>
            <c:bubble3D val="0"/>
            <c:spPr>
              <a:solidFill>
                <a:srgbClr val="FFFF00"/>
              </a:solidFill>
              <a:ln>
                <a:solidFill>
                  <a:srgbClr val="000000"/>
                </a:solidFill>
              </a:ln>
            </c:spPr>
            <c:extLst>
              <c:ext xmlns:c16="http://schemas.microsoft.com/office/drawing/2014/chart" uri="{C3380CC4-5D6E-409C-BE32-E72D297353CC}">
                <c16:uniqueId val="{00000001-F625-4996-AF95-DB5F6EF60A2F}"/>
              </c:ext>
            </c:extLst>
          </c:dPt>
          <c:dPt>
            <c:idx val="2"/>
            <c:bubble3D val="0"/>
            <c:spPr>
              <a:solidFill>
                <a:srgbClr val="00B050"/>
              </a:solidFill>
              <a:ln>
                <a:solidFill>
                  <a:srgbClr val="000000"/>
                </a:solidFill>
              </a:ln>
            </c:spPr>
            <c:extLst>
              <c:ext xmlns:c16="http://schemas.microsoft.com/office/drawing/2014/chart" uri="{C3380CC4-5D6E-409C-BE32-E72D297353CC}">
                <c16:uniqueId val="{00000002-F625-4996-AF95-DB5F6EF60A2F}"/>
              </c:ext>
            </c:extLst>
          </c:dPt>
          <c:cat>
            <c:strRef>
              <c:f>Sheet1!$B$28:$B$30</c:f>
              <c:strCache>
                <c:ptCount val="3"/>
                <c:pt idx="0">
                  <c:v>Fossil Fuels</c:v>
                </c:pt>
                <c:pt idx="1">
                  <c:v>Nuclear, Biofuels, other</c:v>
                </c:pt>
                <c:pt idx="2">
                  <c:v>Solar, Wind, Electric Vehicles </c:v>
                </c:pt>
              </c:strCache>
            </c:strRef>
          </c:cat>
          <c:val>
            <c:numRef>
              <c:f>Sheet1!$C$28:$C$30</c:f>
              <c:numCache>
                <c:formatCode>General</c:formatCode>
                <c:ptCount val="3"/>
                <c:pt idx="0">
                  <c:v>15</c:v>
                </c:pt>
                <c:pt idx="1">
                  <c:v>15</c:v>
                </c:pt>
                <c:pt idx="2">
                  <c:v>70</c:v>
                </c:pt>
              </c:numCache>
            </c:numRef>
          </c:val>
          <c:extLst>
            <c:ext xmlns:c16="http://schemas.microsoft.com/office/drawing/2014/chart" uri="{C3380CC4-5D6E-409C-BE32-E72D297353CC}">
              <c16:uniqueId val="{00000003-F625-4996-AF95-DB5F6EF60A2F}"/>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b="1"/>
              <a:t>Renewable</a:t>
            </a:r>
            <a:r>
              <a:rPr lang="en-US" sz="1400" b="1" baseline="0"/>
              <a:t> Procurement Necessary for Palo Alto's RPS Goals (Total Load = 1,000 GWh/yr)</a:t>
            </a:r>
            <a:endParaRPr lang="en-US" sz="1400" b="1"/>
          </a:p>
        </c:rich>
      </c:tx>
      <c:overlay val="0"/>
    </c:title>
    <c:autoTitleDeleted val="0"/>
    <c:plotArea>
      <c:layout>
        <c:manualLayout>
          <c:layoutTarget val="inner"/>
          <c:xMode val="edge"/>
          <c:yMode val="edge"/>
          <c:x val="6.9098218909927636E-2"/>
          <c:y val="9.3295187528727522E-2"/>
          <c:w val="0.74802260085382533"/>
          <c:h val="0.83582458084719802"/>
        </c:manualLayout>
      </c:layout>
      <c:barChart>
        <c:barDir val="col"/>
        <c:grouping val="stacked"/>
        <c:varyColors val="0"/>
        <c:ser>
          <c:idx val="0"/>
          <c:order val="0"/>
          <c:tx>
            <c:strRef>
              <c:f>Sheet1!$B$2</c:f>
              <c:strCache>
                <c:ptCount val="1"/>
                <c:pt idx="0">
                  <c:v>Renewable Energy with present contracts (GWh/yr)</c:v>
                </c:pt>
              </c:strCache>
            </c:strRef>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dLbls>
            <c:dLbl>
              <c:idx val="11"/>
              <c:layout>
                <c:manualLayout>
                  <c:x val="0.44741708289808257"/>
                  <c:y val="-5.4555545532258456E-2"/>
                </c:manualLayout>
              </c:layout>
              <c:tx>
                <c:rich>
                  <a:bodyPr/>
                  <a:lstStyle/>
                  <a:p>
                    <a:pPr>
                      <a:defRPr sz="1100">
                        <a:solidFill>
                          <a:schemeClr val="accent6"/>
                        </a:solidFill>
                      </a:defRPr>
                    </a:pPr>
                    <a:r>
                      <a:rPr lang="en-US" sz="1100" b="0" i="0" u="none" strike="noStrike" baseline="0">
                        <a:solidFill>
                          <a:schemeClr val="accent6"/>
                        </a:solidFill>
                      </a:rPr>
                      <a:t>+10MW per year </a:t>
                    </a:r>
                  </a:p>
                  <a:p>
                    <a:pPr>
                      <a:defRPr sz="1100">
                        <a:solidFill>
                          <a:schemeClr val="accent6"/>
                        </a:solidFill>
                      </a:defRPr>
                    </a:pPr>
                    <a:r>
                      <a:rPr lang="en-US" sz="1100" b="0" i="0" u="none" strike="noStrike" baseline="0">
                        <a:solidFill>
                          <a:schemeClr val="accent6"/>
                        </a:solidFill>
                      </a:rPr>
                      <a:t>Solar FIT </a:t>
                    </a:r>
                  </a:p>
                  <a:p>
                    <a:pPr>
                      <a:defRPr sz="1100">
                        <a:solidFill>
                          <a:schemeClr val="accent6"/>
                        </a:solidFill>
                      </a:defRPr>
                    </a:pPr>
                    <a:r>
                      <a:rPr lang="en-US" sz="1100" b="0" i="0" u="none" strike="noStrike" baseline="0">
                        <a:solidFill>
                          <a:schemeClr val="accent6"/>
                        </a:solidFill>
                      </a:rPr>
                      <a:t>(starting 2021)</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E8-44F6-AE4B-10A58AA7A5CD}"/>
                </c:ext>
              </c:extLst>
            </c:dLbl>
            <c:dLbl>
              <c:idx val="18"/>
              <c:layout>
                <c:manualLayout>
                  <c:x val="0.21107395020438488"/>
                  <c:y val="-1.0911590224708053E-2"/>
                </c:manualLayout>
              </c:layout>
              <c:tx>
                <c:rich>
                  <a:bodyPr/>
                  <a:lstStyle/>
                  <a:p>
                    <a:pPr>
                      <a:defRPr sz="1100">
                        <a:solidFill>
                          <a:schemeClr val="tx2"/>
                        </a:solidFill>
                      </a:defRPr>
                    </a:pPr>
                    <a:r>
                      <a:rPr lang="en-US" sz="1100" b="0" i="0" u="none" strike="noStrike" baseline="0">
                        <a:solidFill>
                          <a:schemeClr val="tx2"/>
                        </a:solidFill>
                      </a:rPr>
                      <a:t>+ 30MW per year </a:t>
                    </a:r>
                  </a:p>
                  <a:p>
                    <a:pPr>
                      <a:defRPr sz="1100">
                        <a:solidFill>
                          <a:schemeClr val="tx2"/>
                        </a:solidFill>
                      </a:defRPr>
                    </a:pPr>
                    <a:r>
                      <a:rPr lang="en-US" sz="1100" b="0" i="0" u="none" strike="noStrike" baseline="0">
                        <a:solidFill>
                          <a:schemeClr val="tx2"/>
                        </a:solidFill>
                      </a:rPr>
                      <a:t>Solar FIT </a:t>
                    </a:r>
                  </a:p>
                  <a:p>
                    <a:pPr>
                      <a:defRPr sz="1100">
                        <a:solidFill>
                          <a:schemeClr val="tx2"/>
                        </a:solidFill>
                      </a:defRPr>
                    </a:pPr>
                    <a:r>
                      <a:rPr lang="en-US" sz="1100" b="0" i="0" u="none" strike="noStrike" baseline="0">
                        <a:solidFill>
                          <a:schemeClr val="tx2"/>
                        </a:solidFill>
                      </a:rPr>
                      <a:t>(starting 2028)</a:t>
                    </a:r>
                  </a:p>
                </c:rich>
              </c:tx>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E8-44F6-AE4B-10A58AA7A5C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Sheet1!$A$3:$A$24</c:f>
              <c:numCache>
                <c:formatCode>General</c:formatCode>
                <c:ptCount val="22"/>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numCache>
            </c:numRef>
          </c:cat>
          <c:val>
            <c:numRef>
              <c:f>Sheet1!$B$3:$B$24</c:f>
              <c:numCache>
                <c:formatCode>General</c:formatCode>
                <c:ptCount val="22"/>
                <c:pt idx="0">
                  <c:v>190</c:v>
                </c:pt>
                <c:pt idx="1">
                  <c:v>217.7</c:v>
                </c:pt>
                <c:pt idx="2">
                  <c:v>217.7</c:v>
                </c:pt>
                <c:pt idx="3">
                  <c:v>281.7</c:v>
                </c:pt>
                <c:pt idx="4">
                  <c:v>281.7</c:v>
                </c:pt>
                <c:pt idx="5">
                  <c:v>281.7</c:v>
                </c:pt>
                <c:pt idx="6">
                  <c:v>281.7</c:v>
                </c:pt>
                <c:pt idx="7">
                  <c:v>281.7</c:v>
                </c:pt>
                <c:pt idx="8">
                  <c:v>281.7</c:v>
                </c:pt>
                <c:pt idx="9">
                  <c:v>281.7</c:v>
                </c:pt>
                <c:pt idx="10">
                  <c:v>281.7</c:v>
                </c:pt>
                <c:pt idx="11">
                  <c:v>235</c:v>
                </c:pt>
                <c:pt idx="12">
                  <c:v>220</c:v>
                </c:pt>
                <c:pt idx="13">
                  <c:v>220</c:v>
                </c:pt>
                <c:pt idx="14">
                  <c:v>220</c:v>
                </c:pt>
                <c:pt idx="15">
                  <c:v>220</c:v>
                </c:pt>
                <c:pt idx="16">
                  <c:v>195</c:v>
                </c:pt>
                <c:pt idx="17">
                  <c:v>195</c:v>
                </c:pt>
                <c:pt idx="18">
                  <c:v>130</c:v>
                </c:pt>
                <c:pt idx="19">
                  <c:v>45</c:v>
                </c:pt>
                <c:pt idx="20">
                  <c:v>25</c:v>
                </c:pt>
                <c:pt idx="21">
                  <c:v>20</c:v>
                </c:pt>
              </c:numCache>
            </c:numRef>
          </c:val>
          <c:extLst>
            <c:ext xmlns:c16="http://schemas.microsoft.com/office/drawing/2014/chart" uri="{C3380CC4-5D6E-409C-BE32-E72D297353CC}">
              <c16:uniqueId val="{00000002-DDE8-44F6-AE4B-10A58AA7A5CD}"/>
            </c:ext>
          </c:extLst>
        </c:ser>
        <c:ser>
          <c:idx val="1"/>
          <c:order val="1"/>
          <c:tx>
            <c:strRef>
              <c:f>Sheet1!$E$1</c:f>
              <c:strCache>
                <c:ptCount val="1"/>
                <c:pt idx="0">
                  <c:v>Difference to Palo Alto's RPS goals (GWh/yr)</c:v>
                </c:pt>
              </c:strCache>
            </c:strRef>
          </c:tx>
          <c:spPr>
            <a:gradFill rotWithShape="0">
              <a:gsLst>
                <a:gs pos="0">
                  <a:srgbClr val="FF9A99"/>
                </a:gs>
                <a:gs pos="100000">
                  <a:srgbClr val="D1403C"/>
                </a:gs>
              </a:gsLst>
              <a:lin ang="5400000"/>
            </a:gradFill>
            <a:ln w="25400">
              <a:noFill/>
            </a:ln>
            <a:effectLst>
              <a:outerShdw dist="35921" dir="2700000" algn="br">
                <a:srgbClr val="000000"/>
              </a:outerShdw>
            </a:effectLst>
          </c:spPr>
          <c:invertIfNegative val="0"/>
          <c:cat>
            <c:numRef>
              <c:f>Sheet1!$A$3:$A$24</c:f>
              <c:numCache>
                <c:formatCode>General</c:formatCode>
                <c:ptCount val="22"/>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numCache>
            </c:numRef>
          </c:cat>
          <c:val>
            <c:numRef>
              <c:f>Sheet1!$E$3:$E$24</c:f>
              <c:numCache>
                <c:formatCode>General</c:formatCode>
                <c:ptCount val="22"/>
                <c:pt idx="0">
                  <c:v>10</c:v>
                </c:pt>
                <c:pt idx="1">
                  <c:v>0</c:v>
                </c:pt>
                <c:pt idx="2">
                  <c:v>82.300000000000011</c:v>
                </c:pt>
                <c:pt idx="3">
                  <c:v>18.300000000000011</c:v>
                </c:pt>
                <c:pt idx="4">
                  <c:v>18.300000000000011</c:v>
                </c:pt>
                <c:pt idx="5">
                  <c:v>48.300000000000004</c:v>
                </c:pt>
                <c:pt idx="6">
                  <c:v>48.300000000000004</c:v>
                </c:pt>
                <c:pt idx="7">
                  <c:v>48.300000000000004</c:v>
                </c:pt>
                <c:pt idx="8">
                  <c:v>48.300000000000004</c:v>
                </c:pt>
                <c:pt idx="9">
                  <c:v>48.300000000000004</c:v>
                </c:pt>
                <c:pt idx="10">
                  <c:v>48.300000000000004</c:v>
                </c:pt>
                <c:pt idx="11">
                  <c:v>95</c:v>
                </c:pt>
                <c:pt idx="12">
                  <c:v>110</c:v>
                </c:pt>
                <c:pt idx="13">
                  <c:v>110</c:v>
                </c:pt>
                <c:pt idx="14">
                  <c:v>110</c:v>
                </c:pt>
                <c:pt idx="15">
                  <c:v>110</c:v>
                </c:pt>
                <c:pt idx="16">
                  <c:v>135</c:v>
                </c:pt>
                <c:pt idx="17">
                  <c:v>135</c:v>
                </c:pt>
                <c:pt idx="18">
                  <c:v>200</c:v>
                </c:pt>
                <c:pt idx="19">
                  <c:v>285</c:v>
                </c:pt>
                <c:pt idx="20">
                  <c:v>305</c:v>
                </c:pt>
                <c:pt idx="21">
                  <c:v>310</c:v>
                </c:pt>
              </c:numCache>
            </c:numRef>
          </c:val>
          <c:extLst>
            <c:ext xmlns:c16="http://schemas.microsoft.com/office/drawing/2014/chart" uri="{C3380CC4-5D6E-409C-BE32-E72D297353CC}">
              <c16:uniqueId val="{00000003-DDE8-44F6-AE4B-10A58AA7A5CD}"/>
            </c:ext>
          </c:extLst>
        </c:ser>
        <c:dLbls>
          <c:showLegendKey val="0"/>
          <c:showVal val="0"/>
          <c:showCatName val="0"/>
          <c:showSerName val="0"/>
          <c:showPercent val="0"/>
          <c:showBubbleSize val="0"/>
        </c:dLbls>
        <c:gapWidth val="55"/>
        <c:overlap val="100"/>
        <c:axId val="161957760"/>
        <c:axId val="161959296"/>
      </c:barChart>
      <c:scatterChart>
        <c:scatterStyle val="lineMarker"/>
        <c:varyColors val="0"/>
        <c:ser>
          <c:idx val="3"/>
          <c:order val="3"/>
          <c:tx>
            <c:strRef>
              <c:f>Sheet1!$K$2</c:f>
              <c:strCache>
                <c:ptCount val="1"/>
                <c:pt idx="0">
                  <c:v>PA RPS Goal: 30% (2012)</c:v>
                </c:pt>
              </c:strCache>
            </c:strRef>
          </c:tx>
          <c:spPr>
            <a:ln w="47625">
              <a:noFill/>
            </a:ln>
          </c:spPr>
          <c:marker>
            <c:symbol val="square"/>
            <c:size val="9"/>
            <c:spPr>
              <a:solidFill>
                <a:srgbClr val="7030A0"/>
              </a:solidFill>
              <a:ln>
                <a:noFill/>
              </a:ln>
            </c:spPr>
          </c:marker>
          <c:dLbls>
            <c:dLbl>
              <c:idx val="0"/>
              <c:layout>
                <c:manualLayout>
                  <c:x val="-8.6904554990827027E-2"/>
                  <c:y val="-4.8232448848967518E-2"/>
                </c:manualLayout>
              </c:layout>
              <c:tx>
                <c:rich>
                  <a:bodyPr/>
                  <a:lstStyle/>
                  <a:p>
                    <a:r>
                      <a:rPr lang="en-US" sz="1200">
                        <a:solidFill>
                          <a:srgbClr val="7030A0"/>
                        </a:solidFill>
                      </a:rPr>
                      <a:t>PA RPS Goal:</a:t>
                    </a:r>
                    <a:br>
                      <a:rPr lang="en-US" sz="1200">
                        <a:solidFill>
                          <a:srgbClr val="7030A0"/>
                        </a:solidFill>
                      </a:rPr>
                    </a:br>
                    <a:r>
                      <a:rPr lang="en-US" sz="1200">
                        <a:solidFill>
                          <a:srgbClr val="7030A0"/>
                        </a:solidFill>
                      </a:rPr>
                      <a:t>30% (2012)</a:t>
                    </a:r>
                  </a:p>
                </c:rich>
              </c:tx>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DDE8-44F6-AE4B-10A58AA7A5CD}"/>
                </c:ext>
              </c:extLst>
            </c:dLbl>
            <c:spPr>
              <a:noFill/>
              <a:ln>
                <a:noFill/>
              </a:ln>
              <a:effectLst/>
            </c:spPr>
            <c:txPr>
              <a:bodyPr/>
              <a:lstStyle/>
              <a:p>
                <a:pPr>
                  <a:defRPr sz="1200" b="1">
                    <a:solidFill>
                      <a:srgbClr val="7030A0"/>
                    </a:solidFill>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Lit>
              <c:formatCode>General</c:formatCode>
              <c:ptCount val="1"/>
              <c:pt idx="0">
                <c:v>3</c:v>
              </c:pt>
            </c:numLit>
          </c:xVal>
          <c:yVal>
            <c:numRef>
              <c:f>Sheet1!$K$5</c:f>
              <c:numCache>
                <c:formatCode>General</c:formatCode>
                <c:ptCount val="1"/>
                <c:pt idx="0">
                  <c:v>300</c:v>
                </c:pt>
              </c:numCache>
            </c:numRef>
          </c:yVal>
          <c:smooth val="0"/>
          <c:extLst>
            <c:ext xmlns:c16="http://schemas.microsoft.com/office/drawing/2014/chart" uri="{C3380CC4-5D6E-409C-BE32-E72D297353CC}">
              <c16:uniqueId val="{00000005-DDE8-44F6-AE4B-10A58AA7A5CD}"/>
            </c:ext>
          </c:extLst>
        </c:ser>
        <c:ser>
          <c:idx val="4"/>
          <c:order val="4"/>
          <c:tx>
            <c:strRef>
              <c:f>Sheet1!$L$2</c:f>
              <c:strCache>
                <c:ptCount val="1"/>
                <c:pt idx="0">
                  <c:v>PA RPS Goal: 33% (2015)</c:v>
                </c:pt>
              </c:strCache>
            </c:strRef>
          </c:tx>
          <c:spPr>
            <a:ln w="47625">
              <a:noFill/>
            </a:ln>
          </c:spPr>
          <c:marker>
            <c:symbol val="square"/>
            <c:size val="9"/>
            <c:spPr>
              <a:solidFill>
                <a:srgbClr val="7030A0"/>
              </a:solidFill>
              <a:ln>
                <a:noFill/>
              </a:ln>
            </c:spPr>
          </c:marker>
          <c:dLbls>
            <c:dLbl>
              <c:idx val="0"/>
              <c:layout>
                <c:manualLayout>
                  <c:x val="-7.6157620765631734E-2"/>
                  <c:y val="-5.0638211958366479E-2"/>
                </c:manualLayout>
              </c:layout>
              <c:tx>
                <c:rich>
                  <a:bodyPr/>
                  <a:lstStyle/>
                  <a:p>
                    <a:r>
                      <a:rPr lang="en-US" sz="1200">
                        <a:solidFill>
                          <a:srgbClr val="7030A0"/>
                        </a:solidFill>
                      </a:rPr>
                      <a:t>PA RPS Goal:</a:t>
                    </a:r>
                    <a:br>
                      <a:rPr lang="en-US" sz="1200">
                        <a:solidFill>
                          <a:srgbClr val="7030A0"/>
                        </a:solidFill>
                      </a:rPr>
                    </a:br>
                    <a:r>
                      <a:rPr lang="en-US" sz="1200">
                        <a:solidFill>
                          <a:srgbClr val="7030A0"/>
                        </a:solidFill>
                      </a:rPr>
                      <a:t>33% (2015)</a:t>
                    </a:r>
                  </a:p>
                </c:rich>
              </c:tx>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DDE8-44F6-AE4B-10A58AA7A5CD}"/>
                </c:ext>
              </c:extLst>
            </c:dLbl>
            <c:spPr>
              <a:solidFill>
                <a:sysClr val="window" lastClr="FFFFFF">
                  <a:alpha val="90000"/>
                </a:sysClr>
              </a:solidFill>
            </c:spPr>
            <c:txPr>
              <a:bodyPr/>
              <a:lstStyle/>
              <a:p>
                <a:pPr>
                  <a:defRPr sz="1200" b="1">
                    <a:solidFill>
                      <a:srgbClr val="7030A0"/>
                    </a:solidFill>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Lit>
              <c:formatCode>General</c:formatCode>
              <c:ptCount val="1"/>
              <c:pt idx="0">
                <c:v>6</c:v>
              </c:pt>
            </c:numLit>
          </c:xVal>
          <c:yVal>
            <c:numRef>
              <c:f>Sheet1!$L$8</c:f>
              <c:numCache>
                <c:formatCode>General</c:formatCode>
                <c:ptCount val="1"/>
                <c:pt idx="0">
                  <c:v>330</c:v>
                </c:pt>
              </c:numCache>
            </c:numRef>
          </c:yVal>
          <c:smooth val="0"/>
          <c:extLst>
            <c:ext xmlns:c16="http://schemas.microsoft.com/office/drawing/2014/chart" uri="{C3380CC4-5D6E-409C-BE32-E72D297353CC}">
              <c16:uniqueId val="{00000007-DDE8-44F6-AE4B-10A58AA7A5CD}"/>
            </c:ext>
          </c:extLst>
        </c:ser>
        <c:ser>
          <c:idx val="5"/>
          <c:order val="5"/>
          <c:tx>
            <c:strRef>
              <c:f>Sheet1!$M$2</c:f>
              <c:strCache>
                <c:ptCount val="1"/>
                <c:pt idx="0">
                  <c:v>California RPS: 33% (2020)</c:v>
                </c:pt>
              </c:strCache>
            </c:strRef>
          </c:tx>
          <c:spPr>
            <a:ln w="47625">
              <a:noFill/>
            </a:ln>
          </c:spPr>
          <c:marker>
            <c:symbol val="square"/>
            <c:size val="9"/>
            <c:spPr>
              <a:solidFill>
                <a:srgbClr val="7030A0"/>
              </a:solidFill>
              <a:ln>
                <a:noFill/>
              </a:ln>
            </c:spPr>
          </c:marker>
          <c:dLbls>
            <c:dLbl>
              <c:idx val="0"/>
              <c:layout>
                <c:manualLayout>
                  <c:x val="-4.1917502787067375E-3"/>
                  <c:y val="-4.0698308783414891E-2"/>
                </c:manualLayout>
              </c:layout>
              <c:tx>
                <c:rich>
                  <a:bodyPr/>
                  <a:lstStyle/>
                  <a:p>
                    <a:r>
                      <a:rPr lang="en-US" sz="1200">
                        <a:solidFill>
                          <a:srgbClr val="7030A0"/>
                        </a:solidFill>
                      </a:rPr>
                      <a:t>California RPS:</a:t>
                    </a:r>
                    <a:br>
                      <a:rPr lang="en-US" sz="1200">
                        <a:solidFill>
                          <a:srgbClr val="7030A0"/>
                        </a:solidFill>
                      </a:rPr>
                    </a:br>
                    <a:r>
                      <a:rPr lang="en-US" sz="1200">
                        <a:solidFill>
                          <a:srgbClr val="7030A0"/>
                        </a:solidFill>
                      </a:rPr>
                      <a:t>33% (2020)</a:t>
                    </a:r>
                  </a:p>
                </c:rich>
              </c:tx>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DDE8-44F6-AE4B-10A58AA7A5CD}"/>
                </c:ext>
              </c:extLst>
            </c:dLbl>
            <c:spPr>
              <a:noFill/>
            </c:spPr>
            <c:txPr>
              <a:bodyPr/>
              <a:lstStyle/>
              <a:p>
                <a:pPr>
                  <a:defRPr sz="1200" b="1">
                    <a:solidFill>
                      <a:srgbClr val="7030A0"/>
                    </a:solidFill>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Lit>
              <c:formatCode>General</c:formatCode>
              <c:ptCount val="1"/>
              <c:pt idx="0">
                <c:v>11</c:v>
              </c:pt>
            </c:numLit>
          </c:xVal>
          <c:yVal>
            <c:numRef>
              <c:f>Sheet1!$M$13</c:f>
              <c:numCache>
                <c:formatCode>General</c:formatCode>
                <c:ptCount val="1"/>
                <c:pt idx="0">
                  <c:v>330</c:v>
                </c:pt>
              </c:numCache>
            </c:numRef>
          </c:yVal>
          <c:smooth val="0"/>
          <c:extLst>
            <c:ext xmlns:c16="http://schemas.microsoft.com/office/drawing/2014/chart" uri="{C3380CC4-5D6E-409C-BE32-E72D297353CC}">
              <c16:uniqueId val="{00000009-DDE8-44F6-AE4B-10A58AA7A5CD}"/>
            </c:ext>
          </c:extLst>
        </c:ser>
        <c:dLbls>
          <c:showLegendKey val="0"/>
          <c:showVal val="0"/>
          <c:showCatName val="0"/>
          <c:showSerName val="0"/>
          <c:showPercent val="0"/>
          <c:showBubbleSize val="0"/>
        </c:dLbls>
        <c:axId val="161957760"/>
        <c:axId val="161959296"/>
      </c:scatterChart>
      <c:lineChart>
        <c:grouping val="standard"/>
        <c:varyColors val="0"/>
        <c:ser>
          <c:idx val="2"/>
          <c:order val="2"/>
          <c:tx>
            <c:strRef>
              <c:f>Sheet1!$H$2</c:f>
              <c:strCache>
                <c:ptCount val="1"/>
                <c:pt idx="0">
                  <c:v>+5MW per year Solar FIT (Starting 2011)</c:v>
                </c:pt>
              </c:strCache>
            </c:strRef>
          </c:tx>
          <c:spPr>
            <a:ln>
              <a:solidFill>
                <a:srgbClr val="00B050"/>
              </a:solidFill>
            </a:ln>
          </c:spPr>
          <c:marker>
            <c:symbol val="none"/>
          </c:marker>
          <c:dPt>
            <c:idx val="11"/>
            <c:bubble3D val="0"/>
            <c:spPr>
              <a:ln>
                <a:solidFill>
                  <a:schemeClr val="accent6"/>
                </a:solidFill>
              </a:ln>
            </c:spPr>
            <c:extLst>
              <c:ext xmlns:c16="http://schemas.microsoft.com/office/drawing/2014/chart" uri="{C3380CC4-5D6E-409C-BE32-E72D297353CC}">
                <c16:uniqueId val="{0000000A-DDE8-44F6-AE4B-10A58AA7A5CD}"/>
              </c:ext>
            </c:extLst>
          </c:dPt>
          <c:dPt>
            <c:idx val="12"/>
            <c:bubble3D val="0"/>
            <c:spPr>
              <a:ln>
                <a:solidFill>
                  <a:schemeClr val="accent6"/>
                </a:solidFill>
              </a:ln>
            </c:spPr>
            <c:extLst>
              <c:ext xmlns:c16="http://schemas.microsoft.com/office/drawing/2014/chart" uri="{C3380CC4-5D6E-409C-BE32-E72D297353CC}">
                <c16:uniqueId val="{0000000B-DDE8-44F6-AE4B-10A58AA7A5CD}"/>
              </c:ext>
            </c:extLst>
          </c:dPt>
          <c:dPt>
            <c:idx val="13"/>
            <c:bubble3D val="0"/>
            <c:spPr>
              <a:ln>
                <a:solidFill>
                  <a:schemeClr val="accent6"/>
                </a:solidFill>
              </a:ln>
            </c:spPr>
            <c:extLst>
              <c:ext xmlns:c16="http://schemas.microsoft.com/office/drawing/2014/chart" uri="{C3380CC4-5D6E-409C-BE32-E72D297353CC}">
                <c16:uniqueId val="{0000000C-DDE8-44F6-AE4B-10A58AA7A5CD}"/>
              </c:ext>
            </c:extLst>
          </c:dPt>
          <c:dPt>
            <c:idx val="14"/>
            <c:bubble3D val="0"/>
            <c:spPr>
              <a:ln>
                <a:solidFill>
                  <a:schemeClr val="accent6"/>
                </a:solidFill>
              </a:ln>
            </c:spPr>
            <c:extLst>
              <c:ext xmlns:c16="http://schemas.microsoft.com/office/drawing/2014/chart" uri="{C3380CC4-5D6E-409C-BE32-E72D297353CC}">
                <c16:uniqueId val="{0000000D-DDE8-44F6-AE4B-10A58AA7A5CD}"/>
              </c:ext>
            </c:extLst>
          </c:dPt>
          <c:dPt>
            <c:idx val="15"/>
            <c:bubble3D val="0"/>
            <c:spPr>
              <a:ln>
                <a:solidFill>
                  <a:schemeClr val="accent6"/>
                </a:solidFill>
              </a:ln>
            </c:spPr>
            <c:extLst>
              <c:ext xmlns:c16="http://schemas.microsoft.com/office/drawing/2014/chart" uri="{C3380CC4-5D6E-409C-BE32-E72D297353CC}">
                <c16:uniqueId val="{0000000E-DDE8-44F6-AE4B-10A58AA7A5CD}"/>
              </c:ext>
            </c:extLst>
          </c:dPt>
          <c:dPt>
            <c:idx val="16"/>
            <c:bubble3D val="0"/>
            <c:spPr>
              <a:ln>
                <a:solidFill>
                  <a:schemeClr val="accent6"/>
                </a:solidFill>
              </a:ln>
            </c:spPr>
            <c:extLst>
              <c:ext xmlns:c16="http://schemas.microsoft.com/office/drawing/2014/chart" uri="{C3380CC4-5D6E-409C-BE32-E72D297353CC}">
                <c16:uniqueId val="{0000000F-DDE8-44F6-AE4B-10A58AA7A5CD}"/>
              </c:ext>
            </c:extLst>
          </c:dPt>
          <c:dPt>
            <c:idx val="17"/>
            <c:bubble3D val="0"/>
            <c:spPr>
              <a:ln>
                <a:solidFill>
                  <a:schemeClr val="accent6"/>
                </a:solidFill>
              </a:ln>
            </c:spPr>
            <c:extLst>
              <c:ext xmlns:c16="http://schemas.microsoft.com/office/drawing/2014/chart" uri="{C3380CC4-5D6E-409C-BE32-E72D297353CC}">
                <c16:uniqueId val="{00000010-DDE8-44F6-AE4B-10A58AA7A5CD}"/>
              </c:ext>
            </c:extLst>
          </c:dPt>
          <c:dPt>
            <c:idx val="18"/>
            <c:bubble3D val="0"/>
            <c:spPr>
              <a:ln>
                <a:solidFill>
                  <a:schemeClr val="tx2"/>
                </a:solidFill>
              </a:ln>
            </c:spPr>
            <c:extLst>
              <c:ext xmlns:c16="http://schemas.microsoft.com/office/drawing/2014/chart" uri="{C3380CC4-5D6E-409C-BE32-E72D297353CC}">
                <c16:uniqueId val="{00000011-DDE8-44F6-AE4B-10A58AA7A5CD}"/>
              </c:ext>
            </c:extLst>
          </c:dPt>
          <c:dPt>
            <c:idx val="19"/>
            <c:bubble3D val="0"/>
            <c:spPr>
              <a:ln>
                <a:solidFill>
                  <a:schemeClr val="tx2"/>
                </a:solidFill>
              </a:ln>
            </c:spPr>
            <c:extLst>
              <c:ext xmlns:c16="http://schemas.microsoft.com/office/drawing/2014/chart" uri="{C3380CC4-5D6E-409C-BE32-E72D297353CC}">
                <c16:uniqueId val="{00000012-DDE8-44F6-AE4B-10A58AA7A5CD}"/>
              </c:ext>
            </c:extLst>
          </c:dPt>
          <c:dPt>
            <c:idx val="20"/>
            <c:bubble3D val="0"/>
            <c:spPr>
              <a:ln>
                <a:solidFill>
                  <a:schemeClr val="tx2"/>
                </a:solidFill>
              </a:ln>
            </c:spPr>
            <c:extLst>
              <c:ext xmlns:c16="http://schemas.microsoft.com/office/drawing/2014/chart" uri="{C3380CC4-5D6E-409C-BE32-E72D297353CC}">
                <c16:uniqueId val="{00000013-DDE8-44F6-AE4B-10A58AA7A5CD}"/>
              </c:ext>
            </c:extLst>
          </c:dPt>
          <c:dPt>
            <c:idx val="21"/>
            <c:bubble3D val="0"/>
            <c:spPr>
              <a:ln>
                <a:solidFill>
                  <a:schemeClr val="tx2"/>
                </a:solidFill>
              </a:ln>
            </c:spPr>
            <c:extLst>
              <c:ext xmlns:c16="http://schemas.microsoft.com/office/drawing/2014/chart" uri="{C3380CC4-5D6E-409C-BE32-E72D297353CC}">
                <c16:uniqueId val="{00000014-DDE8-44F6-AE4B-10A58AA7A5CD}"/>
              </c:ext>
            </c:extLst>
          </c:dPt>
          <c:cat>
            <c:numRef>
              <c:f>Sheet1!$A$12:$A$24</c:f>
              <c:numCache>
                <c:formatCode>General</c:formatCode>
                <c:ptCount val="13"/>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numCache>
            </c:numRef>
          </c:cat>
          <c:val>
            <c:numRef>
              <c:f>Sheet1!$H$3:$H$24</c:f>
              <c:numCache>
                <c:formatCode>General</c:formatCode>
                <c:ptCount val="22"/>
                <c:pt idx="0">
                  <c:v>190</c:v>
                </c:pt>
                <c:pt idx="1">
                  <c:v>225.2</c:v>
                </c:pt>
                <c:pt idx="2">
                  <c:v>232.7</c:v>
                </c:pt>
                <c:pt idx="3">
                  <c:v>304.2</c:v>
                </c:pt>
                <c:pt idx="4">
                  <c:v>311.7</c:v>
                </c:pt>
                <c:pt idx="5">
                  <c:v>319.2</c:v>
                </c:pt>
                <c:pt idx="6">
                  <c:v>326.7</c:v>
                </c:pt>
                <c:pt idx="7">
                  <c:v>334.2</c:v>
                </c:pt>
                <c:pt idx="8">
                  <c:v>341.7</c:v>
                </c:pt>
                <c:pt idx="9">
                  <c:v>349.2</c:v>
                </c:pt>
                <c:pt idx="10">
                  <c:v>356.7</c:v>
                </c:pt>
                <c:pt idx="11">
                  <c:v>325</c:v>
                </c:pt>
                <c:pt idx="12">
                  <c:v>325</c:v>
                </c:pt>
                <c:pt idx="13">
                  <c:v>340</c:v>
                </c:pt>
                <c:pt idx="14">
                  <c:v>355</c:v>
                </c:pt>
                <c:pt idx="15">
                  <c:v>370</c:v>
                </c:pt>
                <c:pt idx="16">
                  <c:v>360</c:v>
                </c:pt>
                <c:pt idx="17">
                  <c:v>375</c:v>
                </c:pt>
                <c:pt idx="18">
                  <c:v>355</c:v>
                </c:pt>
                <c:pt idx="19">
                  <c:v>315</c:v>
                </c:pt>
                <c:pt idx="20">
                  <c:v>340</c:v>
                </c:pt>
                <c:pt idx="21">
                  <c:v>380</c:v>
                </c:pt>
              </c:numCache>
            </c:numRef>
          </c:val>
          <c:smooth val="0"/>
          <c:extLst>
            <c:ext xmlns:c16="http://schemas.microsoft.com/office/drawing/2014/chart" uri="{C3380CC4-5D6E-409C-BE32-E72D297353CC}">
              <c16:uniqueId val="{00000015-DDE8-44F6-AE4B-10A58AA7A5CD}"/>
            </c:ext>
          </c:extLst>
        </c:ser>
        <c:dLbls>
          <c:showLegendKey val="0"/>
          <c:showVal val="0"/>
          <c:showCatName val="0"/>
          <c:showSerName val="0"/>
          <c:showPercent val="0"/>
          <c:showBubbleSize val="0"/>
        </c:dLbls>
        <c:marker val="1"/>
        <c:smooth val="0"/>
        <c:axId val="161957760"/>
        <c:axId val="161959296"/>
      </c:lineChart>
      <c:catAx>
        <c:axId val="161957760"/>
        <c:scaling>
          <c:orientation val="minMax"/>
        </c:scaling>
        <c:delete val="0"/>
        <c:axPos val="b"/>
        <c:numFmt formatCode="General" sourceLinked="1"/>
        <c:majorTickMark val="none"/>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161959296"/>
        <c:crosses val="autoZero"/>
        <c:auto val="1"/>
        <c:lblAlgn val="ctr"/>
        <c:lblOffset val="100"/>
        <c:tickLblSkip val="5"/>
        <c:tickMarkSkip val="1"/>
        <c:noMultiLvlLbl val="0"/>
      </c:catAx>
      <c:valAx>
        <c:axId val="161959296"/>
        <c:scaling>
          <c:orientation val="minMax"/>
        </c:scaling>
        <c:delete val="0"/>
        <c:axPos val="l"/>
        <c:majorGridlines>
          <c:spPr>
            <a:ln w="3175">
              <a:solidFill>
                <a:srgbClr val="808080"/>
              </a:solidFill>
              <a:prstDash val="solid"/>
            </a:ln>
          </c:spPr>
        </c:majorGridlines>
        <c:title>
          <c:tx>
            <c:rich>
              <a:bodyPr rot="-5400000" vert="horz"/>
              <a:lstStyle/>
              <a:p>
                <a:pPr>
                  <a:defRPr sz="1200" b="1"/>
                </a:pPr>
                <a:r>
                  <a:rPr lang="en-US" sz="1200" b="1"/>
                  <a:t>GWh/yr</a:t>
                </a:r>
              </a:p>
            </c:rich>
          </c:tx>
          <c:layout>
            <c:manualLayout>
              <c:xMode val="edge"/>
              <c:yMode val="edge"/>
              <c:x val="0"/>
              <c:y val="0.45444798123638802"/>
            </c:manualLayout>
          </c:layout>
          <c:overlay val="0"/>
        </c:title>
        <c:numFmt formatCode="General" sourceLinked="1"/>
        <c:majorTickMark val="none"/>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161957760"/>
        <c:crosses val="autoZero"/>
        <c:crossBetween val="between"/>
      </c:valAx>
      <c:spPr>
        <a:solidFill>
          <a:srgbClr val="FFFFFF"/>
        </a:solidFill>
        <a:ln w="25400">
          <a:noFill/>
        </a:ln>
      </c:spPr>
    </c:plotArea>
    <c:legend>
      <c:legendPos val="r"/>
      <c:legendEntry>
        <c:idx val="2"/>
        <c:delete val="1"/>
      </c:legendEntry>
      <c:legendEntry>
        <c:idx val="3"/>
        <c:delete val="1"/>
      </c:legendEntry>
      <c:legendEntry>
        <c:idx val="4"/>
        <c:delete val="1"/>
      </c:legendEntry>
      <c:layout>
        <c:manualLayout>
          <c:xMode val="edge"/>
          <c:yMode val="edge"/>
          <c:x val="0.83049874618515562"/>
          <c:y val="0.26124360477853387"/>
          <c:w val="0.16801481754580044"/>
          <c:h val="0.31421936415067753"/>
        </c:manualLayout>
      </c:layout>
      <c:overlay val="0"/>
      <c:spPr>
        <a:noFill/>
        <a:ln w="25400">
          <a:noFill/>
        </a:ln>
      </c:spPr>
      <c:txPr>
        <a:bodyPr/>
        <a:lstStyle/>
        <a:p>
          <a:pPr>
            <a:defRPr sz="1200" b="0" i="0" u="none" strike="noStrike" baseline="0">
              <a:solidFill>
                <a:srgbClr val="000000"/>
              </a:solidFill>
              <a:latin typeface="Calibri"/>
              <a:ea typeface="Calibri"/>
              <a:cs typeface="Calibri"/>
            </a:defRPr>
          </a:pPr>
          <a:endParaRPr lang="en-US"/>
        </a:p>
      </c:txPr>
    </c:legend>
    <c:plotVisOnly val="1"/>
    <c:dispBlanksAs val="zero"/>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0518041F-E296-4442-9EA0-F89B75B30D95}"/>
              </a:ext>
            </a:extLst>
          </p:cNvPr>
          <p:cNvSpPr>
            <a:spLocks noGrp="1" noChangeArrowheads="1"/>
          </p:cNvSpPr>
          <p:nvPr>
            <p:ph type="hdr" sz="quarter"/>
          </p:nvPr>
        </p:nvSpPr>
        <p:spPr bwMode="auto">
          <a:xfrm>
            <a:off x="0" y="0"/>
            <a:ext cx="3067050" cy="468313"/>
          </a:xfrm>
          <a:prstGeom prst="rect">
            <a:avLst/>
          </a:prstGeom>
          <a:noFill/>
          <a:ln w="9525">
            <a:noFill/>
            <a:miter lim="800000"/>
            <a:headEnd/>
            <a:tailEnd/>
          </a:ln>
          <a:effectLst/>
        </p:spPr>
        <p:txBody>
          <a:bodyPr vert="horz" wrap="square" lIns="93038" tIns="46518" rIns="93038" bIns="46518" numCol="1" anchor="t" anchorCtr="0" compatLnSpc="1">
            <a:prstTxWarp prst="textNoShape">
              <a:avLst/>
            </a:prstTxWarp>
          </a:bodyPr>
          <a:lstStyle>
            <a:lvl1pPr defTabSz="928557">
              <a:defRPr sz="1200">
                <a:latin typeface="Arial" charset="0"/>
                <a:cs typeface="Arial" charset="0"/>
              </a:defRPr>
            </a:lvl1pPr>
          </a:lstStyle>
          <a:p>
            <a:pPr>
              <a:defRPr/>
            </a:pPr>
            <a:endParaRPr lang="en-US"/>
          </a:p>
        </p:txBody>
      </p:sp>
      <p:sp>
        <p:nvSpPr>
          <p:cNvPr id="190467" name="Rectangle 3">
            <a:extLst>
              <a:ext uri="{FF2B5EF4-FFF2-40B4-BE49-F238E27FC236}">
                <a16:creationId xmlns:a16="http://schemas.microsoft.com/office/drawing/2014/main" id="{DF991CE9-CB34-43C7-A42E-6F2F94A788F8}"/>
              </a:ext>
            </a:extLst>
          </p:cNvPr>
          <p:cNvSpPr>
            <a:spLocks noGrp="1" noChangeArrowheads="1"/>
          </p:cNvSpPr>
          <p:nvPr>
            <p:ph type="dt" sz="quarter" idx="1"/>
          </p:nvPr>
        </p:nvSpPr>
        <p:spPr bwMode="auto">
          <a:xfrm>
            <a:off x="4008438" y="0"/>
            <a:ext cx="3067050" cy="468313"/>
          </a:xfrm>
          <a:prstGeom prst="rect">
            <a:avLst/>
          </a:prstGeom>
          <a:noFill/>
          <a:ln w="9525">
            <a:noFill/>
            <a:miter lim="800000"/>
            <a:headEnd/>
            <a:tailEnd/>
          </a:ln>
          <a:effectLst/>
        </p:spPr>
        <p:txBody>
          <a:bodyPr vert="horz" wrap="square" lIns="93038" tIns="46518" rIns="93038" bIns="46518" numCol="1" anchor="t" anchorCtr="0" compatLnSpc="1">
            <a:prstTxWarp prst="textNoShape">
              <a:avLst/>
            </a:prstTxWarp>
          </a:bodyPr>
          <a:lstStyle>
            <a:lvl1pPr algn="r" defTabSz="928557">
              <a:defRPr sz="1200">
                <a:latin typeface="Arial" charset="0"/>
                <a:cs typeface="Arial" charset="0"/>
              </a:defRPr>
            </a:lvl1pPr>
          </a:lstStyle>
          <a:p>
            <a:pPr>
              <a:defRPr/>
            </a:pPr>
            <a:endParaRPr lang="en-US"/>
          </a:p>
        </p:txBody>
      </p:sp>
      <p:sp>
        <p:nvSpPr>
          <p:cNvPr id="190468" name="Rectangle 4">
            <a:extLst>
              <a:ext uri="{FF2B5EF4-FFF2-40B4-BE49-F238E27FC236}">
                <a16:creationId xmlns:a16="http://schemas.microsoft.com/office/drawing/2014/main" id="{8AD4909F-AF35-4E91-942C-B162863F86C8}"/>
              </a:ext>
            </a:extLst>
          </p:cNvPr>
          <p:cNvSpPr>
            <a:spLocks noGrp="1" noChangeArrowheads="1"/>
          </p:cNvSpPr>
          <p:nvPr>
            <p:ph type="ftr" sz="quarter" idx="2"/>
          </p:nvPr>
        </p:nvSpPr>
        <p:spPr bwMode="auto">
          <a:xfrm>
            <a:off x="0" y="8893175"/>
            <a:ext cx="3067050" cy="468313"/>
          </a:xfrm>
          <a:prstGeom prst="rect">
            <a:avLst/>
          </a:prstGeom>
          <a:noFill/>
          <a:ln w="9525">
            <a:noFill/>
            <a:miter lim="800000"/>
            <a:headEnd/>
            <a:tailEnd/>
          </a:ln>
          <a:effectLst/>
        </p:spPr>
        <p:txBody>
          <a:bodyPr vert="horz" wrap="square" lIns="93038" tIns="46518" rIns="93038" bIns="46518" numCol="1" anchor="b" anchorCtr="0" compatLnSpc="1">
            <a:prstTxWarp prst="textNoShape">
              <a:avLst/>
            </a:prstTxWarp>
          </a:bodyPr>
          <a:lstStyle>
            <a:lvl1pPr defTabSz="928557">
              <a:defRPr sz="1200">
                <a:latin typeface="Arial" charset="0"/>
                <a:cs typeface="Arial" charset="0"/>
              </a:defRPr>
            </a:lvl1pPr>
          </a:lstStyle>
          <a:p>
            <a:pPr>
              <a:defRPr/>
            </a:pPr>
            <a:endParaRPr lang="en-US"/>
          </a:p>
        </p:txBody>
      </p:sp>
      <p:sp>
        <p:nvSpPr>
          <p:cNvPr id="190469" name="Rectangle 5">
            <a:extLst>
              <a:ext uri="{FF2B5EF4-FFF2-40B4-BE49-F238E27FC236}">
                <a16:creationId xmlns:a16="http://schemas.microsoft.com/office/drawing/2014/main" id="{B94E81EB-3484-4D83-BC20-213D3059198A}"/>
              </a:ext>
            </a:extLst>
          </p:cNvPr>
          <p:cNvSpPr>
            <a:spLocks noGrp="1" noChangeArrowheads="1"/>
          </p:cNvSpPr>
          <p:nvPr>
            <p:ph type="sldNum" sz="quarter" idx="3"/>
          </p:nvPr>
        </p:nvSpPr>
        <p:spPr bwMode="auto">
          <a:xfrm>
            <a:off x="4008438" y="8893175"/>
            <a:ext cx="3067050" cy="468313"/>
          </a:xfrm>
          <a:prstGeom prst="rect">
            <a:avLst/>
          </a:prstGeom>
          <a:noFill/>
          <a:ln w="9525">
            <a:noFill/>
            <a:miter lim="800000"/>
            <a:headEnd/>
            <a:tailEnd/>
          </a:ln>
          <a:effectLst/>
        </p:spPr>
        <p:txBody>
          <a:bodyPr vert="horz" wrap="square" lIns="93038" tIns="46518" rIns="93038" bIns="46518" numCol="1" anchor="b" anchorCtr="0" compatLnSpc="1">
            <a:prstTxWarp prst="textNoShape">
              <a:avLst/>
            </a:prstTxWarp>
          </a:bodyPr>
          <a:lstStyle>
            <a:lvl1pPr algn="r" defTabSz="927100">
              <a:defRPr sz="1200"/>
            </a:lvl1pPr>
          </a:lstStyle>
          <a:p>
            <a:fld id="{B7B57A9E-8384-410C-84F8-37B05BEEBAE2}"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B6C0519-2F37-4BFB-B033-AD406565A574}"/>
              </a:ext>
            </a:extLst>
          </p:cNvPr>
          <p:cNvSpPr>
            <a:spLocks noGrp="1" noChangeArrowheads="1"/>
          </p:cNvSpPr>
          <p:nvPr>
            <p:ph type="hdr" sz="quarter"/>
          </p:nvPr>
        </p:nvSpPr>
        <p:spPr bwMode="auto">
          <a:xfrm>
            <a:off x="0" y="0"/>
            <a:ext cx="3067050" cy="468313"/>
          </a:xfrm>
          <a:prstGeom prst="rect">
            <a:avLst/>
          </a:prstGeom>
          <a:noFill/>
          <a:ln w="9525">
            <a:noFill/>
            <a:miter lim="800000"/>
            <a:headEnd/>
            <a:tailEnd/>
          </a:ln>
          <a:effectLst/>
        </p:spPr>
        <p:txBody>
          <a:bodyPr vert="horz" wrap="square" lIns="93038" tIns="46518" rIns="93038" bIns="46518" numCol="1" anchor="t" anchorCtr="0" compatLnSpc="1">
            <a:prstTxWarp prst="textNoShape">
              <a:avLst/>
            </a:prstTxWarp>
          </a:bodyPr>
          <a:lstStyle>
            <a:lvl1pPr defTabSz="928557">
              <a:defRPr sz="1200">
                <a:latin typeface="Arial" charset="0"/>
                <a:cs typeface="Arial" charset="0"/>
              </a:defRPr>
            </a:lvl1pPr>
          </a:lstStyle>
          <a:p>
            <a:pPr>
              <a:defRPr/>
            </a:pPr>
            <a:endParaRPr lang="en-US"/>
          </a:p>
        </p:txBody>
      </p:sp>
      <p:sp>
        <p:nvSpPr>
          <p:cNvPr id="6147" name="Rectangle 3">
            <a:extLst>
              <a:ext uri="{FF2B5EF4-FFF2-40B4-BE49-F238E27FC236}">
                <a16:creationId xmlns:a16="http://schemas.microsoft.com/office/drawing/2014/main" id="{1F648D28-4C46-49F0-9AAE-9A946EDBC658}"/>
              </a:ext>
            </a:extLst>
          </p:cNvPr>
          <p:cNvSpPr>
            <a:spLocks noGrp="1" noChangeArrowheads="1"/>
          </p:cNvSpPr>
          <p:nvPr>
            <p:ph type="dt" idx="1"/>
          </p:nvPr>
        </p:nvSpPr>
        <p:spPr bwMode="auto">
          <a:xfrm>
            <a:off x="4008438" y="0"/>
            <a:ext cx="3067050" cy="468313"/>
          </a:xfrm>
          <a:prstGeom prst="rect">
            <a:avLst/>
          </a:prstGeom>
          <a:noFill/>
          <a:ln w="9525">
            <a:noFill/>
            <a:miter lim="800000"/>
            <a:headEnd/>
            <a:tailEnd/>
          </a:ln>
          <a:effectLst/>
        </p:spPr>
        <p:txBody>
          <a:bodyPr vert="horz" wrap="square" lIns="93038" tIns="46518" rIns="93038" bIns="46518" numCol="1" anchor="t" anchorCtr="0" compatLnSpc="1">
            <a:prstTxWarp prst="textNoShape">
              <a:avLst/>
            </a:prstTxWarp>
          </a:bodyPr>
          <a:lstStyle>
            <a:lvl1pPr algn="r" defTabSz="928557">
              <a:defRPr sz="1200">
                <a:latin typeface="Arial" charset="0"/>
                <a:cs typeface="Arial" charset="0"/>
              </a:defRPr>
            </a:lvl1pPr>
          </a:lstStyle>
          <a:p>
            <a:pPr>
              <a:defRPr/>
            </a:pPr>
            <a:endParaRPr lang="en-US"/>
          </a:p>
        </p:txBody>
      </p:sp>
      <p:sp>
        <p:nvSpPr>
          <p:cNvPr id="47108" name="Rectangle 4">
            <a:extLst>
              <a:ext uri="{FF2B5EF4-FFF2-40B4-BE49-F238E27FC236}">
                <a16:creationId xmlns:a16="http://schemas.microsoft.com/office/drawing/2014/main" id="{C08373F9-5E9C-48C7-9E3D-32D4742EB2B8}"/>
              </a:ext>
            </a:extLst>
          </p:cNvPr>
          <p:cNvSpPr>
            <a:spLocks noGrp="1" noRot="1" noChangeAspect="1" noChangeArrowheads="1" noTextEdit="1"/>
          </p:cNvSpPr>
          <p:nvPr>
            <p:ph type="sldImg" idx="2"/>
          </p:nvPr>
        </p:nvSpPr>
        <p:spPr bwMode="auto">
          <a:xfrm>
            <a:off x="1196975" y="700088"/>
            <a:ext cx="4684713" cy="35131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CBF737EE-6D5E-4D62-BC4B-271CC88E4F34}"/>
              </a:ext>
            </a:extLst>
          </p:cNvPr>
          <p:cNvSpPr>
            <a:spLocks noGrp="1" noChangeArrowheads="1"/>
          </p:cNvSpPr>
          <p:nvPr>
            <p:ph type="body" sz="quarter" idx="3"/>
          </p:nvPr>
        </p:nvSpPr>
        <p:spPr bwMode="auto">
          <a:xfrm>
            <a:off x="708025" y="4446588"/>
            <a:ext cx="5661025" cy="4216400"/>
          </a:xfrm>
          <a:prstGeom prst="rect">
            <a:avLst/>
          </a:prstGeom>
          <a:noFill/>
          <a:ln w="9525">
            <a:noFill/>
            <a:miter lim="800000"/>
            <a:headEnd/>
            <a:tailEnd/>
          </a:ln>
          <a:effectLst/>
        </p:spPr>
        <p:txBody>
          <a:bodyPr vert="horz" wrap="square" lIns="93038" tIns="46518" rIns="93038" bIns="465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99F5FC86-5659-401B-897F-5146989EFC7D}"/>
              </a:ext>
            </a:extLst>
          </p:cNvPr>
          <p:cNvSpPr>
            <a:spLocks noGrp="1" noChangeArrowheads="1"/>
          </p:cNvSpPr>
          <p:nvPr>
            <p:ph type="ftr" sz="quarter" idx="4"/>
          </p:nvPr>
        </p:nvSpPr>
        <p:spPr bwMode="auto">
          <a:xfrm>
            <a:off x="0" y="8894763"/>
            <a:ext cx="3067050" cy="466725"/>
          </a:xfrm>
          <a:prstGeom prst="rect">
            <a:avLst/>
          </a:prstGeom>
          <a:noFill/>
          <a:ln w="9525">
            <a:noFill/>
            <a:miter lim="800000"/>
            <a:headEnd/>
            <a:tailEnd/>
          </a:ln>
          <a:effectLst/>
        </p:spPr>
        <p:txBody>
          <a:bodyPr vert="horz" wrap="square" lIns="93038" tIns="46518" rIns="93038" bIns="46518" numCol="1" anchor="b" anchorCtr="0" compatLnSpc="1">
            <a:prstTxWarp prst="textNoShape">
              <a:avLst/>
            </a:prstTxWarp>
          </a:bodyPr>
          <a:lstStyle>
            <a:lvl1pPr defTabSz="928557">
              <a:defRPr sz="1200">
                <a:latin typeface="Arial" charset="0"/>
                <a:cs typeface="Arial" charset="0"/>
              </a:defRPr>
            </a:lvl1pPr>
          </a:lstStyle>
          <a:p>
            <a:pPr>
              <a:defRPr/>
            </a:pPr>
            <a:endParaRPr lang="en-US"/>
          </a:p>
        </p:txBody>
      </p:sp>
      <p:sp>
        <p:nvSpPr>
          <p:cNvPr id="6151" name="Rectangle 7">
            <a:extLst>
              <a:ext uri="{FF2B5EF4-FFF2-40B4-BE49-F238E27FC236}">
                <a16:creationId xmlns:a16="http://schemas.microsoft.com/office/drawing/2014/main" id="{04123F9E-2B85-4955-8EED-E742F94B6BAD}"/>
              </a:ext>
            </a:extLst>
          </p:cNvPr>
          <p:cNvSpPr>
            <a:spLocks noGrp="1" noChangeArrowheads="1"/>
          </p:cNvSpPr>
          <p:nvPr>
            <p:ph type="sldNum" sz="quarter" idx="5"/>
          </p:nvPr>
        </p:nvSpPr>
        <p:spPr bwMode="auto">
          <a:xfrm>
            <a:off x="4008438" y="8894763"/>
            <a:ext cx="3067050" cy="466725"/>
          </a:xfrm>
          <a:prstGeom prst="rect">
            <a:avLst/>
          </a:prstGeom>
          <a:noFill/>
          <a:ln w="9525">
            <a:noFill/>
            <a:miter lim="800000"/>
            <a:headEnd/>
            <a:tailEnd/>
          </a:ln>
          <a:effectLst/>
        </p:spPr>
        <p:txBody>
          <a:bodyPr vert="horz" wrap="square" lIns="93038" tIns="46518" rIns="93038" bIns="46518" numCol="1" anchor="b" anchorCtr="0" compatLnSpc="1">
            <a:prstTxWarp prst="textNoShape">
              <a:avLst/>
            </a:prstTxWarp>
          </a:bodyPr>
          <a:lstStyle>
            <a:lvl1pPr algn="r" defTabSz="927100">
              <a:defRPr sz="1200"/>
            </a:lvl1pPr>
          </a:lstStyle>
          <a:p>
            <a:fld id="{2CEC4B4F-4E4B-40F5-908A-8EE04E45740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31E5F22B-7F54-453E-B011-F4BC01A5BF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Arial" panose="020B0604020202020204" pitchFamily="34" charset="0"/>
                <a:cs typeface="Arial" panose="020B0604020202020204" pitchFamily="34" charset="0"/>
              </a:defRPr>
            </a:lvl1pPr>
            <a:lvl2pPr marL="742950" indent="-285750" defTabSz="927100" eaLnBrk="0" hangingPunct="0">
              <a:defRPr>
                <a:solidFill>
                  <a:schemeClr val="tx1"/>
                </a:solidFill>
                <a:latin typeface="Arial" panose="020B0604020202020204" pitchFamily="34" charset="0"/>
                <a:cs typeface="Arial" panose="020B0604020202020204" pitchFamily="34" charset="0"/>
              </a:defRPr>
            </a:lvl2pPr>
            <a:lvl3pPr marL="1143000" indent="-228600" defTabSz="927100" eaLnBrk="0" hangingPunct="0">
              <a:defRPr>
                <a:solidFill>
                  <a:schemeClr val="tx1"/>
                </a:solidFill>
                <a:latin typeface="Arial" panose="020B0604020202020204" pitchFamily="34" charset="0"/>
                <a:cs typeface="Arial" panose="020B0604020202020204" pitchFamily="34" charset="0"/>
              </a:defRPr>
            </a:lvl3pPr>
            <a:lvl4pPr marL="1600200" indent="-228600" defTabSz="927100" eaLnBrk="0" hangingPunct="0">
              <a:defRPr>
                <a:solidFill>
                  <a:schemeClr val="tx1"/>
                </a:solidFill>
                <a:latin typeface="Arial" panose="020B0604020202020204" pitchFamily="34" charset="0"/>
                <a:cs typeface="Arial" panose="020B0604020202020204" pitchFamily="34" charset="0"/>
              </a:defRPr>
            </a:lvl4pPr>
            <a:lvl5pPr marL="2057400" indent="-228600" defTabSz="927100" eaLnBrk="0" hangingPunct="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824B5F-9AFC-4919-A73A-499E4A6CB2CD}" type="slidenum">
              <a:rPr lang="en-US" altLang="en-US"/>
              <a:pPr eaLnBrk="1" hangingPunct="1"/>
              <a:t>1</a:t>
            </a:fld>
            <a:endParaRPr lang="en-US" altLang="en-US"/>
          </a:p>
        </p:txBody>
      </p:sp>
      <p:sp>
        <p:nvSpPr>
          <p:cNvPr id="48131" name="Rectangle 2">
            <a:extLst>
              <a:ext uri="{FF2B5EF4-FFF2-40B4-BE49-F238E27FC236}">
                <a16:creationId xmlns:a16="http://schemas.microsoft.com/office/drawing/2014/main" id="{FBEC5603-82A0-4F65-911A-3B95B66A8FD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A6EFB47B-E95A-4894-8349-9AE6BE6666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4C891CB6-A3BE-49DA-A204-322C3E2A39BE}"/>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186E32FF-DDE0-49AA-8DEB-B5396B2F51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Explain that FIT rates are incentives to generators based reasonable profit.  Comparing CA rate to Germany to show that what the CA rate could be to have just as strong incentive as the German rate does.  “In California, you only need to set rates at 15 cents to get the same incentives as Germany provides at 45 cents”</a:t>
            </a:r>
          </a:p>
        </p:txBody>
      </p:sp>
      <p:sp>
        <p:nvSpPr>
          <p:cNvPr id="57348" name="Slide Number Placeholder 3">
            <a:extLst>
              <a:ext uri="{FF2B5EF4-FFF2-40B4-BE49-F238E27FC236}">
                <a16:creationId xmlns:a16="http://schemas.microsoft.com/office/drawing/2014/main" id="{0974A30E-A271-409C-A1FC-55B74AA09E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Arial" panose="020B0604020202020204" pitchFamily="34" charset="0"/>
                <a:cs typeface="Arial" panose="020B0604020202020204" pitchFamily="34" charset="0"/>
              </a:defRPr>
            </a:lvl1pPr>
            <a:lvl2pPr marL="742950" indent="-285750" defTabSz="927100" eaLnBrk="0" hangingPunct="0">
              <a:defRPr>
                <a:solidFill>
                  <a:schemeClr val="tx1"/>
                </a:solidFill>
                <a:latin typeface="Arial" panose="020B0604020202020204" pitchFamily="34" charset="0"/>
                <a:cs typeface="Arial" panose="020B0604020202020204" pitchFamily="34" charset="0"/>
              </a:defRPr>
            </a:lvl2pPr>
            <a:lvl3pPr marL="1143000" indent="-228600" defTabSz="927100" eaLnBrk="0" hangingPunct="0">
              <a:defRPr>
                <a:solidFill>
                  <a:schemeClr val="tx1"/>
                </a:solidFill>
                <a:latin typeface="Arial" panose="020B0604020202020204" pitchFamily="34" charset="0"/>
                <a:cs typeface="Arial" panose="020B0604020202020204" pitchFamily="34" charset="0"/>
              </a:defRPr>
            </a:lvl3pPr>
            <a:lvl4pPr marL="1600200" indent="-228600" defTabSz="927100" eaLnBrk="0" hangingPunct="0">
              <a:defRPr>
                <a:solidFill>
                  <a:schemeClr val="tx1"/>
                </a:solidFill>
                <a:latin typeface="Arial" panose="020B0604020202020204" pitchFamily="34" charset="0"/>
                <a:cs typeface="Arial" panose="020B0604020202020204" pitchFamily="34" charset="0"/>
              </a:defRPr>
            </a:lvl4pPr>
            <a:lvl5pPr marL="2057400" indent="-228600" defTabSz="927100" eaLnBrk="0" hangingPunct="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883E26-B27A-4A89-B137-CAFB95F2AA6F}" type="slidenum">
              <a:rPr lang="en-US" altLang="en-US"/>
              <a:pPr eaLnBrk="1" hangingPunct="1"/>
              <a:t>13</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3CE22565-821F-4A54-A0C4-0EFC83DBAE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Arial" panose="020B0604020202020204" pitchFamily="34" charset="0"/>
                <a:cs typeface="Arial" panose="020B0604020202020204" pitchFamily="34" charset="0"/>
              </a:defRPr>
            </a:lvl1pPr>
            <a:lvl2pPr marL="742950" indent="-285750" defTabSz="927100" eaLnBrk="0" hangingPunct="0">
              <a:defRPr>
                <a:solidFill>
                  <a:schemeClr val="tx1"/>
                </a:solidFill>
                <a:latin typeface="Arial" panose="020B0604020202020204" pitchFamily="34" charset="0"/>
                <a:cs typeface="Arial" panose="020B0604020202020204" pitchFamily="34" charset="0"/>
              </a:defRPr>
            </a:lvl2pPr>
            <a:lvl3pPr marL="1143000" indent="-228600" defTabSz="927100" eaLnBrk="0" hangingPunct="0">
              <a:defRPr>
                <a:solidFill>
                  <a:schemeClr val="tx1"/>
                </a:solidFill>
                <a:latin typeface="Arial" panose="020B0604020202020204" pitchFamily="34" charset="0"/>
                <a:cs typeface="Arial" panose="020B0604020202020204" pitchFamily="34" charset="0"/>
              </a:defRPr>
            </a:lvl3pPr>
            <a:lvl4pPr marL="1600200" indent="-228600" defTabSz="927100" eaLnBrk="0" hangingPunct="0">
              <a:defRPr>
                <a:solidFill>
                  <a:schemeClr val="tx1"/>
                </a:solidFill>
                <a:latin typeface="Arial" panose="020B0604020202020204" pitchFamily="34" charset="0"/>
                <a:cs typeface="Arial" panose="020B0604020202020204" pitchFamily="34" charset="0"/>
              </a:defRPr>
            </a:lvl4pPr>
            <a:lvl5pPr marL="2057400" indent="-228600" defTabSz="927100" eaLnBrk="0" hangingPunct="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CB6820-B9B5-4917-92A6-A2F4259A4EFF}" type="slidenum">
              <a:rPr lang="en-US" altLang="en-US"/>
              <a:pPr eaLnBrk="1" hangingPunct="1"/>
              <a:t>15</a:t>
            </a:fld>
            <a:endParaRPr lang="en-US" altLang="en-US"/>
          </a:p>
        </p:txBody>
      </p:sp>
      <p:sp>
        <p:nvSpPr>
          <p:cNvPr id="58371" name="Rectangle 7">
            <a:extLst>
              <a:ext uri="{FF2B5EF4-FFF2-40B4-BE49-F238E27FC236}">
                <a16:creationId xmlns:a16="http://schemas.microsoft.com/office/drawing/2014/main" id="{73A1A12F-7657-4EE9-99D4-A20CE40EFD64}"/>
              </a:ext>
            </a:extLst>
          </p:cNvPr>
          <p:cNvSpPr txBox="1">
            <a:spLocks noGrp="1" noChangeArrowheads="1"/>
          </p:cNvSpPr>
          <p:nvPr/>
        </p:nvSpPr>
        <p:spPr bwMode="auto">
          <a:xfrm>
            <a:off x="4010025" y="8894763"/>
            <a:ext cx="306546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77" tIns="47039" rIns="94077" bIns="47039" anchor="b"/>
          <a:lstStyle>
            <a:lvl1pPr defTabSz="939800" eaLnBrk="0" hangingPunct="0">
              <a:defRPr>
                <a:solidFill>
                  <a:schemeClr val="tx1"/>
                </a:solidFill>
                <a:latin typeface="Arial" panose="020B0604020202020204" pitchFamily="34" charset="0"/>
                <a:cs typeface="Arial" panose="020B0604020202020204" pitchFamily="34" charset="0"/>
              </a:defRPr>
            </a:lvl1pPr>
            <a:lvl2pPr marL="742950" indent="-285750" defTabSz="939800" eaLnBrk="0" hangingPunct="0">
              <a:defRPr>
                <a:solidFill>
                  <a:schemeClr val="tx1"/>
                </a:solidFill>
                <a:latin typeface="Arial" panose="020B0604020202020204" pitchFamily="34" charset="0"/>
                <a:cs typeface="Arial" panose="020B0604020202020204" pitchFamily="34" charset="0"/>
              </a:defRPr>
            </a:lvl2pPr>
            <a:lvl3pPr marL="1143000" indent="-228600" defTabSz="939800" eaLnBrk="0" hangingPunct="0">
              <a:defRPr>
                <a:solidFill>
                  <a:schemeClr val="tx1"/>
                </a:solidFill>
                <a:latin typeface="Arial" panose="020B0604020202020204" pitchFamily="34" charset="0"/>
                <a:cs typeface="Arial" panose="020B0604020202020204" pitchFamily="34" charset="0"/>
              </a:defRPr>
            </a:lvl3pPr>
            <a:lvl4pPr marL="1600200" indent="-228600" defTabSz="939800" eaLnBrk="0" hangingPunct="0">
              <a:defRPr>
                <a:solidFill>
                  <a:schemeClr val="tx1"/>
                </a:solidFill>
                <a:latin typeface="Arial" panose="020B0604020202020204" pitchFamily="34" charset="0"/>
                <a:cs typeface="Arial" panose="020B0604020202020204" pitchFamily="34" charset="0"/>
              </a:defRPr>
            </a:lvl4pPr>
            <a:lvl5pPr marL="2057400" indent="-228600" defTabSz="939800" eaLnBrk="0" hangingPunct="0">
              <a:defRPr>
                <a:solidFill>
                  <a:schemeClr val="tx1"/>
                </a:solidFill>
                <a:latin typeface="Arial" panose="020B0604020202020204" pitchFamily="34" charset="0"/>
                <a:cs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2DBA6D3-34CB-4B97-AEB6-07CBE95E099F}" type="slidenum">
              <a:rPr lang="de-DE" altLang="en-US" sz="1200"/>
              <a:pPr algn="r" eaLnBrk="1" hangingPunct="1"/>
              <a:t>15</a:t>
            </a:fld>
            <a:endParaRPr lang="de-DE" altLang="en-US" sz="1200"/>
          </a:p>
        </p:txBody>
      </p:sp>
      <p:sp>
        <p:nvSpPr>
          <p:cNvPr id="58372" name="Rectangle 2">
            <a:extLst>
              <a:ext uri="{FF2B5EF4-FFF2-40B4-BE49-F238E27FC236}">
                <a16:creationId xmlns:a16="http://schemas.microsoft.com/office/drawing/2014/main" id="{AA95D9CD-071D-4C8E-B66C-1A363036F192}"/>
              </a:ext>
            </a:extLst>
          </p:cNvPr>
          <p:cNvSpPr>
            <a:spLocks noRot="1" noChangeArrowheads="1" noTextEdit="1"/>
          </p:cNvSpPr>
          <p:nvPr>
            <p:ph type="sldImg"/>
          </p:nvPr>
        </p:nvSpPr>
        <p:spPr>
          <a:xfrm>
            <a:off x="1196975" y="701675"/>
            <a:ext cx="4683125" cy="3513138"/>
          </a:xfrm>
          <a:ln/>
        </p:spPr>
      </p:sp>
      <p:sp>
        <p:nvSpPr>
          <p:cNvPr id="58373" name="Rectangle 3">
            <a:extLst>
              <a:ext uri="{FF2B5EF4-FFF2-40B4-BE49-F238E27FC236}">
                <a16:creationId xmlns:a16="http://schemas.microsoft.com/office/drawing/2014/main" id="{7598589F-5169-4D78-A276-A440F29A7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77" tIns="47039" rIns="94077" bIns="47039"/>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E52A2BA3-E5A5-4BE4-A75D-94E0E4EF4E0D}"/>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023152DA-1F73-4735-A7B3-E855ECC7A1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6" name="Slide Number Placeholder 3">
            <a:extLst>
              <a:ext uri="{FF2B5EF4-FFF2-40B4-BE49-F238E27FC236}">
                <a16:creationId xmlns:a16="http://schemas.microsoft.com/office/drawing/2014/main" id="{004285AD-EEB2-49DE-8DB6-3A2BBEBFE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tx1"/>
                </a:solidFill>
                <a:latin typeface="Arial" panose="020B0604020202020204" pitchFamily="34" charset="0"/>
                <a:cs typeface="Arial" panose="020B0604020202020204" pitchFamily="34" charset="0"/>
              </a:defRPr>
            </a:lvl1pPr>
            <a:lvl2pPr marL="742950" indent="-285750" defTabSz="925513" eaLnBrk="0" hangingPunct="0">
              <a:defRPr>
                <a:solidFill>
                  <a:schemeClr val="tx1"/>
                </a:solidFill>
                <a:latin typeface="Arial" panose="020B0604020202020204" pitchFamily="34" charset="0"/>
                <a:cs typeface="Arial" panose="020B0604020202020204" pitchFamily="34" charset="0"/>
              </a:defRPr>
            </a:lvl2pPr>
            <a:lvl3pPr marL="1143000" indent="-228600" defTabSz="925513" eaLnBrk="0" hangingPunct="0">
              <a:defRPr>
                <a:solidFill>
                  <a:schemeClr val="tx1"/>
                </a:solidFill>
                <a:latin typeface="Arial" panose="020B0604020202020204" pitchFamily="34" charset="0"/>
                <a:cs typeface="Arial" panose="020B0604020202020204" pitchFamily="34" charset="0"/>
              </a:defRPr>
            </a:lvl3pPr>
            <a:lvl4pPr marL="1600200" indent="-228600" defTabSz="925513" eaLnBrk="0" hangingPunct="0">
              <a:defRPr>
                <a:solidFill>
                  <a:schemeClr val="tx1"/>
                </a:solidFill>
                <a:latin typeface="Arial" panose="020B0604020202020204" pitchFamily="34" charset="0"/>
                <a:cs typeface="Arial" panose="020B0604020202020204" pitchFamily="34" charset="0"/>
              </a:defRPr>
            </a:lvl4pPr>
            <a:lvl5pPr marL="2057400" indent="-228600" defTabSz="925513" eaLnBrk="0" hangingPunct="0">
              <a:defRPr>
                <a:solidFill>
                  <a:schemeClr val="tx1"/>
                </a:solidFill>
                <a:latin typeface="Arial" panose="020B0604020202020204" pitchFamily="34" charset="0"/>
                <a:cs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0C0527F-3A61-43F7-A059-93FCCB185585}" type="slidenum">
              <a:rPr lang="en-US" altLang="en-US"/>
              <a:pPr eaLnBrk="1" hangingPunct="1"/>
              <a:t>16</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5C7E436E-84B6-4014-82F8-7B91EEA0D9A7}"/>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E5F6953D-B383-4DDA-872F-86CB51599E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0420" name="Slide Number Placeholder 3">
            <a:extLst>
              <a:ext uri="{FF2B5EF4-FFF2-40B4-BE49-F238E27FC236}">
                <a16:creationId xmlns:a16="http://schemas.microsoft.com/office/drawing/2014/main" id="{9F4F89BA-52B0-4E02-AFEC-0B6557A08E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Arial" panose="020B0604020202020204" pitchFamily="34" charset="0"/>
                <a:cs typeface="Arial" panose="020B0604020202020204" pitchFamily="34" charset="0"/>
              </a:defRPr>
            </a:lvl1pPr>
            <a:lvl2pPr marL="742950" indent="-285750" defTabSz="927100" eaLnBrk="0" hangingPunct="0">
              <a:defRPr>
                <a:solidFill>
                  <a:schemeClr val="tx1"/>
                </a:solidFill>
                <a:latin typeface="Arial" panose="020B0604020202020204" pitchFamily="34" charset="0"/>
                <a:cs typeface="Arial" panose="020B0604020202020204" pitchFamily="34" charset="0"/>
              </a:defRPr>
            </a:lvl2pPr>
            <a:lvl3pPr marL="1143000" indent="-228600" defTabSz="927100" eaLnBrk="0" hangingPunct="0">
              <a:defRPr>
                <a:solidFill>
                  <a:schemeClr val="tx1"/>
                </a:solidFill>
                <a:latin typeface="Arial" panose="020B0604020202020204" pitchFamily="34" charset="0"/>
                <a:cs typeface="Arial" panose="020B0604020202020204" pitchFamily="34" charset="0"/>
              </a:defRPr>
            </a:lvl3pPr>
            <a:lvl4pPr marL="1600200" indent="-228600" defTabSz="927100" eaLnBrk="0" hangingPunct="0">
              <a:defRPr>
                <a:solidFill>
                  <a:schemeClr val="tx1"/>
                </a:solidFill>
                <a:latin typeface="Arial" panose="020B0604020202020204" pitchFamily="34" charset="0"/>
                <a:cs typeface="Arial" panose="020B0604020202020204" pitchFamily="34" charset="0"/>
              </a:defRPr>
            </a:lvl4pPr>
            <a:lvl5pPr marL="2057400" indent="-228600" defTabSz="927100" eaLnBrk="0" hangingPunct="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36C49D5-6AE3-424A-9BFF-5AAF8C0D7E0E}" type="slidenum">
              <a:rPr lang="en-US" altLang="en-US"/>
              <a:pPr eaLnBrk="1" hangingPunct="1"/>
              <a:t>17</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60204D88-7F3B-4FD0-9613-08AA9FFCEA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Arial" panose="020B0604020202020204" pitchFamily="34" charset="0"/>
                <a:cs typeface="Arial" panose="020B0604020202020204" pitchFamily="34" charset="0"/>
              </a:defRPr>
            </a:lvl1pPr>
            <a:lvl2pPr marL="742950" indent="-285750" defTabSz="927100" eaLnBrk="0" hangingPunct="0">
              <a:defRPr>
                <a:solidFill>
                  <a:schemeClr val="tx1"/>
                </a:solidFill>
                <a:latin typeface="Arial" panose="020B0604020202020204" pitchFamily="34" charset="0"/>
                <a:cs typeface="Arial" panose="020B0604020202020204" pitchFamily="34" charset="0"/>
              </a:defRPr>
            </a:lvl2pPr>
            <a:lvl3pPr marL="1143000" indent="-228600" defTabSz="927100" eaLnBrk="0" hangingPunct="0">
              <a:defRPr>
                <a:solidFill>
                  <a:schemeClr val="tx1"/>
                </a:solidFill>
                <a:latin typeface="Arial" panose="020B0604020202020204" pitchFamily="34" charset="0"/>
                <a:cs typeface="Arial" panose="020B0604020202020204" pitchFamily="34" charset="0"/>
              </a:defRPr>
            </a:lvl3pPr>
            <a:lvl4pPr marL="1600200" indent="-228600" defTabSz="927100" eaLnBrk="0" hangingPunct="0">
              <a:defRPr>
                <a:solidFill>
                  <a:schemeClr val="tx1"/>
                </a:solidFill>
                <a:latin typeface="Arial" panose="020B0604020202020204" pitchFamily="34" charset="0"/>
                <a:cs typeface="Arial" panose="020B0604020202020204" pitchFamily="34" charset="0"/>
              </a:defRPr>
            </a:lvl4pPr>
            <a:lvl5pPr marL="2057400" indent="-228600" defTabSz="927100" eaLnBrk="0" hangingPunct="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C7E025-779A-447B-89A8-1E0CE4B178D2}" type="slidenum">
              <a:rPr lang="en-US" altLang="en-US"/>
              <a:pPr eaLnBrk="1" hangingPunct="1"/>
              <a:t>18</a:t>
            </a:fld>
            <a:endParaRPr lang="en-US" altLang="en-US"/>
          </a:p>
        </p:txBody>
      </p:sp>
      <p:sp>
        <p:nvSpPr>
          <p:cNvPr id="61443" name="Rectangle 2">
            <a:extLst>
              <a:ext uri="{FF2B5EF4-FFF2-40B4-BE49-F238E27FC236}">
                <a16:creationId xmlns:a16="http://schemas.microsoft.com/office/drawing/2014/main" id="{E8404240-D190-4978-805D-B83BB115F57E}"/>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DD5A0E04-F6C3-4EE4-9CFC-71B5C8BEB6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E6FC9F74-D04F-4D92-B51F-F02E729F0E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Arial" panose="020B0604020202020204" pitchFamily="34" charset="0"/>
                <a:cs typeface="Arial" panose="020B0604020202020204" pitchFamily="34" charset="0"/>
              </a:defRPr>
            </a:lvl1pPr>
            <a:lvl2pPr marL="742950" indent="-285750" defTabSz="927100" eaLnBrk="0" hangingPunct="0">
              <a:defRPr>
                <a:solidFill>
                  <a:schemeClr val="tx1"/>
                </a:solidFill>
                <a:latin typeface="Arial" panose="020B0604020202020204" pitchFamily="34" charset="0"/>
                <a:cs typeface="Arial" panose="020B0604020202020204" pitchFamily="34" charset="0"/>
              </a:defRPr>
            </a:lvl2pPr>
            <a:lvl3pPr marL="1143000" indent="-228600" defTabSz="927100" eaLnBrk="0" hangingPunct="0">
              <a:defRPr>
                <a:solidFill>
                  <a:schemeClr val="tx1"/>
                </a:solidFill>
                <a:latin typeface="Arial" panose="020B0604020202020204" pitchFamily="34" charset="0"/>
                <a:cs typeface="Arial" panose="020B0604020202020204" pitchFamily="34" charset="0"/>
              </a:defRPr>
            </a:lvl3pPr>
            <a:lvl4pPr marL="1600200" indent="-228600" defTabSz="927100" eaLnBrk="0" hangingPunct="0">
              <a:defRPr>
                <a:solidFill>
                  <a:schemeClr val="tx1"/>
                </a:solidFill>
                <a:latin typeface="Arial" panose="020B0604020202020204" pitchFamily="34" charset="0"/>
                <a:cs typeface="Arial" panose="020B0604020202020204" pitchFamily="34" charset="0"/>
              </a:defRPr>
            </a:lvl4pPr>
            <a:lvl5pPr marL="2057400" indent="-228600" defTabSz="927100" eaLnBrk="0" hangingPunct="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7A93A3-521E-443F-94D9-E2A26696AE8F}" type="slidenum">
              <a:rPr lang="en-US" altLang="en-US"/>
              <a:pPr eaLnBrk="1" hangingPunct="1"/>
              <a:t>19</a:t>
            </a:fld>
            <a:endParaRPr lang="en-US" altLang="en-US"/>
          </a:p>
        </p:txBody>
      </p:sp>
      <p:sp>
        <p:nvSpPr>
          <p:cNvPr id="62467" name="Rectangle 2">
            <a:extLst>
              <a:ext uri="{FF2B5EF4-FFF2-40B4-BE49-F238E27FC236}">
                <a16:creationId xmlns:a16="http://schemas.microsoft.com/office/drawing/2014/main" id="{32371104-D4FE-4075-AF7C-38519E6CE6D9}"/>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9BA54F8C-2C93-437E-BB2D-731680352E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1F2A0AB0-B1AB-4CD3-BB45-D2A916ABFAF3}"/>
              </a:ext>
            </a:extLst>
          </p:cNvPr>
          <p:cNvSpPr>
            <a:spLocks noGrp="1" noRot="1" noChangeAspect="1" noTextEdit="1"/>
          </p:cNvSpPr>
          <p:nvPr>
            <p:ph type="sldImg"/>
          </p:nvPr>
        </p:nvSpPr>
        <p:spPr>
          <a:ln/>
        </p:spPr>
      </p:sp>
      <p:sp>
        <p:nvSpPr>
          <p:cNvPr id="63491" name="Notes Placeholder 2">
            <a:extLst>
              <a:ext uri="{FF2B5EF4-FFF2-40B4-BE49-F238E27FC236}">
                <a16:creationId xmlns:a16="http://schemas.microsoft.com/office/drawing/2014/main" id="{AB77C034-70FC-4CA8-8C20-9C830D4584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1225"/>
            <a:endParaRPr lang="en-US" altLang="en-US">
              <a:latin typeface="Arial" panose="020B0604020202020204" pitchFamily="34" charset="0"/>
            </a:endParaRPr>
          </a:p>
        </p:txBody>
      </p:sp>
      <p:sp>
        <p:nvSpPr>
          <p:cNvPr id="63492" name="Slide Number Placeholder 3">
            <a:extLst>
              <a:ext uri="{FF2B5EF4-FFF2-40B4-BE49-F238E27FC236}">
                <a16:creationId xmlns:a16="http://schemas.microsoft.com/office/drawing/2014/main" id="{79D8614A-D941-4090-9273-15670B5EFD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panose="020B0604020202020204" pitchFamily="34" charset="0"/>
                <a:cs typeface="Arial" panose="020B0604020202020204" pitchFamily="34" charset="0"/>
              </a:defRPr>
            </a:lvl1pPr>
            <a:lvl2pPr marL="742950" indent="-285750" defTabSz="922338" eaLnBrk="0" hangingPunct="0">
              <a:defRPr>
                <a:solidFill>
                  <a:schemeClr val="tx1"/>
                </a:solidFill>
                <a:latin typeface="Arial" panose="020B0604020202020204" pitchFamily="34" charset="0"/>
                <a:cs typeface="Arial" panose="020B0604020202020204" pitchFamily="34" charset="0"/>
              </a:defRPr>
            </a:lvl2pPr>
            <a:lvl3pPr marL="1143000" indent="-228600" defTabSz="922338" eaLnBrk="0" hangingPunct="0">
              <a:defRPr>
                <a:solidFill>
                  <a:schemeClr val="tx1"/>
                </a:solidFill>
                <a:latin typeface="Arial" panose="020B0604020202020204" pitchFamily="34" charset="0"/>
                <a:cs typeface="Arial" panose="020B0604020202020204" pitchFamily="34" charset="0"/>
              </a:defRPr>
            </a:lvl3pPr>
            <a:lvl4pPr marL="1600200" indent="-228600" defTabSz="922338" eaLnBrk="0" hangingPunct="0">
              <a:defRPr>
                <a:solidFill>
                  <a:schemeClr val="tx1"/>
                </a:solidFill>
                <a:latin typeface="Arial" panose="020B0604020202020204" pitchFamily="34" charset="0"/>
                <a:cs typeface="Arial" panose="020B0604020202020204" pitchFamily="34" charset="0"/>
              </a:defRPr>
            </a:lvl4pPr>
            <a:lvl5pPr marL="2057400" indent="-228600" defTabSz="922338" eaLnBrk="0" hangingPunct="0">
              <a:defRPr>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670D5B-8D95-4494-B7A9-4C412B6647A6}" type="slidenum">
              <a:rPr lang="en-US" altLang="en-US"/>
              <a:pPr eaLnBrk="1" hangingPunct="1"/>
              <a:t>22</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00515B3A-58BF-4C4D-97C9-B63E0F657004}"/>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6B2D8438-9248-4AC4-AD37-E1C0FF14AF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4516" name="Slide Number Placeholder 3">
            <a:extLst>
              <a:ext uri="{FF2B5EF4-FFF2-40B4-BE49-F238E27FC236}">
                <a16:creationId xmlns:a16="http://schemas.microsoft.com/office/drawing/2014/main" id="{A9F737EA-14CB-454A-ADFA-A2E56FE88B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tx1"/>
                </a:solidFill>
                <a:latin typeface="Arial" panose="020B0604020202020204" pitchFamily="34" charset="0"/>
                <a:cs typeface="Arial" panose="020B0604020202020204" pitchFamily="34" charset="0"/>
              </a:defRPr>
            </a:lvl1pPr>
            <a:lvl2pPr marL="742950" indent="-285750" defTabSz="925513" eaLnBrk="0" hangingPunct="0">
              <a:defRPr>
                <a:solidFill>
                  <a:schemeClr val="tx1"/>
                </a:solidFill>
                <a:latin typeface="Arial" panose="020B0604020202020204" pitchFamily="34" charset="0"/>
                <a:cs typeface="Arial" panose="020B0604020202020204" pitchFamily="34" charset="0"/>
              </a:defRPr>
            </a:lvl2pPr>
            <a:lvl3pPr marL="1143000" indent="-228600" defTabSz="925513" eaLnBrk="0" hangingPunct="0">
              <a:defRPr>
                <a:solidFill>
                  <a:schemeClr val="tx1"/>
                </a:solidFill>
                <a:latin typeface="Arial" panose="020B0604020202020204" pitchFamily="34" charset="0"/>
                <a:cs typeface="Arial" panose="020B0604020202020204" pitchFamily="34" charset="0"/>
              </a:defRPr>
            </a:lvl3pPr>
            <a:lvl4pPr marL="1600200" indent="-228600" defTabSz="925513" eaLnBrk="0" hangingPunct="0">
              <a:defRPr>
                <a:solidFill>
                  <a:schemeClr val="tx1"/>
                </a:solidFill>
                <a:latin typeface="Arial" panose="020B0604020202020204" pitchFamily="34" charset="0"/>
                <a:cs typeface="Arial" panose="020B0604020202020204" pitchFamily="34" charset="0"/>
              </a:defRPr>
            </a:lvl4pPr>
            <a:lvl5pPr marL="2057400" indent="-228600" defTabSz="925513" eaLnBrk="0" hangingPunct="0">
              <a:defRPr>
                <a:solidFill>
                  <a:schemeClr val="tx1"/>
                </a:solidFill>
                <a:latin typeface="Arial" panose="020B0604020202020204" pitchFamily="34" charset="0"/>
                <a:cs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55D467-DDEA-405E-948E-EA9F3BEF92EE}" type="slidenum">
              <a:rPr lang="en-US" altLang="en-US"/>
              <a:pPr eaLnBrk="1" hangingPunct="1"/>
              <a:t>23</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B71677D0-722D-4FE3-A757-A3BDAB69DAD9}"/>
              </a:ext>
            </a:extLst>
          </p:cNvPr>
          <p:cNvSpPr>
            <a:spLocks noGrp="1" noRot="1" noChangeAspect="1" noTextEdit="1"/>
          </p:cNvSpPr>
          <p:nvPr>
            <p:ph type="sldImg"/>
          </p:nvPr>
        </p:nvSpPr>
        <p:spPr>
          <a:ln/>
        </p:spPr>
      </p:sp>
      <p:sp>
        <p:nvSpPr>
          <p:cNvPr id="65539" name="Notes Placeholder 2">
            <a:extLst>
              <a:ext uri="{FF2B5EF4-FFF2-40B4-BE49-F238E27FC236}">
                <a16:creationId xmlns:a16="http://schemas.microsoft.com/office/drawing/2014/main" id="{4C1BEEC8-21AF-4D3C-A60C-A08B93D3FB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b="1">
              <a:latin typeface="Arial" panose="020B0604020202020204" pitchFamily="34" charset="0"/>
            </a:endParaRPr>
          </a:p>
        </p:txBody>
      </p:sp>
      <p:sp>
        <p:nvSpPr>
          <p:cNvPr id="65540" name="Slide Number Placeholder 3">
            <a:extLst>
              <a:ext uri="{FF2B5EF4-FFF2-40B4-BE49-F238E27FC236}">
                <a16:creationId xmlns:a16="http://schemas.microsoft.com/office/drawing/2014/main" id="{F0370D90-6A1A-4500-8EDE-708384ABFF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panose="020B0604020202020204" pitchFamily="34" charset="0"/>
                <a:cs typeface="Arial" panose="020B0604020202020204" pitchFamily="34" charset="0"/>
              </a:defRPr>
            </a:lvl1pPr>
            <a:lvl2pPr marL="742950" indent="-285750" defTabSz="922338" eaLnBrk="0" hangingPunct="0">
              <a:defRPr>
                <a:solidFill>
                  <a:schemeClr val="tx1"/>
                </a:solidFill>
                <a:latin typeface="Arial" panose="020B0604020202020204" pitchFamily="34" charset="0"/>
                <a:cs typeface="Arial" panose="020B0604020202020204" pitchFamily="34" charset="0"/>
              </a:defRPr>
            </a:lvl2pPr>
            <a:lvl3pPr marL="1143000" indent="-228600" defTabSz="922338" eaLnBrk="0" hangingPunct="0">
              <a:defRPr>
                <a:solidFill>
                  <a:schemeClr val="tx1"/>
                </a:solidFill>
                <a:latin typeface="Arial" panose="020B0604020202020204" pitchFamily="34" charset="0"/>
                <a:cs typeface="Arial" panose="020B0604020202020204" pitchFamily="34" charset="0"/>
              </a:defRPr>
            </a:lvl3pPr>
            <a:lvl4pPr marL="1600200" indent="-228600" defTabSz="922338" eaLnBrk="0" hangingPunct="0">
              <a:defRPr>
                <a:solidFill>
                  <a:schemeClr val="tx1"/>
                </a:solidFill>
                <a:latin typeface="Arial" panose="020B0604020202020204" pitchFamily="34" charset="0"/>
                <a:cs typeface="Arial" panose="020B0604020202020204" pitchFamily="34" charset="0"/>
              </a:defRPr>
            </a:lvl4pPr>
            <a:lvl5pPr marL="2057400" indent="-228600" defTabSz="922338" eaLnBrk="0" hangingPunct="0">
              <a:defRPr>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9C2762-0097-45F1-A114-1212B1F0B27B}" type="slidenum">
              <a:rPr lang="en-US" altLang="en-US"/>
              <a:pPr eaLnBrk="1" hangingPunct="1"/>
              <a:t>24</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6757BAC8-C4E5-433E-B4C1-38B309517A02}"/>
              </a:ext>
            </a:extLst>
          </p:cNvPr>
          <p:cNvSpPr>
            <a:spLocks noGrp="1" noRot="1" noChangeAspect="1" noTextEdit="1"/>
          </p:cNvSpPr>
          <p:nvPr>
            <p:ph type="sldImg"/>
          </p:nvPr>
        </p:nvSpPr>
        <p:spPr>
          <a:ln/>
        </p:spPr>
      </p:sp>
      <p:sp>
        <p:nvSpPr>
          <p:cNvPr id="66563" name="Notes Placeholder 2">
            <a:extLst>
              <a:ext uri="{FF2B5EF4-FFF2-40B4-BE49-F238E27FC236}">
                <a16:creationId xmlns:a16="http://schemas.microsoft.com/office/drawing/2014/main" id="{4D1F0516-39F0-4E04-B331-70E369DA06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rPr>
              <a:t>Locally produced PV includes direct financial value beyond the baseline cost of energy, including production of power where its needed and when its needed - during peak demand without transmission requirements, and tradable Renewable Energy Credits that are transferred to the wholesale purchaser under a FIT program. It is important to evaluate the cost of a program to the next best alternative. Since solar produces energy when it is most valuable, during peak demand periods, it must be compared to the generation sources which would otherwise be used at these times.  Peaker plants are used to provide peak-period energy and are the most appropriate alternative option; and they are expensive!	</a:t>
            </a:r>
          </a:p>
          <a:p>
            <a:pPr eaLnBrk="1" hangingPunct="1">
              <a:spcBef>
                <a:spcPct val="0"/>
              </a:spcBef>
            </a:pPr>
            <a:endParaRPr lang="en-US" altLang="en-US" b="1">
              <a:latin typeface="Arial" panose="020B0604020202020204" pitchFamily="34" charset="0"/>
            </a:endParaRPr>
          </a:p>
        </p:txBody>
      </p:sp>
      <p:sp>
        <p:nvSpPr>
          <p:cNvPr id="66564" name="Slide Number Placeholder 3">
            <a:extLst>
              <a:ext uri="{FF2B5EF4-FFF2-40B4-BE49-F238E27FC236}">
                <a16:creationId xmlns:a16="http://schemas.microsoft.com/office/drawing/2014/main" id="{2B40EC5A-4FA0-4F55-86A9-D03B006963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panose="020B0604020202020204" pitchFamily="34" charset="0"/>
                <a:cs typeface="Arial" panose="020B0604020202020204" pitchFamily="34" charset="0"/>
              </a:defRPr>
            </a:lvl1pPr>
            <a:lvl2pPr marL="742950" indent="-285750" defTabSz="922338" eaLnBrk="0" hangingPunct="0">
              <a:defRPr>
                <a:solidFill>
                  <a:schemeClr val="tx1"/>
                </a:solidFill>
                <a:latin typeface="Arial" panose="020B0604020202020204" pitchFamily="34" charset="0"/>
                <a:cs typeface="Arial" panose="020B0604020202020204" pitchFamily="34" charset="0"/>
              </a:defRPr>
            </a:lvl2pPr>
            <a:lvl3pPr marL="1143000" indent="-228600" defTabSz="922338" eaLnBrk="0" hangingPunct="0">
              <a:defRPr>
                <a:solidFill>
                  <a:schemeClr val="tx1"/>
                </a:solidFill>
                <a:latin typeface="Arial" panose="020B0604020202020204" pitchFamily="34" charset="0"/>
                <a:cs typeface="Arial" panose="020B0604020202020204" pitchFamily="34" charset="0"/>
              </a:defRPr>
            </a:lvl3pPr>
            <a:lvl4pPr marL="1600200" indent="-228600" defTabSz="922338" eaLnBrk="0" hangingPunct="0">
              <a:defRPr>
                <a:solidFill>
                  <a:schemeClr val="tx1"/>
                </a:solidFill>
                <a:latin typeface="Arial" panose="020B0604020202020204" pitchFamily="34" charset="0"/>
                <a:cs typeface="Arial" panose="020B0604020202020204" pitchFamily="34" charset="0"/>
              </a:defRPr>
            </a:lvl4pPr>
            <a:lvl5pPr marL="2057400" indent="-228600" defTabSz="922338" eaLnBrk="0" hangingPunct="0">
              <a:defRPr>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3A4EFEB-8612-47C6-9A49-0E187675A7A5}" type="slidenum">
              <a:rPr lang="en-US" altLang="en-US"/>
              <a:pPr eaLnBrk="1" hangingPunct="1"/>
              <a:t>25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751A95A9-960C-40DC-867C-3AADB841E808}"/>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AACF3A5D-CAD0-45D5-BFE5-05B2604C2D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358B1701-25D0-49E0-9B7C-0A0FBCF09D1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Arial" panose="020B0604020202020204" pitchFamily="34" charset="0"/>
                <a:cs typeface="Arial" panose="020B0604020202020204" pitchFamily="34" charset="0"/>
              </a:defRPr>
            </a:lvl1pPr>
            <a:lvl2pPr marL="742950" indent="-285750" defTabSz="927100" eaLnBrk="0" hangingPunct="0">
              <a:defRPr>
                <a:solidFill>
                  <a:schemeClr val="tx1"/>
                </a:solidFill>
                <a:latin typeface="Arial" panose="020B0604020202020204" pitchFamily="34" charset="0"/>
                <a:cs typeface="Arial" panose="020B0604020202020204" pitchFamily="34" charset="0"/>
              </a:defRPr>
            </a:lvl2pPr>
            <a:lvl3pPr marL="1143000" indent="-228600" defTabSz="927100" eaLnBrk="0" hangingPunct="0">
              <a:defRPr>
                <a:solidFill>
                  <a:schemeClr val="tx1"/>
                </a:solidFill>
                <a:latin typeface="Arial" panose="020B0604020202020204" pitchFamily="34" charset="0"/>
                <a:cs typeface="Arial" panose="020B0604020202020204" pitchFamily="34" charset="0"/>
              </a:defRPr>
            </a:lvl3pPr>
            <a:lvl4pPr marL="1600200" indent="-228600" defTabSz="927100" eaLnBrk="0" hangingPunct="0">
              <a:defRPr>
                <a:solidFill>
                  <a:schemeClr val="tx1"/>
                </a:solidFill>
                <a:latin typeface="Arial" panose="020B0604020202020204" pitchFamily="34" charset="0"/>
                <a:cs typeface="Arial" panose="020B0604020202020204" pitchFamily="34" charset="0"/>
              </a:defRPr>
            </a:lvl4pPr>
            <a:lvl5pPr marL="2057400" indent="-228600" defTabSz="927100" eaLnBrk="0" hangingPunct="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A3A201-D65E-4973-A163-DA8D56B30BAF}" type="slidenum">
              <a:rPr lang="en-US" altLang="en-US"/>
              <a:pPr eaLnBrk="1" hangingPunct="1"/>
              <a:t>3</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B0A770A2-9CA1-4D0D-A590-4EF22B7716A7}"/>
              </a:ext>
            </a:extLst>
          </p:cNvPr>
          <p:cNvSpPr>
            <a:spLocks noGrp="1" noRot="1" noChangeAspect="1" noTextEdit="1"/>
          </p:cNvSpPr>
          <p:nvPr>
            <p:ph type="sldImg"/>
          </p:nvPr>
        </p:nvSpPr>
        <p:spPr>
          <a:ln/>
        </p:spPr>
      </p:sp>
      <p:sp>
        <p:nvSpPr>
          <p:cNvPr id="67587" name="Notes Placeholder 2">
            <a:extLst>
              <a:ext uri="{FF2B5EF4-FFF2-40B4-BE49-F238E27FC236}">
                <a16:creationId xmlns:a16="http://schemas.microsoft.com/office/drawing/2014/main" id="{3179BF80-4F35-4408-8955-72708AFEB0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7588" name="Slide Number Placeholder 3">
            <a:extLst>
              <a:ext uri="{FF2B5EF4-FFF2-40B4-BE49-F238E27FC236}">
                <a16:creationId xmlns:a16="http://schemas.microsoft.com/office/drawing/2014/main" id="{6C4A02B3-B23B-42DF-9728-BC4CF2A1F2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Arial" panose="020B0604020202020204" pitchFamily="34" charset="0"/>
                <a:cs typeface="Arial" panose="020B0604020202020204" pitchFamily="34" charset="0"/>
              </a:defRPr>
            </a:lvl1pPr>
            <a:lvl2pPr marL="742950" indent="-285750" defTabSz="927100" eaLnBrk="0" hangingPunct="0">
              <a:defRPr>
                <a:solidFill>
                  <a:schemeClr val="tx1"/>
                </a:solidFill>
                <a:latin typeface="Arial" panose="020B0604020202020204" pitchFamily="34" charset="0"/>
                <a:cs typeface="Arial" panose="020B0604020202020204" pitchFamily="34" charset="0"/>
              </a:defRPr>
            </a:lvl2pPr>
            <a:lvl3pPr marL="1143000" indent="-228600" defTabSz="927100" eaLnBrk="0" hangingPunct="0">
              <a:defRPr>
                <a:solidFill>
                  <a:schemeClr val="tx1"/>
                </a:solidFill>
                <a:latin typeface="Arial" panose="020B0604020202020204" pitchFamily="34" charset="0"/>
                <a:cs typeface="Arial" panose="020B0604020202020204" pitchFamily="34" charset="0"/>
              </a:defRPr>
            </a:lvl3pPr>
            <a:lvl4pPr marL="1600200" indent="-228600" defTabSz="927100" eaLnBrk="0" hangingPunct="0">
              <a:defRPr>
                <a:solidFill>
                  <a:schemeClr val="tx1"/>
                </a:solidFill>
                <a:latin typeface="Arial" panose="020B0604020202020204" pitchFamily="34" charset="0"/>
                <a:cs typeface="Arial" panose="020B0604020202020204" pitchFamily="34" charset="0"/>
              </a:defRPr>
            </a:lvl4pPr>
            <a:lvl5pPr marL="2057400" indent="-228600" defTabSz="927100" eaLnBrk="0" hangingPunct="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C72BE4-3136-4B36-BFA0-6439C915EFA3}" type="slidenum">
              <a:rPr lang="en-US" altLang="en-US"/>
              <a:pPr eaLnBrk="1" hangingPunct="1"/>
              <a:t>27</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C904F92D-3CE9-4CAC-9F1F-1C998DD74915}"/>
              </a:ext>
            </a:extLst>
          </p:cNvPr>
          <p:cNvSpPr>
            <a:spLocks noGrp="1" noRot="1" noChangeAspect="1" noTextEdit="1"/>
          </p:cNvSpPr>
          <p:nvPr>
            <p:ph type="sldImg"/>
          </p:nvPr>
        </p:nvSpPr>
        <p:spPr>
          <a:ln/>
        </p:spPr>
      </p:sp>
      <p:sp>
        <p:nvSpPr>
          <p:cNvPr id="68611" name="Notes Placeholder 2">
            <a:extLst>
              <a:ext uri="{FF2B5EF4-FFF2-40B4-BE49-F238E27FC236}">
                <a16:creationId xmlns:a16="http://schemas.microsoft.com/office/drawing/2014/main" id="{8C81B2E0-4329-4C3D-9BC3-63CF11BD20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rPr>
              <a:t>A feed in tarriff could harness the most cost effective solar power if it is properly designed.  </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This diagram show the relationship between small scale and large scale solar power projects and whether these projects are within urban boundaries to capture medium to large scale projects which could be built on mutli-famliy homes, businesses and public buildings.  </a:t>
            </a:r>
          </a:p>
          <a:p>
            <a:pPr eaLnBrk="1" hangingPunct="1">
              <a:spcBef>
                <a:spcPct val="0"/>
              </a:spcBef>
            </a:pPr>
            <a:endParaRPr lang="en-US" altLang="en-US">
              <a:latin typeface="Arial" panose="020B0604020202020204" pitchFamily="34" charset="0"/>
            </a:endParaRPr>
          </a:p>
        </p:txBody>
      </p:sp>
      <p:sp>
        <p:nvSpPr>
          <p:cNvPr id="68612" name="Slide Number Placeholder 3">
            <a:extLst>
              <a:ext uri="{FF2B5EF4-FFF2-40B4-BE49-F238E27FC236}">
                <a16:creationId xmlns:a16="http://schemas.microsoft.com/office/drawing/2014/main" id="{89927712-8CC5-47CB-A73B-7B6CE5037F7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Arial" panose="020B0604020202020204" pitchFamily="34" charset="0"/>
                <a:cs typeface="Arial" panose="020B0604020202020204" pitchFamily="34" charset="0"/>
              </a:defRPr>
            </a:lvl1pPr>
            <a:lvl2pPr marL="742950" indent="-285750" defTabSz="927100" eaLnBrk="0" hangingPunct="0">
              <a:defRPr>
                <a:solidFill>
                  <a:schemeClr val="tx1"/>
                </a:solidFill>
                <a:latin typeface="Arial" panose="020B0604020202020204" pitchFamily="34" charset="0"/>
                <a:cs typeface="Arial" panose="020B0604020202020204" pitchFamily="34" charset="0"/>
              </a:defRPr>
            </a:lvl2pPr>
            <a:lvl3pPr marL="1143000" indent="-228600" defTabSz="927100" eaLnBrk="0" hangingPunct="0">
              <a:defRPr>
                <a:solidFill>
                  <a:schemeClr val="tx1"/>
                </a:solidFill>
                <a:latin typeface="Arial" panose="020B0604020202020204" pitchFamily="34" charset="0"/>
                <a:cs typeface="Arial" panose="020B0604020202020204" pitchFamily="34" charset="0"/>
              </a:defRPr>
            </a:lvl3pPr>
            <a:lvl4pPr marL="1600200" indent="-228600" defTabSz="927100" eaLnBrk="0" hangingPunct="0">
              <a:defRPr>
                <a:solidFill>
                  <a:schemeClr val="tx1"/>
                </a:solidFill>
                <a:latin typeface="Arial" panose="020B0604020202020204" pitchFamily="34" charset="0"/>
                <a:cs typeface="Arial" panose="020B0604020202020204" pitchFamily="34" charset="0"/>
              </a:defRPr>
            </a:lvl4pPr>
            <a:lvl5pPr marL="2057400" indent="-228600" defTabSz="927100" eaLnBrk="0" hangingPunct="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EA355CC-33D5-4F02-8A50-0B831E0FC2B3}" type="slidenum">
              <a:rPr lang="en-US" altLang="en-US"/>
              <a:pPr eaLnBrk="1" hangingPunct="1"/>
              <a:t>28</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7B98AD8F-5EE3-4084-AC9C-FA394F5A7EC1}"/>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A4D6DD28-C14A-4879-B034-FFF1AE115E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9636" name="Slide Number Placeholder 3">
            <a:extLst>
              <a:ext uri="{FF2B5EF4-FFF2-40B4-BE49-F238E27FC236}">
                <a16:creationId xmlns:a16="http://schemas.microsoft.com/office/drawing/2014/main" id="{6A70C89C-4E6D-4E0F-98C4-62EC2C253A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Arial" panose="020B0604020202020204" pitchFamily="34" charset="0"/>
                <a:cs typeface="Arial" panose="020B0604020202020204" pitchFamily="34" charset="0"/>
              </a:defRPr>
            </a:lvl1pPr>
            <a:lvl2pPr marL="742950" indent="-285750" defTabSz="927100" eaLnBrk="0" hangingPunct="0">
              <a:defRPr>
                <a:solidFill>
                  <a:schemeClr val="tx1"/>
                </a:solidFill>
                <a:latin typeface="Arial" panose="020B0604020202020204" pitchFamily="34" charset="0"/>
                <a:cs typeface="Arial" panose="020B0604020202020204" pitchFamily="34" charset="0"/>
              </a:defRPr>
            </a:lvl2pPr>
            <a:lvl3pPr marL="1143000" indent="-228600" defTabSz="927100" eaLnBrk="0" hangingPunct="0">
              <a:defRPr>
                <a:solidFill>
                  <a:schemeClr val="tx1"/>
                </a:solidFill>
                <a:latin typeface="Arial" panose="020B0604020202020204" pitchFamily="34" charset="0"/>
                <a:cs typeface="Arial" panose="020B0604020202020204" pitchFamily="34" charset="0"/>
              </a:defRPr>
            </a:lvl3pPr>
            <a:lvl4pPr marL="1600200" indent="-228600" defTabSz="927100" eaLnBrk="0" hangingPunct="0">
              <a:defRPr>
                <a:solidFill>
                  <a:schemeClr val="tx1"/>
                </a:solidFill>
                <a:latin typeface="Arial" panose="020B0604020202020204" pitchFamily="34" charset="0"/>
                <a:cs typeface="Arial" panose="020B0604020202020204" pitchFamily="34" charset="0"/>
              </a:defRPr>
            </a:lvl4pPr>
            <a:lvl5pPr marL="2057400" indent="-228600" defTabSz="927100" eaLnBrk="0" hangingPunct="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7593AC8-1202-40FB-8A79-0D6A8460848F}" type="slidenum">
              <a:rPr lang="en-US" altLang="en-US"/>
              <a:pPr eaLnBrk="1" hangingPunct="1"/>
              <a:t>31</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6E82F6EF-BC2C-4ED7-85A9-0EDEB716E3D8}"/>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04A3FE28-5A6E-4908-84E5-FD5CAF4E34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0660" name="Slide Number Placeholder 3">
            <a:extLst>
              <a:ext uri="{FF2B5EF4-FFF2-40B4-BE49-F238E27FC236}">
                <a16:creationId xmlns:a16="http://schemas.microsoft.com/office/drawing/2014/main" id="{6C478407-0D88-4517-8710-D279FA1512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Arial" panose="020B0604020202020204" pitchFamily="34" charset="0"/>
                <a:cs typeface="Arial" panose="020B0604020202020204" pitchFamily="34" charset="0"/>
              </a:defRPr>
            </a:lvl1pPr>
            <a:lvl2pPr marL="742950" indent="-285750" defTabSz="927100" eaLnBrk="0" hangingPunct="0">
              <a:defRPr>
                <a:solidFill>
                  <a:schemeClr val="tx1"/>
                </a:solidFill>
                <a:latin typeface="Arial" panose="020B0604020202020204" pitchFamily="34" charset="0"/>
                <a:cs typeface="Arial" panose="020B0604020202020204" pitchFamily="34" charset="0"/>
              </a:defRPr>
            </a:lvl2pPr>
            <a:lvl3pPr marL="1143000" indent="-228600" defTabSz="927100" eaLnBrk="0" hangingPunct="0">
              <a:defRPr>
                <a:solidFill>
                  <a:schemeClr val="tx1"/>
                </a:solidFill>
                <a:latin typeface="Arial" panose="020B0604020202020204" pitchFamily="34" charset="0"/>
                <a:cs typeface="Arial" panose="020B0604020202020204" pitchFamily="34" charset="0"/>
              </a:defRPr>
            </a:lvl3pPr>
            <a:lvl4pPr marL="1600200" indent="-228600" defTabSz="927100" eaLnBrk="0" hangingPunct="0">
              <a:defRPr>
                <a:solidFill>
                  <a:schemeClr val="tx1"/>
                </a:solidFill>
                <a:latin typeface="Arial" panose="020B0604020202020204" pitchFamily="34" charset="0"/>
                <a:cs typeface="Arial" panose="020B0604020202020204" pitchFamily="34" charset="0"/>
              </a:defRPr>
            </a:lvl4pPr>
            <a:lvl5pPr marL="2057400" indent="-228600" defTabSz="927100" eaLnBrk="0" hangingPunct="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C45A08A-1773-411A-BD33-B44B2DEB95EC}" type="slidenum">
              <a:rPr lang="en-US" altLang="en-US"/>
              <a:pPr eaLnBrk="1" hangingPunct="1"/>
              <a:t>33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D558B150-CABF-4749-9502-341AD41C12C3}"/>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AA04C1C0-31F8-4EB7-89F0-6577C4BA40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0180" name="Slide Number Placeholder 3">
            <a:extLst>
              <a:ext uri="{FF2B5EF4-FFF2-40B4-BE49-F238E27FC236}">
                <a16:creationId xmlns:a16="http://schemas.microsoft.com/office/drawing/2014/main" id="{AF319331-1FB5-4EFD-9708-39D0B95250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Arial" panose="020B0604020202020204" pitchFamily="34" charset="0"/>
                <a:cs typeface="Arial" panose="020B0604020202020204" pitchFamily="34" charset="0"/>
              </a:defRPr>
            </a:lvl1pPr>
            <a:lvl2pPr marL="742950" indent="-285750" defTabSz="927100" eaLnBrk="0" hangingPunct="0">
              <a:defRPr>
                <a:solidFill>
                  <a:schemeClr val="tx1"/>
                </a:solidFill>
                <a:latin typeface="Arial" panose="020B0604020202020204" pitchFamily="34" charset="0"/>
                <a:cs typeface="Arial" panose="020B0604020202020204" pitchFamily="34" charset="0"/>
              </a:defRPr>
            </a:lvl2pPr>
            <a:lvl3pPr marL="1143000" indent="-228600" defTabSz="927100" eaLnBrk="0" hangingPunct="0">
              <a:defRPr>
                <a:solidFill>
                  <a:schemeClr val="tx1"/>
                </a:solidFill>
                <a:latin typeface="Arial" panose="020B0604020202020204" pitchFamily="34" charset="0"/>
                <a:cs typeface="Arial" panose="020B0604020202020204" pitchFamily="34" charset="0"/>
              </a:defRPr>
            </a:lvl3pPr>
            <a:lvl4pPr marL="1600200" indent="-228600" defTabSz="927100" eaLnBrk="0" hangingPunct="0">
              <a:defRPr>
                <a:solidFill>
                  <a:schemeClr val="tx1"/>
                </a:solidFill>
                <a:latin typeface="Arial" panose="020B0604020202020204" pitchFamily="34" charset="0"/>
                <a:cs typeface="Arial" panose="020B0604020202020204" pitchFamily="34" charset="0"/>
              </a:defRPr>
            </a:lvl4pPr>
            <a:lvl5pPr marL="2057400" indent="-228600" defTabSz="927100" eaLnBrk="0" hangingPunct="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D9F550-ED56-4266-BA1B-F317EAB1AB92}" type="slidenum">
              <a:rPr lang="en-US" altLang="en-US"/>
              <a:pPr eaLnBrk="1" hangingPunct="1"/>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C30E83F6-A002-4348-B101-C4A3D417917C}"/>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7E621980-C4F9-48B4-B475-C4FDCBFB6C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1204" name="Slide Number Placeholder 3">
            <a:extLst>
              <a:ext uri="{FF2B5EF4-FFF2-40B4-BE49-F238E27FC236}">
                <a16:creationId xmlns:a16="http://schemas.microsoft.com/office/drawing/2014/main" id="{E13CBBBD-E479-437F-B693-93C194FD76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tx1"/>
                </a:solidFill>
                <a:latin typeface="Arial" panose="020B0604020202020204" pitchFamily="34" charset="0"/>
                <a:cs typeface="Arial" panose="020B0604020202020204" pitchFamily="34" charset="0"/>
              </a:defRPr>
            </a:lvl1pPr>
            <a:lvl2pPr marL="742950" indent="-285750" defTabSz="925513" eaLnBrk="0" hangingPunct="0">
              <a:defRPr>
                <a:solidFill>
                  <a:schemeClr val="tx1"/>
                </a:solidFill>
                <a:latin typeface="Arial" panose="020B0604020202020204" pitchFamily="34" charset="0"/>
                <a:cs typeface="Arial" panose="020B0604020202020204" pitchFamily="34" charset="0"/>
              </a:defRPr>
            </a:lvl2pPr>
            <a:lvl3pPr marL="1143000" indent="-228600" defTabSz="925513" eaLnBrk="0" hangingPunct="0">
              <a:defRPr>
                <a:solidFill>
                  <a:schemeClr val="tx1"/>
                </a:solidFill>
                <a:latin typeface="Arial" panose="020B0604020202020204" pitchFamily="34" charset="0"/>
                <a:cs typeface="Arial" panose="020B0604020202020204" pitchFamily="34" charset="0"/>
              </a:defRPr>
            </a:lvl3pPr>
            <a:lvl4pPr marL="1600200" indent="-228600" defTabSz="925513" eaLnBrk="0" hangingPunct="0">
              <a:defRPr>
                <a:solidFill>
                  <a:schemeClr val="tx1"/>
                </a:solidFill>
                <a:latin typeface="Arial" panose="020B0604020202020204" pitchFamily="34" charset="0"/>
                <a:cs typeface="Arial" panose="020B0604020202020204" pitchFamily="34" charset="0"/>
              </a:defRPr>
            </a:lvl4pPr>
            <a:lvl5pPr marL="2057400" indent="-228600" defTabSz="925513" eaLnBrk="0" hangingPunct="0">
              <a:defRPr>
                <a:solidFill>
                  <a:schemeClr val="tx1"/>
                </a:solidFill>
                <a:latin typeface="Arial" panose="020B0604020202020204" pitchFamily="34" charset="0"/>
                <a:cs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6D7D972-298C-4AA8-9474-444BEE3C06D6}" type="slidenum">
              <a:rPr lang="en-US" altLang="en-US"/>
              <a:pPr eaLnBrk="1" hangingPunct="1"/>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1BBBAD7F-4110-4039-9A8C-74717E289B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Arial" panose="020B0604020202020204" pitchFamily="34" charset="0"/>
                <a:cs typeface="Arial" panose="020B0604020202020204" pitchFamily="34" charset="0"/>
              </a:defRPr>
            </a:lvl1pPr>
            <a:lvl2pPr marL="742950" indent="-285750" defTabSz="927100" eaLnBrk="0" hangingPunct="0">
              <a:defRPr>
                <a:solidFill>
                  <a:schemeClr val="tx1"/>
                </a:solidFill>
                <a:latin typeface="Arial" panose="020B0604020202020204" pitchFamily="34" charset="0"/>
                <a:cs typeface="Arial" panose="020B0604020202020204" pitchFamily="34" charset="0"/>
              </a:defRPr>
            </a:lvl2pPr>
            <a:lvl3pPr marL="1143000" indent="-228600" defTabSz="927100" eaLnBrk="0" hangingPunct="0">
              <a:defRPr>
                <a:solidFill>
                  <a:schemeClr val="tx1"/>
                </a:solidFill>
                <a:latin typeface="Arial" panose="020B0604020202020204" pitchFamily="34" charset="0"/>
                <a:cs typeface="Arial" panose="020B0604020202020204" pitchFamily="34" charset="0"/>
              </a:defRPr>
            </a:lvl3pPr>
            <a:lvl4pPr marL="1600200" indent="-228600" defTabSz="927100" eaLnBrk="0" hangingPunct="0">
              <a:defRPr>
                <a:solidFill>
                  <a:schemeClr val="tx1"/>
                </a:solidFill>
                <a:latin typeface="Arial" panose="020B0604020202020204" pitchFamily="34" charset="0"/>
                <a:cs typeface="Arial" panose="020B0604020202020204" pitchFamily="34" charset="0"/>
              </a:defRPr>
            </a:lvl4pPr>
            <a:lvl5pPr marL="2057400" indent="-228600" defTabSz="927100" eaLnBrk="0" hangingPunct="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494548-72B6-4CA7-A321-F7F7F935C6E1}" type="slidenum">
              <a:rPr lang="en-US" altLang="en-US"/>
              <a:pPr eaLnBrk="1" hangingPunct="1"/>
              <a:t>8</a:t>
            </a:fld>
            <a:endParaRPr lang="en-US" altLang="en-US"/>
          </a:p>
        </p:txBody>
      </p:sp>
      <p:sp>
        <p:nvSpPr>
          <p:cNvPr id="52227" name="Rectangle 2">
            <a:extLst>
              <a:ext uri="{FF2B5EF4-FFF2-40B4-BE49-F238E27FC236}">
                <a16:creationId xmlns:a16="http://schemas.microsoft.com/office/drawing/2014/main" id="{F06859AC-49F8-4CB4-9931-D3A46072446B}"/>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1F0A2B86-526A-4DD7-93FC-5462F1185F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u="sng">
                <a:latin typeface="Arial" panose="020B0604020202020204" pitchFamily="34" charset="0"/>
              </a:rPr>
              <a:t>Not on pace</a:t>
            </a:r>
            <a:r>
              <a:rPr lang="en-US" altLang="en-US">
                <a:latin typeface="Arial" panose="020B0604020202020204" pitchFamily="34" charset="0"/>
              </a:rPr>
              <a:t>:  Since the inception of the RPS program in 2002, California has actually REDUCED its percentage of energy coming from renewables: over 14% in 2002, 13% in 2008.  75% from wind, biomass and geothermal.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F939BC6-FBDD-468A-A827-A906C93C50C1}"/>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3E045DB5-0FE1-4C96-9B8B-49576810B4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3252" name="Slide Number Placeholder 3">
            <a:extLst>
              <a:ext uri="{FF2B5EF4-FFF2-40B4-BE49-F238E27FC236}">
                <a16:creationId xmlns:a16="http://schemas.microsoft.com/office/drawing/2014/main" id="{4B52CC89-A658-41A8-844B-54FC4322BC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Arial" panose="020B0604020202020204" pitchFamily="34" charset="0"/>
                <a:cs typeface="Arial" panose="020B0604020202020204" pitchFamily="34" charset="0"/>
              </a:defRPr>
            </a:lvl1pPr>
            <a:lvl2pPr marL="742950" indent="-285750" defTabSz="927100" eaLnBrk="0" hangingPunct="0">
              <a:defRPr>
                <a:solidFill>
                  <a:schemeClr val="tx1"/>
                </a:solidFill>
                <a:latin typeface="Arial" panose="020B0604020202020204" pitchFamily="34" charset="0"/>
                <a:cs typeface="Arial" panose="020B0604020202020204" pitchFamily="34" charset="0"/>
              </a:defRPr>
            </a:lvl2pPr>
            <a:lvl3pPr marL="1143000" indent="-228600" defTabSz="927100" eaLnBrk="0" hangingPunct="0">
              <a:defRPr>
                <a:solidFill>
                  <a:schemeClr val="tx1"/>
                </a:solidFill>
                <a:latin typeface="Arial" panose="020B0604020202020204" pitchFamily="34" charset="0"/>
                <a:cs typeface="Arial" panose="020B0604020202020204" pitchFamily="34" charset="0"/>
              </a:defRPr>
            </a:lvl3pPr>
            <a:lvl4pPr marL="1600200" indent="-228600" defTabSz="927100" eaLnBrk="0" hangingPunct="0">
              <a:defRPr>
                <a:solidFill>
                  <a:schemeClr val="tx1"/>
                </a:solidFill>
                <a:latin typeface="Arial" panose="020B0604020202020204" pitchFamily="34" charset="0"/>
                <a:cs typeface="Arial" panose="020B0604020202020204" pitchFamily="34" charset="0"/>
              </a:defRPr>
            </a:lvl4pPr>
            <a:lvl5pPr marL="2057400" indent="-228600" defTabSz="927100" eaLnBrk="0" hangingPunct="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EAA6BA-5CF3-4BF7-B113-4566300FF9CB}" type="slidenum">
              <a:rPr lang="en-US" altLang="en-US"/>
              <a:pPr eaLnBrk="1" hangingPunct="1"/>
              <a:t>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866668E6-AF6A-48B7-8FE4-42AC6A04AA22}"/>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B7C46CB5-6B4C-4085-9008-E9CABCC785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4276" name="Slide Number Placeholder 3">
            <a:extLst>
              <a:ext uri="{FF2B5EF4-FFF2-40B4-BE49-F238E27FC236}">
                <a16:creationId xmlns:a16="http://schemas.microsoft.com/office/drawing/2014/main" id="{B1796E15-1C79-4084-9087-D6BE38455E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a:solidFill>
                  <a:schemeClr val="tx1"/>
                </a:solidFill>
                <a:latin typeface="Arial" panose="020B0604020202020204" pitchFamily="34" charset="0"/>
                <a:cs typeface="Arial" panose="020B0604020202020204" pitchFamily="34" charset="0"/>
              </a:defRPr>
            </a:lvl1pPr>
            <a:lvl2pPr marL="742950" indent="-285750" defTabSz="925513" eaLnBrk="0" hangingPunct="0">
              <a:defRPr>
                <a:solidFill>
                  <a:schemeClr val="tx1"/>
                </a:solidFill>
                <a:latin typeface="Arial" panose="020B0604020202020204" pitchFamily="34" charset="0"/>
                <a:cs typeface="Arial" panose="020B0604020202020204" pitchFamily="34" charset="0"/>
              </a:defRPr>
            </a:lvl2pPr>
            <a:lvl3pPr marL="1143000" indent="-228600" defTabSz="925513" eaLnBrk="0" hangingPunct="0">
              <a:defRPr>
                <a:solidFill>
                  <a:schemeClr val="tx1"/>
                </a:solidFill>
                <a:latin typeface="Arial" panose="020B0604020202020204" pitchFamily="34" charset="0"/>
                <a:cs typeface="Arial" panose="020B0604020202020204" pitchFamily="34" charset="0"/>
              </a:defRPr>
            </a:lvl3pPr>
            <a:lvl4pPr marL="1600200" indent="-228600" defTabSz="925513" eaLnBrk="0" hangingPunct="0">
              <a:defRPr>
                <a:solidFill>
                  <a:schemeClr val="tx1"/>
                </a:solidFill>
                <a:latin typeface="Arial" panose="020B0604020202020204" pitchFamily="34" charset="0"/>
                <a:cs typeface="Arial" panose="020B0604020202020204" pitchFamily="34" charset="0"/>
              </a:defRPr>
            </a:lvl4pPr>
            <a:lvl5pPr marL="2057400" indent="-228600" defTabSz="925513" eaLnBrk="0" hangingPunct="0">
              <a:defRPr>
                <a:solidFill>
                  <a:schemeClr val="tx1"/>
                </a:solidFill>
                <a:latin typeface="Arial" panose="020B0604020202020204" pitchFamily="34" charset="0"/>
                <a:cs typeface="Arial" panose="020B0604020202020204" pitchFamily="34" charset="0"/>
              </a:defRPr>
            </a:lvl5pPr>
            <a:lvl6pPr marL="2514600" indent="-228600" defTabSz="9255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55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55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55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0535CD-F4BE-4EFA-8C70-92C5650CDDFD}" type="slidenum">
              <a:rPr lang="en-US" altLang="en-US"/>
              <a:pPr eaLnBrk="1" hangingPunct="1"/>
              <a:t>10</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72764CB0-CEA1-4533-A98F-FB70149CFCC4}"/>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82846C38-4273-4D9A-845E-34FA09604F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5300" name="Slide Number Placeholder 3">
            <a:extLst>
              <a:ext uri="{FF2B5EF4-FFF2-40B4-BE49-F238E27FC236}">
                <a16:creationId xmlns:a16="http://schemas.microsoft.com/office/drawing/2014/main" id="{EC3CE9FC-57EE-447B-847E-16169C44B6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a:solidFill>
                  <a:schemeClr val="tx1"/>
                </a:solidFill>
                <a:latin typeface="Arial" panose="020B0604020202020204" pitchFamily="34" charset="0"/>
                <a:cs typeface="Arial" panose="020B0604020202020204" pitchFamily="34" charset="0"/>
              </a:defRPr>
            </a:lvl1pPr>
            <a:lvl2pPr marL="742950" indent="-285750" defTabSz="927100" eaLnBrk="0" hangingPunct="0">
              <a:defRPr>
                <a:solidFill>
                  <a:schemeClr val="tx1"/>
                </a:solidFill>
                <a:latin typeface="Arial" panose="020B0604020202020204" pitchFamily="34" charset="0"/>
                <a:cs typeface="Arial" panose="020B0604020202020204" pitchFamily="34" charset="0"/>
              </a:defRPr>
            </a:lvl2pPr>
            <a:lvl3pPr marL="1143000" indent="-228600" defTabSz="927100" eaLnBrk="0" hangingPunct="0">
              <a:defRPr>
                <a:solidFill>
                  <a:schemeClr val="tx1"/>
                </a:solidFill>
                <a:latin typeface="Arial" panose="020B0604020202020204" pitchFamily="34" charset="0"/>
                <a:cs typeface="Arial" panose="020B0604020202020204" pitchFamily="34" charset="0"/>
              </a:defRPr>
            </a:lvl3pPr>
            <a:lvl4pPr marL="1600200" indent="-228600" defTabSz="927100" eaLnBrk="0" hangingPunct="0">
              <a:defRPr>
                <a:solidFill>
                  <a:schemeClr val="tx1"/>
                </a:solidFill>
                <a:latin typeface="Arial" panose="020B0604020202020204" pitchFamily="34" charset="0"/>
                <a:cs typeface="Arial" panose="020B0604020202020204" pitchFamily="34" charset="0"/>
              </a:defRPr>
            </a:lvl4pPr>
            <a:lvl5pPr marL="2057400" indent="-228600" defTabSz="927100" eaLnBrk="0" hangingPunct="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3620A88-BF9B-4DA6-813A-C6D858DF192E}" type="slidenum">
              <a:rPr lang="en-US" altLang="en-US"/>
              <a:pPr eaLnBrk="1" hangingPunct="1"/>
              <a:t>11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A4F1F24A-E9B7-46ED-822F-94F7AF003B2F}"/>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1A970D53-6DCE-404A-BE1C-358BE8120B8E}"/>
              </a:ext>
            </a:extLst>
          </p:cNvPr>
          <p:cNvSpPr>
            <a:spLocks noGrp="1" noChangeArrowheads="1"/>
          </p:cNvSpPr>
          <p:nvPr>
            <p:ph type="body" idx="1"/>
          </p:nvPr>
        </p:nvSpPr>
        <p:spPr>
          <a:xfrm>
            <a:off x="708025" y="4446588"/>
            <a:ext cx="5740400" cy="4794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Arial" panose="020B0604020202020204" pitchFamily="34" charset="0"/>
              </a:rPr>
              <a:t>Prior to 2000 a small fraction of 1 GW of PV generation attached to the grid. By 2007, 4 GW were attached, representing 53% of the world’s PV generation One point one (1.1) MWs of PV generation were added to the system in 2007 . Cost-benefit analysis by German government documented an almost 1 to 3 costs-to-benefits advantage. Displacement of conventional energy by FIT energy reduced the wholesale price of electricity in an aggregate amount greater than the incremental cost of the FIT price. Rickerson, CEC Feed-In Tariff Workshop, 6/30/08, Slide 19.</a:t>
            </a:r>
          </a:p>
          <a:p>
            <a:r>
              <a:rPr lang="en-US" altLang="en-US" sz="1400" b="1">
                <a:latin typeface="Arial" panose="020B0604020202020204" pitchFamily="34" charset="0"/>
              </a:rPr>
              <a:t>In 2007 Germany had</a:t>
            </a:r>
            <a:r>
              <a:rPr lang="en-US" altLang="en-US" sz="1400">
                <a:latin typeface="Arial" panose="020B0604020202020204" pitchFamily="34" charset="0"/>
              </a:rPr>
              <a:t> </a:t>
            </a:r>
            <a:r>
              <a:rPr lang="en-US" altLang="en-US" sz="1400" b="1">
                <a:latin typeface="Arial" panose="020B0604020202020204" pitchFamily="34" charset="0"/>
              </a:rPr>
              <a:t>26,400 MW of renewable</a:t>
            </a:r>
            <a:r>
              <a:rPr lang="en-US" altLang="en-US" sz="1400">
                <a:latin typeface="Arial" panose="020B0604020202020204" pitchFamily="34" charset="0"/>
              </a:rPr>
              <a:t> electricity of which </a:t>
            </a:r>
            <a:r>
              <a:rPr lang="en-US" altLang="en-US" sz="1400" b="1">
                <a:latin typeface="Arial" panose="020B0604020202020204" pitchFamily="34" charset="0"/>
              </a:rPr>
              <a:t>3,800 MW was PV.</a:t>
            </a:r>
            <a:r>
              <a:rPr lang="en-US" altLang="en-US" sz="1400">
                <a:latin typeface="Arial" panose="020B0604020202020204" pitchFamily="34" charset="0"/>
              </a:rPr>
              <a:t> Karin (KEMA). </a:t>
            </a:r>
            <a:r>
              <a:rPr lang="en-US" altLang="en-US" sz="1400" i="1">
                <a:latin typeface="Arial" panose="020B0604020202020204" pitchFamily="34" charset="0"/>
              </a:rPr>
              <a:t>California Feed‐in Tariff Design and Policy Options</a:t>
            </a:r>
            <a:r>
              <a:rPr lang="en-US" altLang="en-US" sz="1400">
                <a:latin typeface="Arial" panose="020B0604020202020204" pitchFamily="34" charset="0"/>
              </a:rPr>
              <a:t>. California Energy Commission. Publication number: CEC-300-2008-009D.2007. Germany </a:t>
            </a:r>
            <a:r>
              <a:rPr lang="en-US" altLang="en-US" sz="1400" u="sng">
                <a:latin typeface="Arial" panose="020B0604020202020204" pitchFamily="34" charset="0"/>
              </a:rPr>
              <a:t>added</a:t>
            </a:r>
            <a:r>
              <a:rPr lang="en-US" altLang="en-US" sz="1400">
                <a:latin typeface="Arial" panose="020B0604020202020204" pitchFamily="34" charset="0"/>
              </a:rPr>
              <a:t> 2,800 MW of renewable energy of which 1,100 MW was PV and it expects to add another 20%/ year thereafter.</a:t>
            </a:r>
            <a:r>
              <a:rPr lang="en-US" altLang="en-US" sz="1400" b="1">
                <a:latin typeface="Arial" panose="020B0604020202020204" pitchFamily="34" charset="0"/>
              </a:rPr>
              <a:t> </a:t>
            </a:r>
            <a:endParaRPr lang="en-US" altLang="en-US" sz="1400">
              <a:latin typeface="Arial" panose="020B0604020202020204" pitchFamily="34" charset="0"/>
            </a:endParaRPr>
          </a:p>
          <a:p>
            <a:r>
              <a:rPr lang="en-US" altLang="en-US" sz="1400">
                <a:latin typeface="Arial" panose="020B0604020202020204" pitchFamily="34" charset="0"/>
              </a:rPr>
              <a:t>CA had </a:t>
            </a:r>
            <a:r>
              <a:rPr lang="en-US" altLang="en-US" sz="1400" b="1">
                <a:latin typeface="Arial" panose="020B0604020202020204" pitchFamily="34" charset="0"/>
              </a:rPr>
              <a:t>6,000 MW</a:t>
            </a:r>
            <a:r>
              <a:rPr lang="en-US" altLang="en-US" sz="1400">
                <a:latin typeface="Arial" panose="020B0604020202020204" pitchFamily="34" charset="0"/>
              </a:rPr>
              <a:t> of renewable energy. CISOC, Integration of Renewable Resources, Nov. 2007, p. 16. CA had a total of 279 MW of PV in 2007. CPUC List of RPS Projects, January, 2009. 148 MW of that amount was provided by POUs. CEC, CALIFORNIA FEED-IN TARIFF DESIGN AND POLICY OPTIONS, September 2008 CEC-300-2008-009D pp 21 – 22.2007.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FontTx/>
              <a:buBlip>
                <a:blip r:embed="rId2"/>
              </a:buBlip>
              <a:defRPr>
                <a:solidFill>
                  <a:schemeClr val="tx2">
                    <a:lumMod val="65000"/>
                    <a:lumOff val="35000"/>
                  </a:schemeClr>
                </a:solidFill>
              </a:defRPr>
            </a:lvl1pPr>
            <a:lvl2pPr>
              <a:buFontTx/>
              <a:buBlip>
                <a:blip r:embed="rId2"/>
              </a:buBlip>
              <a:defRPr>
                <a:solidFill>
                  <a:schemeClr val="tx2">
                    <a:lumMod val="65000"/>
                    <a:lumOff val="35000"/>
                  </a:schemeClr>
                </a:solidFill>
              </a:defRPr>
            </a:lvl2pPr>
            <a:lvl3pPr>
              <a:buFontTx/>
              <a:buBlip>
                <a:blip r:embed="rId2"/>
              </a:buBlip>
              <a:defRPr>
                <a:solidFill>
                  <a:schemeClr val="tx2">
                    <a:lumMod val="65000"/>
                    <a:lumOff val="35000"/>
                  </a:schemeClr>
                </a:solidFill>
              </a:defRPr>
            </a:lvl3pPr>
            <a:lvl4pPr>
              <a:buFontTx/>
              <a:buBlip>
                <a:blip r:embed="rId2"/>
              </a:buBlip>
              <a:defRPr>
                <a:solidFill>
                  <a:schemeClr val="tx2">
                    <a:lumMod val="65000"/>
                    <a:lumOff val="35000"/>
                  </a:schemeClr>
                </a:solidFill>
              </a:defRPr>
            </a:lvl4pPr>
            <a:lvl5pPr>
              <a:buFontTx/>
              <a:buBlip>
                <a:blip r:embed="rId2"/>
              </a:buBlip>
              <a:defRPr>
                <a:solidFill>
                  <a:schemeClr val="tx2">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381000" y="0"/>
            <a:ext cx="5257800" cy="838200"/>
          </a:xfrm>
        </p:spPr>
        <p:txBody>
          <a:bodyPr/>
          <a:lstStyle/>
          <a:p>
            <a:r>
              <a:rPr lang="en-US"/>
              <a:t>Click to edit Master title style</a:t>
            </a:r>
          </a:p>
        </p:txBody>
      </p:sp>
      <p:sp>
        <p:nvSpPr>
          <p:cNvPr id="5" name="Footer Placeholder 4">
            <a:extLst>
              <a:ext uri="{FF2B5EF4-FFF2-40B4-BE49-F238E27FC236}">
                <a16:creationId xmlns:a16="http://schemas.microsoft.com/office/drawing/2014/main" id="{657E1C51-0139-449F-A357-A84F26A11E2E}"/>
              </a:ext>
            </a:extLst>
          </p:cNvPr>
          <p:cNvSpPr>
            <a:spLocks noGrp="1"/>
          </p:cNvSpPr>
          <p:nvPr>
            <p:ph type="ftr" sz="quarter" idx="10"/>
          </p:nvPr>
        </p:nvSpPr>
        <p:spPr>
          <a:xfrm>
            <a:off x="685800" y="6264275"/>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595959"/>
                </a:solidFill>
                <a:latin typeface="Informatic" charset="0"/>
                <a:cs typeface="Arial" charset="0"/>
              </a:defRPr>
            </a:lvl1pPr>
          </a:lstStyle>
          <a:p>
            <a:pPr>
              <a:defRPr/>
            </a:pPr>
            <a:r>
              <a:rPr lang="en-US"/>
              <a:t>RightCycle Confidential 2008</a:t>
            </a:r>
          </a:p>
        </p:txBody>
      </p:sp>
      <p:sp>
        <p:nvSpPr>
          <p:cNvPr id="6" name="Slide Number Placeholder 5">
            <a:extLst>
              <a:ext uri="{FF2B5EF4-FFF2-40B4-BE49-F238E27FC236}">
                <a16:creationId xmlns:a16="http://schemas.microsoft.com/office/drawing/2014/main" id="{E3FE738D-B2B1-441E-A056-9C1264EC41CC}"/>
              </a:ext>
            </a:extLst>
          </p:cNvPr>
          <p:cNvSpPr>
            <a:spLocks noGrp="1"/>
          </p:cNvSpPr>
          <p:nvPr>
            <p:ph type="sldNum" sz="quarter" idx="11"/>
          </p:nvPr>
        </p:nvSpPr>
        <p:spPr>
          <a:xfrm>
            <a:off x="6781800" y="6492875"/>
            <a:ext cx="2133600" cy="365125"/>
          </a:xfrm>
        </p:spPr>
        <p:txBody>
          <a:bodyPr/>
          <a:lstStyle>
            <a:lvl1pPr>
              <a:defRPr>
                <a:solidFill>
                  <a:srgbClr val="595959"/>
                </a:solidFill>
              </a:defRPr>
            </a:lvl1pPr>
          </a:lstStyle>
          <a:p>
            <a:r>
              <a:rPr lang="en-US" altLang="en-US"/>
              <a:t>Page </a:t>
            </a:r>
            <a:fld id="{A6FCD65D-A9C2-4659-9A79-6068E8000351}" type="slidenum">
              <a:rPr lang="en-US" altLang="en-US"/>
              <a:pPr/>
              <a:t>‹#›</a:t>
            </a:fld>
            <a:endParaRPr lang="en-US" altLang="en-US"/>
          </a:p>
        </p:txBody>
      </p:sp>
    </p:spTree>
    <p:extLst>
      <p:ext uri="{BB962C8B-B14F-4D97-AF65-F5344CB8AC3E}">
        <p14:creationId xmlns:p14="http://schemas.microsoft.com/office/powerpoint/2010/main" val="2802445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FontTx/>
              <a:buBlip>
                <a:blip r:embed="rId2"/>
              </a:buBlip>
              <a:defRPr>
                <a:solidFill>
                  <a:schemeClr val="tx2">
                    <a:lumMod val="65000"/>
                    <a:lumOff val="35000"/>
                  </a:schemeClr>
                </a:solidFill>
              </a:defRPr>
            </a:lvl1pPr>
            <a:lvl2pPr>
              <a:buFontTx/>
              <a:buBlip>
                <a:blip r:embed="rId2"/>
              </a:buBlip>
              <a:defRPr>
                <a:solidFill>
                  <a:schemeClr val="tx2">
                    <a:lumMod val="65000"/>
                    <a:lumOff val="35000"/>
                  </a:schemeClr>
                </a:solidFill>
              </a:defRPr>
            </a:lvl2pPr>
            <a:lvl3pPr>
              <a:buFontTx/>
              <a:buBlip>
                <a:blip r:embed="rId2"/>
              </a:buBlip>
              <a:defRPr>
                <a:solidFill>
                  <a:schemeClr val="tx2">
                    <a:lumMod val="65000"/>
                    <a:lumOff val="35000"/>
                  </a:schemeClr>
                </a:solidFill>
              </a:defRPr>
            </a:lvl3pPr>
            <a:lvl4pPr>
              <a:buFontTx/>
              <a:buBlip>
                <a:blip r:embed="rId2"/>
              </a:buBlip>
              <a:defRPr>
                <a:solidFill>
                  <a:schemeClr val="tx2">
                    <a:lumMod val="65000"/>
                    <a:lumOff val="35000"/>
                  </a:schemeClr>
                </a:solidFill>
              </a:defRPr>
            </a:lvl4pPr>
            <a:lvl5pPr>
              <a:buFontTx/>
              <a:buBlip>
                <a:blip r:embed="rId2"/>
              </a:buBlip>
              <a:defRPr>
                <a:solidFill>
                  <a:schemeClr val="tx2">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7333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3" name="Picture 6" descr="RightCycle logo w tagline (jl_07).jpg">
            <a:extLst>
              <a:ext uri="{FF2B5EF4-FFF2-40B4-BE49-F238E27FC236}">
                <a16:creationId xmlns:a16="http://schemas.microsoft.com/office/drawing/2014/main" id="{FBA31049-45DF-4984-8A92-C04858FC9828}"/>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276600" y="569913"/>
            <a:ext cx="53324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3"/>
          <p:cNvSpPr>
            <a:spLocks noGrp="1" noChangeArrowheads="1"/>
          </p:cNvSpPr>
          <p:nvPr>
            <p:ph type="subTitle" idx="1"/>
          </p:nvPr>
        </p:nvSpPr>
        <p:spPr>
          <a:xfrm>
            <a:off x="990600" y="5300663"/>
            <a:ext cx="7161213" cy="841375"/>
          </a:xfrm>
        </p:spPr>
        <p:txBody>
          <a:bodyPr/>
          <a:lstStyle>
            <a:lvl1pPr marL="0" indent="0" algn="ctr">
              <a:buFontTx/>
              <a:buNone/>
              <a:defRPr sz="2400">
                <a:solidFill>
                  <a:schemeClr val="tx2">
                    <a:lumMod val="65000"/>
                    <a:lumOff val="35000"/>
                  </a:schemeClr>
                </a:solidFill>
              </a:defRPr>
            </a:lvl1pPr>
          </a:lstStyle>
          <a:p>
            <a:r>
              <a:rPr lang="en-US" dirty="0"/>
              <a:t>Click to edit Master subtitle style</a:t>
            </a:r>
          </a:p>
        </p:txBody>
      </p:sp>
    </p:spTree>
    <p:extLst>
      <p:ext uri="{BB962C8B-B14F-4D97-AF65-F5344CB8AC3E}">
        <p14:creationId xmlns:p14="http://schemas.microsoft.com/office/powerpoint/2010/main" val="159745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FontTx/>
              <a:buBlip>
                <a:blip r:embed="rId2"/>
              </a:buBlip>
              <a:defRPr>
                <a:solidFill>
                  <a:schemeClr val="tx2">
                    <a:lumMod val="65000"/>
                    <a:lumOff val="35000"/>
                  </a:schemeClr>
                </a:solidFill>
              </a:defRPr>
            </a:lvl1pPr>
            <a:lvl2pPr>
              <a:buFontTx/>
              <a:buBlip>
                <a:blip r:embed="rId2"/>
              </a:buBlip>
              <a:defRPr>
                <a:solidFill>
                  <a:schemeClr val="tx2">
                    <a:lumMod val="65000"/>
                    <a:lumOff val="35000"/>
                  </a:schemeClr>
                </a:solidFill>
              </a:defRPr>
            </a:lvl2pPr>
            <a:lvl3pPr>
              <a:buFontTx/>
              <a:buBlip>
                <a:blip r:embed="rId2"/>
              </a:buBlip>
              <a:defRPr>
                <a:solidFill>
                  <a:schemeClr val="tx2">
                    <a:lumMod val="65000"/>
                    <a:lumOff val="35000"/>
                  </a:schemeClr>
                </a:solidFill>
              </a:defRPr>
            </a:lvl3pPr>
            <a:lvl4pPr>
              <a:buFontTx/>
              <a:buBlip>
                <a:blip r:embed="rId2"/>
              </a:buBlip>
              <a:defRPr>
                <a:solidFill>
                  <a:schemeClr val="tx2">
                    <a:lumMod val="65000"/>
                    <a:lumOff val="35000"/>
                  </a:schemeClr>
                </a:solidFill>
              </a:defRPr>
            </a:lvl4pPr>
            <a:lvl5pPr>
              <a:buFontTx/>
              <a:buBlip>
                <a:blip r:embed="rId2"/>
              </a:buBlip>
              <a:defRPr>
                <a:solidFill>
                  <a:schemeClr val="tx2">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5708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757238" y="641350"/>
            <a:ext cx="6985000" cy="720725"/>
          </a:xfrm>
        </p:spPr>
        <p:txBody>
          <a:bodyPr/>
          <a:lstStyle/>
          <a:p>
            <a:r>
              <a:rPr lang="en-US"/>
              <a:t>Click to edit Master title style</a:t>
            </a:r>
          </a:p>
        </p:txBody>
      </p:sp>
      <p:sp>
        <p:nvSpPr>
          <p:cNvPr id="3" name="Text Placeholder 2"/>
          <p:cNvSpPr>
            <a:spLocks noGrp="1"/>
          </p:cNvSpPr>
          <p:nvPr>
            <p:ph type="body" sz="half" idx="1"/>
          </p:nvPr>
        </p:nvSpPr>
        <p:spPr>
          <a:xfrm>
            <a:off x="773113" y="1600200"/>
            <a:ext cx="3911600" cy="4924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837113" y="1600200"/>
            <a:ext cx="3911600" cy="4924425"/>
          </a:xfrm>
        </p:spPr>
        <p:txBody>
          <a:bodyPr/>
          <a:lstStyle/>
          <a:p>
            <a:pPr lvl="0"/>
            <a:r>
              <a:rPr lang="en-US" noProof="0"/>
              <a:t>Click icon to add chart</a:t>
            </a:r>
          </a:p>
        </p:txBody>
      </p:sp>
    </p:spTree>
    <p:extLst>
      <p:ext uri="{BB962C8B-B14F-4D97-AF65-F5344CB8AC3E}">
        <p14:creationId xmlns:p14="http://schemas.microsoft.com/office/powerpoint/2010/main" val="2478464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FontTx/>
              <a:buBlip>
                <a:blip r:embed="rId2"/>
              </a:buBlip>
              <a:defRPr>
                <a:solidFill>
                  <a:schemeClr val="tx2">
                    <a:lumMod val="65000"/>
                    <a:lumOff val="35000"/>
                  </a:schemeClr>
                </a:solidFill>
              </a:defRPr>
            </a:lvl1pPr>
            <a:lvl2pPr>
              <a:buFontTx/>
              <a:buBlip>
                <a:blip r:embed="rId2"/>
              </a:buBlip>
              <a:defRPr>
                <a:solidFill>
                  <a:schemeClr val="tx2">
                    <a:lumMod val="65000"/>
                    <a:lumOff val="35000"/>
                  </a:schemeClr>
                </a:solidFill>
              </a:defRPr>
            </a:lvl2pPr>
            <a:lvl3pPr>
              <a:buFontTx/>
              <a:buBlip>
                <a:blip r:embed="rId2"/>
              </a:buBlip>
              <a:defRPr>
                <a:solidFill>
                  <a:schemeClr val="tx2">
                    <a:lumMod val="65000"/>
                    <a:lumOff val="35000"/>
                  </a:schemeClr>
                </a:solidFill>
              </a:defRPr>
            </a:lvl3pPr>
            <a:lvl4pPr>
              <a:buFontTx/>
              <a:buBlip>
                <a:blip r:embed="rId2"/>
              </a:buBlip>
              <a:defRPr>
                <a:solidFill>
                  <a:schemeClr val="tx2">
                    <a:lumMod val="65000"/>
                    <a:lumOff val="35000"/>
                  </a:schemeClr>
                </a:solidFill>
              </a:defRPr>
            </a:lvl4pPr>
            <a:lvl5pPr>
              <a:buFontTx/>
              <a:buBlip>
                <a:blip r:embed="rId2"/>
              </a:buBlip>
              <a:defRPr>
                <a:solidFill>
                  <a:schemeClr val="tx2">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039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F236B95-9D58-4248-9560-60EA4D985353}"/>
              </a:ext>
            </a:extLst>
          </p:cNvPr>
          <p:cNvCxnSpPr/>
          <p:nvPr userDrawn="1"/>
        </p:nvCxnSpPr>
        <p:spPr>
          <a:xfrm>
            <a:off x="609600" y="6324600"/>
            <a:ext cx="8077200" cy="1588"/>
          </a:xfrm>
          <a:prstGeom prst="line">
            <a:avLst/>
          </a:prstGeom>
          <a:ln>
            <a:solidFill>
              <a:srgbClr val="616355"/>
            </a:solidFill>
          </a:ln>
        </p:spPr>
        <p:style>
          <a:lnRef idx="1">
            <a:schemeClr val="accent1"/>
          </a:lnRef>
          <a:fillRef idx="0">
            <a:schemeClr val="accent1"/>
          </a:fillRef>
          <a:effectRef idx="0">
            <a:schemeClr val="accent1"/>
          </a:effectRef>
          <a:fontRef idx="minor">
            <a:schemeClr val="tx1"/>
          </a:fontRef>
        </p:style>
      </p:cxnSp>
      <p:sp>
        <p:nvSpPr>
          <p:cNvPr id="3" name="Footer Placeholder 4">
            <a:extLst>
              <a:ext uri="{FF2B5EF4-FFF2-40B4-BE49-F238E27FC236}">
                <a16:creationId xmlns:a16="http://schemas.microsoft.com/office/drawing/2014/main" id="{C7D76292-C5E9-454D-8965-8D2DA7EE5545}"/>
              </a:ext>
            </a:extLst>
          </p:cNvPr>
          <p:cNvSpPr>
            <a:spLocks noGrp="1"/>
          </p:cNvSpPr>
          <p:nvPr>
            <p:ph type="ftr" sz="quarter" idx="10"/>
          </p:nvPr>
        </p:nvSpPr>
        <p:spPr>
          <a:xfrm>
            <a:off x="685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5E7703"/>
                </a:solidFill>
                <a:latin typeface="Informatic" charset="0"/>
                <a:cs typeface="Arial" charset="0"/>
              </a:defRPr>
            </a:lvl1pPr>
          </a:lstStyle>
          <a:p>
            <a:pPr>
              <a:defRPr/>
            </a:pPr>
            <a:r>
              <a:rPr lang="en-US"/>
              <a:t>greenvolts confidential 2008</a:t>
            </a:r>
          </a:p>
        </p:txBody>
      </p:sp>
      <p:sp>
        <p:nvSpPr>
          <p:cNvPr id="4" name="Slide Number Placeholder 5">
            <a:extLst>
              <a:ext uri="{FF2B5EF4-FFF2-40B4-BE49-F238E27FC236}">
                <a16:creationId xmlns:a16="http://schemas.microsoft.com/office/drawing/2014/main" id="{EBA49DE8-3E38-4AF9-BD5B-E447497F480B}"/>
              </a:ext>
            </a:extLst>
          </p:cNvPr>
          <p:cNvSpPr>
            <a:spLocks noGrp="1"/>
          </p:cNvSpPr>
          <p:nvPr>
            <p:ph type="sldNum" sz="quarter" idx="11"/>
          </p:nvPr>
        </p:nvSpPr>
        <p:spPr/>
        <p:txBody>
          <a:bodyPr/>
          <a:lstStyle>
            <a:lvl1pPr algn="l">
              <a:defRPr/>
            </a:lvl1pPr>
          </a:lstStyle>
          <a:p>
            <a:r>
              <a:rPr lang="en-US" altLang="en-US"/>
              <a:t>page </a:t>
            </a:r>
            <a:fld id="{3A0B9CF5-D24A-4197-9298-A3327E2EFFF0}" type="slidenum">
              <a:rPr lang="en-US" altLang="en-US"/>
              <a:pPr/>
              <a:t>‹#›</a:t>
            </a:fld>
            <a:endParaRPr lang="en-US" altLang="en-US"/>
          </a:p>
        </p:txBody>
      </p:sp>
    </p:spTree>
    <p:extLst>
      <p:ext uri="{BB962C8B-B14F-4D97-AF65-F5344CB8AC3E}">
        <p14:creationId xmlns:p14="http://schemas.microsoft.com/office/powerpoint/2010/main" val="159124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B27303-31BC-44D5-83A0-0066C4E494C0}"/>
              </a:ext>
            </a:extLst>
          </p:cNvPr>
          <p:cNvSpPr>
            <a:spLocks noGrp="1"/>
          </p:cNvSpPr>
          <p:nvPr>
            <p:ph type="dt" sz="half" idx="10"/>
          </p:nvPr>
        </p:nvSpPr>
        <p:spPr>
          <a:xfrm>
            <a:off x="457200" y="6243638"/>
            <a:ext cx="2133600" cy="457200"/>
          </a:xfrm>
          <a:prstGeom prst="rect">
            <a:avLst/>
          </a:prstGeom>
        </p:spPr>
        <p:txBody>
          <a:bodyPr/>
          <a:lstStyle>
            <a:lvl1pPr>
              <a:defRPr>
                <a:latin typeface="Arial" charset="0"/>
                <a:cs typeface="Arial" charset="0"/>
              </a:defRPr>
            </a:lvl1pPr>
          </a:lstStyle>
          <a:p>
            <a:pPr>
              <a:defRPr/>
            </a:pPr>
            <a:endParaRPr lang="en-US" altLang="en-US"/>
          </a:p>
        </p:txBody>
      </p:sp>
      <p:sp>
        <p:nvSpPr>
          <p:cNvPr id="4" name="Footer Placeholder 3">
            <a:extLst>
              <a:ext uri="{FF2B5EF4-FFF2-40B4-BE49-F238E27FC236}">
                <a16:creationId xmlns:a16="http://schemas.microsoft.com/office/drawing/2014/main" id="{0A74A28E-9D6F-4B72-9AD8-CE237DEF0976}"/>
              </a:ext>
            </a:extLst>
          </p:cNvPr>
          <p:cNvSpPr>
            <a:spLocks noGrp="1"/>
          </p:cNvSpPr>
          <p:nvPr>
            <p:ph type="ftr" sz="quarter" idx="11"/>
          </p:nvPr>
        </p:nvSpPr>
        <p:spPr>
          <a:xfrm>
            <a:off x="3124200" y="6248400"/>
            <a:ext cx="2895600" cy="457200"/>
          </a:xfrm>
          <a:prstGeom prst="rect">
            <a:avLst/>
          </a:prstGeom>
        </p:spPr>
        <p:txBody>
          <a:bodyPr/>
          <a:lstStyle>
            <a:lvl1pPr>
              <a:defRPr>
                <a:latin typeface="Arial" charset="0"/>
                <a:cs typeface="Arial" charset="0"/>
              </a:defRPr>
            </a:lvl1pPr>
          </a:lstStyle>
          <a:p>
            <a:pPr>
              <a:defRPr/>
            </a:pPr>
            <a:endParaRPr lang="en-US" altLang="en-US"/>
          </a:p>
        </p:txBody>
      </p:sp>
      <p:sp>
        <p:nvSpPr>
          <p:cNvPr id="5" name="Slide Number Placeholder 4">
            <a:extLst>
              <a:ext uri="{FF2B5EF4-FFF2-40B4-BE49-F238E27FC236}">
                <a16:creationId xmlns:a16="http://schemas.microsoft.com/office/drawing/2014/main" id="{B63A66D1-9E31-4AC7-B1DB-221D29E232BD}"/>
              </a:ext>
            </a:extLst>
          </p:cNvPr>
          <p:cNvSpPr>
            <a:spLocks noGrp="1"/>
          </p:cNvSpPr>
          <p:nvPr>
            <p:ph type="sldNum" sz="quarter" idx="12"/>
          </p:nvPr>
        </p:nvSpPr>
        <p:spPr/>
        <p:txBody>
          <a:bodyPr/>
          <a:lstStyle>
            <a:lvl1pPr>
              <a:defRPr/>
            </a:lvl1pPr>
          </a:lstStyle>
          <a:p>
            <a:fld id="{019B0FC2-7E7A-49E9-B3FF-32D2416B57BA}" type="slidenum">
              <a:rPr lang="en-US" altLang="en-US"/>
              <a:pPr/>
              <a:t>‹#›</a:t>
            </a:fld>
            <a:endParaRPr lang="en-US" altLang="en-US"/>
          </a:p>
        </p:txBody>
      </p:sp>
    </p:spTree>
    <p:extLst>
      <p:ext uri="{BB962C8B-B14F-4D97-AF65-F5344CB8AC3E}">
        <p14:creationId xmlns:p14="http://schemas.microsoft.com/office/powerpoint/2010/main" val="3030864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86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FontTx/>
              <a:buBlip>
                <a:blip r:embed="rId2"/>
              </a:buBlip>
              <a:defRPr>
                <a:solidFill>
                  <a:schemeClr val="tx2">
                    <a:lumMod val="65000"/>
                    <a:lumOff val="35000"/>
                  </a:schemeClr>
                </a:solidFill>
              </a:defRPr>
            </a:lvl1pPr>
            <a:lvl2pPr>
              <a:buFontTx/>
              <a:buBlip>
                <a:blip r:embed="rId2"/>
              </a:buBlip>
              <a:defRPr>
                <a:solidFill>
                  <a:schemeClr val="tx2">
                    <a:lumMod val="65000"/>
                    <a:lumOff val="35000"/>
                  </a:schemeClr>
                </a:solidFill>
              </a:defRPr>
            </a:lvl2pPr>
            <a:lvl3pPr>
              <a:buFontTx/>
              <a:buBlip>
                <a:blip r:embed="rId2"/>
              </a:buBlip>
              <a:defRPr>
                <a:solidFill>
                  <a:schemeClr val="tx2">
                    <a:lumMod val="65000"/>
                    <a:lumOff val="35000"/>
                  </a:schemeClr>
                </a:solidFill>
              </a:defRPr>
            </a:lvl3pPr>
            <a:lvl4pPr>
              <a:buFontTx/>
              <a:buBlip>
                <a:blip r:embed="rId2"/>
              </a:buBlip>
              <a:defRPr>
                <a:solidFill>
                  <a:schemeClr val="tx2">
                    <a:lumMod val="65000"/>
                    <a:lumOff val="35000"/>
                  </a:schemeClr>
                </a:solidFill>
              </a:defRPr>
            </a:lvl4pPr>
            <a:lvl5pPr>
              <a:buFontTx/>
              <a:buBlip>
                <a:blip r:embed="rId2"/>
              </a:buBlip>
              <a:defRPr>
                <a:solidFill>
                  <a:schemeClr val="tx2">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0936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DF4C21-A5BE-45CA-847B-47FE83CE30BF}"/>
              </a:ext>
            </a:extLst>
          </p:cNvPr>
          <p:cNvSpPr/>
          <p:nvPr/>
        </p:nvSpPr>
        <p:spPr>
          <a:xfrm>
            <a:off x="0" y="6324600"/>
            <a:ext cx="9144000" cy="533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147" name="Rectangle 3">
            <a:extLst>
              <a:ext uri="{FF2B5EF4-FFF2-40B4-BE49-F238E27FC236}">
                <a16:creationId xmlns:a16="http://schemas.microsoft.com/office/drawing/2014/main" id="{38A12745-287F-4018-80C1-1CC3EB210876}"/>
              </a:ext>
            </a:extLst>
          </p:cNvPr>
          <p:cNvSpPr>
            <a:spLocks noGrp="1" noChangeArrowheads="1"/>
          </p:cNvSpPr>
          <p:nvPr>
            <p:ph type="body" idx="1"/>
          </p:nvPr>
        </p:nvSpPr>
        <p:spPr bwMode="auto">
          <a:xfrm>
            <a:off x="701675" y="1704975"/>
            <a:ext cx="79756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2">
            <a:extLst>
              <a:ext uri="{FF2B5EF4-FFF2-40B4-BE49-F238E27FC236}">
                <a16:creationId xmlns:a16="http://schemas.microsoft.com/office/drawing/2014/main" id="{E841144C-727B-4BFE-961B-A86B6D075F12}"/>
              </a:ext>
            </a:extLst>
          </p:cNvPr>
          <p:cNvSpPr>
            <a:spLocks noGrp="1" noChangeArrowheads="1"/>
          </p:cNvSpPr>
          <p:nvPr>
            <p:ph type="title"/>
          </p:nvPr>
        </p:nvSpPr>
        <p:spPr bwMode="auto">
          <a:xfrm>
            <a:off x="381000" y="0"/>
            <a:ext cx="5257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 name="Slide Number Placeholder 5">
            <a:extLst>
              <a:ext uri="{FF2B5EF4-FFF2-40B4-BE49-F238E27FC236}">
                <a16:creationId xmlns:a16="http://schemas.microsoft.com/office/drawing/2014/main" id="{12517995-315F-4095-ABDE-9388B009B9AB}"/>
              </a:ext>
            </a:extLst>
          </p:cNvPr>
          <p:cNvSpPr>
            <a:spLocks noGrp="1"/>
          </p:cNvSpPr>
          <p:nvPr>
            <p:ph type="sldNum" sz="quarter" idx="4"/>
          </p:nvPr>
        </p:nvSpPr>
        <p:spPr>
          <a:xfrm>
            <a:off x="6629400" y="649287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013D21"/>
                </a:solidFill>
                <a:latin typeface="Informatic"/>
              </a:defRPr>
            </a:lvl1pPr>
          </a:lstStyle>
          <a:p>
            <a:r>
              <a:rPr lang="en-US" altLang="en-US"/>
              <a:t>Page </a:t>
            </a:r>
            <a:fld id="{1C69F3EE-A69E-455D-8C72-DEAA0F36F998}" type="slidenum">
              <a:rPr lang="en-US" altLang="en-US"/>
              <a:pPr/>
              <a:t>‹#›</a:t>
            </a:fld>
            <a:endParaRPr lang="en-US" altLang="en-US"/>
          </a:p>
        </p:txBody>
      </p:sp>
      <p:sp>
        <p:nvSpPr>
          <p:cNvPr id="8" name="Rectangle 7">
            <a:extLst>
              <a:ext uri="{FF2B5EF4-FFF2-40B4-BE49-F238E27FC236}">
                <a16:creationId xmlns:a16="http://schemas.microsoft.com/office/drawing/2014/main" id="{F1EB2A0A-0EA1-42D5-B15F-3F5CD9B9D761}"/>
              </a:ext>
            </a:extLst>
          </p:cNvPr>
          <p:cNvSpPr/>
          <p:nvPr/>
        </p:nvSpPr>
        <p:spPr>
          <a:xfrm>
            <a:off x="0" y="0"/>
            <a:ext cx="5638800" cy="731838"/>
          </a:xfrm>
          <a:prstGeom prst="rect">
            <a:avLst/>
          </a:prstGeom>
          <a:solidFill>
            <a:srgbClr val="013D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dirty="0"/>
              <a:t> </a:t>
            </a:r>
          </a:p>
        </p:txBody>
      </p:sp>
      <p:sp>
        <p:nvSpPr>
          <p:cNvPr id="9" name="Rectangle 8">
            <a:extLst>
              <a:ext uri="{FF2B5EF4-FFF2-40B4-BE49-F238E27FC236}">
                <a16:creationId xmlns:a16="http://schemas.microsoft.com/office/drawing/2014/main" id="{EFBF281A-254F-4D2B-8FA3-9B5DAD3F611B}"/>
              </a:ext>
            </a:extLst>
          </p:cNvPr>
          <p:cNvSpPr/>
          <p:nvPr/>
        </p:nvSpPr>
        <p:spPr>
          <a:xfrm>
            <a:off x="5638800" y="0"/>
            <a:ext cx="3505200" cy="7318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dirty="0"/>
              <a:t> </a:t>
            </a:r>
          </a:p>
        </p:txBody>
      </p:sp>
      <p:pic>
        <p:nvPicPr>
          <p:cNvPr id="6152" name="Picture 9" descr="FIT Coalition - Tagline bottom (Large).png">
            <a:extLst>
              <a:ext uri="{FF2B5EF4-FFF2-40B4-BE49-F238E27FC236}">
                <a16:creationId xmlns:a16="http://schemas.microsoft.com/office/drawing/2014/main" id="{B7D408C9-9A1B-4FEA-8397-FA6CFD05E195}"/>
              </a:ext>
            </a:extLst>
          </p:cNvPr>
          <p:cNvPicPr>
            <a:picLocks noChangeAspect="1"/>
          </p:cNvPicPr>
          <p:nvPr/>
        </p:nvPicPr>
        <p:blipFill>
          <a:blip r:embed="rId12" cstate="email">
            <a:extLst>
              <a:ext uri="{28A0092B-C50C-407E-A947-70E740481C1C}">
                <a14:useLocalDpi xmlns:a14="http://schemas.microsoft.com/office/drawing/2010/main" val="0"/>
              </a:ext>
            </a:extLst>
          </a:blip>
          <a:srcRect b="35178"/>
          <a:stretch>
            <a:fillRect/>
          </a:stretch>
        </p:blipFill>
        <p:spPr bwMode="auto">
          <a:xfrm>
            <a:off x="5668963" y="152400"/>
            <a:ext cx="3475037"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C1746DF2-69A4-4F29-9FA4-79115E147667}"/>
              </a:ext>
            </a:extLst>
          </p:cNvPr>
          <p:cNvSpPr txBox="1"/>
          <p:nvPr/>
        </p:nvSpPr>
        <p:spPr>
          <a:xfrm>
            <a:off x="0" y="6488113"/>
            <a:ext cx="5562600" cy="369887"/>
          </a:xfrm>
          <a:prstGeom prst="rect">
            <a:avLst/>
          </a:prstGeom>
          <a:noFill/>
        </p:spPr>
        <p:txBody>
          <a:bodyPr>
            <a:spAutoFit/>
          </a:bodyPr>
          <a:lstStyle/>
          <a:p>
            <a:pPr>
              <a:defRPr/>
            </a:pPr>
            <a:r>
              <a:rPr lang="en-CA" dirty="0">
                <a:solidFill>
                  <a:schemeClr val="tx1">
                    <a:lumMod val="65000"/>
                    <a:lumOff val="35000"/>
                  </a:schemeClr>
                </a:solidFill>
                <a:latin typeface="Arial" charset="0"/>
                <a:cs typeface="Arial" charset="0"/>
              </a:rPr>
              <a:t>The Right Policies for Renewable Energy Now</a:t>
            </a:r>
          </a:p>
        </p:txBody>
      </p:sp>
    </p:spTree>
  </p:cSld>
  <p:clrMap bg1="lt1" tx1="dk1" bg2="lt2" tx2="dk2" accent1="accent1" accent2="accent2" accent3="accent3" accent4="accent4" accent5="accent5" accent6="accent6" hlink="hlink" folHlink="folHlink"/>
  <p:sldLayoutIdLst>
    <p:sldLayoutId id="2147486425" r:id="rId1"/>
    <p:sldLayoutId id="2147486426" r:id="rId2"/>
    <p:sldLayoutId id="2147486427" r:id="rId3"/>
    <p:sldLayoutId id="2147486428" r:id="rId4"/>
    <p:sldLayoutId id="2147486429" r:id="rId5"/>
    <p:sldLayoutId id="2147486430" r:id="rId6"/>
    <p:sldLayoutId id="2147486431" r:id="rId7"/>
    <p:sldLayoutId id="2147486432" r:id="rId8"/>
    <p:sldLayoutId id="2147486433" r:id="rId9"/>
    <p:sldLayoutId id="2147486434" r:id="rId10"/>
  </p:sldLayoutIdLst>
  <p:hf hdr="0"/>
  <p:txStyles>
    <p:titleStyle>
      <a:lvl1pPr algn="l" rtl="0" eaLnBrk="0" fontAlgn="base" hangingPunct="0">
        <a:spcBef>
          <a:spcPct val="0"/>
        </a:spcBef>
        <a:spcAft>
          <a:spcPct val="0"/>
        </a:spcAft>
        <a:defRPr sz="2400">
          <a:solidFill>
            <a:schemeClr val="bg1"/>
          </a:solidFill>
          <a:latin typeface="Arial"/>
          <a:ea typeface="MS PGothic" pitchFamily="34" charset="-128"/>
          <a:cs typeface="Arial"/>
        </a:defRPr>
      </a:lvl1pPr>
      <a:lvl2pPr algn="l" rtl="0" eaLnBrk="0" fontAlgn="base" hangingPunct="0">
        <a:spcBef>
          <a:spcPct val="0"/>
        </a:spcBef>
        <a:spcAft>
          <a:spcPct val="0"/>
        </a:spcAft>
        <a:defRPr sz="2400">
          <a:solidFill>
            <a:schemeClr val="bg1"/>
          </a:solidFill>
          <a:latin typeface="Arial" charset="0"/>
          <a:ea typeface="MS PGothic" pitchFamily="34" charset="-128"/>
          <a:cs typeface="Arial" charset="0"/>
        </a:defRPr>
      </a:lvl2pPr>
      <a:lvl3pPr algn="l" rtl="0" eaLnBrk="0" fontAlgn="base" hangingPunct="0">
        <a:spcBef>
          <a:spcPct val="0"/>
        </a:spcBef>
        <a:spcAft>
          <a:spcPct val="0"/>
        </a:spcAft>
        <a:defRPr sz="2400">
          <a:solidFill>
            <a:schemeClr val="bg1"/>
          </a:solidFill>
          <a:latin typeface="Arial" charset="0"/>
          <a:ea typeface="MS PGothic" pitchFamily="34" charset="-128"/>
          <a:cs typeface="Arial" charset="0"/>
        </a:defRPr>
      </a:lvl3pPr>
      <a:lvl4pPr algn="l" rtl="0" eaLnBrk="0" fontAlgn="base" hangingPunct="0">
        <a:spcBef>
          <a:spcPct val="0"/>
        </a:spcBef>
        <a:spcAft>
          <a:spcPct val="0"/>
        </a:spcAft>
        <a:defRPr sz="2400">
          <a:solidFill>
            <a:schemeClr val="bg1"/>
          </a:solidFill>
          <a:latin typeface="Arial" charset="0"/>
          <a:ea typeface="MS PGothic" pitchFamily="34" charset="-128"/>
          <a:cs typeface="Arial" charset="0"/>
        </a:defRPr>
      </a:lvl4pPr>
      <a:lvl5pPr algn="l" rtl="0" eaLnBrk="0" fontAlgn="base" hangingPunct="0">
        <a:spcBef>
          <a:spcPct val="0"/>
        </a:spcBef>
        <a:spcAft>
          <a:spcPct val="0"/>
        </a:spcAft>
        <a:defRPr sz="2400">
          <a:solidFill>
            <a:schemeClr val="bg1"/>
          </a:solidFill>
          <a:latin typeface="Arial" charset="0"/>
          <a:ea typeface="MS PGothic" pitchFamily="34" charset="-128"/>
          <a:cs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Blip>
          <a:blip r:embed="rId13"/>
        </a:buBlip>
        <a:defRPr sz="3200">
          <a:solidFill>
            <a:srgbClr val="595959"/>
          </a:solidFill>
          <a:latin typeface="Arial"/>
          <a:ea typeface="MS PGothic" pitchFamily="34" charset="-128"/>
          <a:cs typeface="Arial"/>
        </a:defRPr>
      </a:lvl1pPr>
      <a:lvl2pPr marL="742950" indent="-285750" algn="l" rtl="0" eaLnBrk="0" fontAlgn="base" hangingPunct="0">
        <a:spcBef>
          <a:spcPct val="20000"/>
        </a:spcBef>
        <a:spcAft>
          <a:spcPct val="0"/>
        </a:spcAft>
        <a:buClr>
          <a:srgbClr val="33CC33"/>
        </a:buClr>
        <a:buBlip>
          <a:blip r:embed="rId13"/>
        </a:buBlip>
        <a:defRPr sz="2800">
          <a:solidFill>
            <a:srgbClr val="595959"/>
          </a:solidFill>
          <a:latin typeface="Arial"/>
          <a:ea typeface="MS PGothic" pitchFamily="34" charset="-128"/>
          <a:cs typeface="Arial"/>
        </a:defRPr>
      </a:lvl2pPr>
      <a:lvl3pPr marL="1143000" indent="-228600" algn="l" rtl="0" eaLnBrk="0" fontAlgn="base" hangingPunct="0">
        <a:spcBef>
          <a:spcPct val="20000"/>
        </a:spcBef>
        <a:spcAft>
          <a:spcPct val="0"/>
        </a:spcAft>
        <a:buClr>
          <a:srgbClr val="66FF33"/>
        </a:buClr>
        <a:buBlip>
          <a:blip r:embed="rId13"/>
        </a:buBlip>
        <a:defRPr sz="2400">
          <a:solidFill>
            <a:srgbClr val="595959"/>
          </a:solidFill>
          <a:latin typeface="Arial"/>
          <a:ea typeface="MS PGothic" pitchFamily="34" charset="-128"/>
          <a:cs typeface="Arial"/>
        </a:defRPr>
      </a:lvl3pPr>
      <a:lvl4pPr marL="1600200" indent="-228600" algn="l" rtl="0" eaLnBrk="0" fontAlgn="base" hangingPunct="0">
        <a:spcBef>
          <a:spcPct val="20000"/>
        </a:spcBef>
        <a:spcAft>
          <a:spcPct val="0"/>
        </a:spcAft>
        <a:buBlip>
          <a:blip r:embed="rId13"/>
        </a:buBlip>
        <a:defRPr sz="2000">
          <a:solidFill>
            <a:srgbClr val="595959"/>
          </a:solidFill>
          <a:latin typeface="Arial"/>
          <a:ea typeface="MS PGothic" pitchFamily="34" charset="-128"/>
          <a:cs typeface="Arial"/>
        </a:defRPr>
      </a:lvl4pPr>
      <a:lvl5pPr marL="2057400" indent="-228600" algn="l" rtl="0" eaLnBrk="0" fontAlgn="base" hangingPunct="0">
        <a:spcBef>
          <a:spcPct val="20000"/>
        </a:spcBef>
        <a:spcAft>
          <a:spcPct val="0"/>
        </a:spcAft>
        <a:buBlip>
          <a:blip r:embed="rId13"/>
        </a:buBlip>
        <a:defRPr sz="2000">
          <a:solidFill>
            <a:srgbClr val="595959"/>
          </a:solidFill>
          <a:latin typeface="Arial"/>
          <a:ea typeface="MS PGothic" pitchFamily="34" charset="-128"/>
          <a:cs typeface="Arial"/>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raig@fitcoalition.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fitcoalition.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6.xml"/><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5.png"/><Relationship Id="rId5" Type="http://schemas.openxmlformats.org/officeDocument/2006/relationships/oleObject" Target="../embeddings/oleObject3.bin"/><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8.png"/><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20.emf"/><Relationship Id="rId5" Type="http://schemas.openxmlformats.org/officeDocument/2006/relationships/oleObject" Target="../embeddings/oleObject7.bin"/><Relationship Id="rId4" Type="http://schemas.openxmlformats.org/officeDocument/2006/relationships/image" Target="../media/image19.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4">
            <a:extLst>
              <a:ext uri="{FF2B5EF4-FFF2-40B4-BE49-F238E27FC236}">
                <a16:creationId xmlns:a16="http://schemas.microsoft.com/office/drawing/2014/main" id="{89C54486-6940-4741-85E0-199209A8092D}"/>
              </a:ext>
            </a:extLst>
          </p:cNvPr>
          <p:cNvSpPr txBox="1">
            <a:spLocks noChangeArrowheads="1"/>
          </p:cNvSpPr>
          <p:nvPr/>
        </p:nvSpPr>
        <p:spPr bwMode="auto">
          <a:xfrm>
            <a:off x="533400" y="4724400"/>
            <a:ext cx="54864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solidFill>
                  <a:srgbClr val="616355"/>
                </a:solidFill>
                <a:latin typeface="Informatic"/>
              </a:rPr>
              <a:t>Craig Lewis</a:t>
            </a:r>
          </a:p>
          <a:p>
            <a:pPr eaLnBrk="1" hangingPunct="1"/>
            <a:r>
              <a:rPr lang="en-US" altLang="en-US">
                <a:solidFill>
                  <a:srgbClr val="616355"/>
                </a:solidFill>
                <a:latin typeface="Informatic"/>
              </a:rPr>
              <a:t>Executive Director</a:t>
            </a:r>
          </a:p>
          <a:p>
            <a:pPr eaLnBrk="1" hangingPunct="1"/>
            <a:r>
              <a:rPr lang="en-US" altLang="en-US">
                <a:solidFill>
                  <a:srgbClr val="616355"/>
                </a:solidFill>
                <a:latin typeface="Informatic"/>
              </a:rPr>
              <a:t>FIT Coalition</a:t>
            </a:r>
          </a:p>
          <a:p>
            <a:pPr eaLnBrk="1" hangingPunct="1"/>
            <a:r>
              <a:rPr lang="en-US" altLang="en-US">
                <a:solidFill>
                  <a:srgbClr val="616355"/>
                </a:solidFill>
                <a:latin typeface="Informatic"/>
              </a:rPr>
              <a:t>650-204-9768 office</a:t>
            </a:r>
          </a:p>
          <a:p>
            <a:pPr eaLnBrk="1" hangingPunct="1"/>
            <a:r>
              <a:rPr lang="en-US" altLang="en-US">
                <a:solidFill>
                  <a:srgbClr val="616355"/>
                </a:solidFill>
                <a:latin typeface="Informatic"/>
                <a:hlinkClick r:id="rId3"/>
              </a:rPr>
              <a:t>craig@fitcoalition.com</a:t>
            </a:r>
            <a:endParaRPr lang="en-US" altLang="en-US">
              <a:solidFill>
                <a:srgbClr val="616355"/>
              </a:solidFill>
              <a:latin typeface="Informatic"/>
            </a:endParaRPr>
          </a:p>
          <a:p>
            <a:pPr eaLnBrk="1" hangingPunct="1"/>
            <a:r>
              <a:rPr lang="en-US" altLang="en-US">
                <a:solidFill>
                  <a:srgbClr val="616355"/>
                </a:solidFill>
                <a:latin typeface="Informatic"/>
                <a:hlinkClick r:id="rId4"/>
              </a:rPr>
              <a:t>www.fitcoalition.com</a:t>
            </a:r>
            <a:endParaRPr lang="en-US" altLang="en-US">
              <a:solidFill>
                <a:srgbClr val="616355"/>
              </a:solidFill>
              <a:latin typeface="Informatic"/>
            </a:endParaRPr>
          </a:p>
        </p:txBody>
      </p:sp>
      <p:sp>
        <p:nvSpPr>
          <p:cNvPr id="17411" name="TextBox 6">
            <a:extLst>
              <a:ext uri="{FF2B5EF4-FFF2-40B4-BE49-F238E27FC236}">
                <a16:creationId xmlns:a16="http://schemas.microsoft.com/office/drawing/2014/main" id="{BDBA9E7D-CB3E-495E-A755-35FEDAB644B6}"/>
              </a:ext>
            </a:extLst>
          </p:cNvPr>
          <p:cNvSpPr txBox="1">
            <a:spLocks noChangeArrowheads="1"/>
          </p:cNvSpPr>
          <p:nvPr/>
        </p:nvSpPr>
        <p:spPr bwMode="auto">
          <a:xfrm>
            <a:off x="457200" y="1981200"/>
            <a:ext cx="8382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a:t>Feed-In Tariffs</a:t>
            </a:r>
            <a:endParaRPr lang="en-US" altLang="en-US" sz="3600"/>
          </a:p>
          <a:p>
            <a:pPr algn="ctr" eaLnBrk="1" hangingPunct="1"/>
            <a:r>
              <a:rPr lang="en-US" altLang="en-US" sz="3600"/>
              <a:t>Scaling Cost-Effective Renewables </a:t>
            </a:r>
            <a:br>
              <a:rPr lang="en-US" altLang="en-US" sz="3600"/>
            </a:br>
            <a:r>
              <a:rPr lang="en-US" altLang="en-US" sz="3600"/>
              <a:t>in a Timely Fashion while Delivering Unparalleled Economic Benefits</a:t>
            </a:r>
            <a:endParaRPr lang="en-US" altLang="en-US" sz="4000"/>
          </a:p>
        </p:txBody>
      </p:sp>
      <p:sp>
        <p:nvSpPr>
          <p:cNvPr id="17412" name="TextBox 5">
            <a:extLst>
              <a:ext uri="{FF2B5EF4-FFF2-40B4-BE49-F238E27FC236}">
                <a16:creationId xmlns:a16="http://schemas.microsoft.com/office/drawing/2014/main" id="{18FBCC17-A396-4314-A6F1-6E0EA556AAC5}"/>
              </a:ext>
            </a:extLst>
          </p:cNvPr>
          <p:cNvSpPr txBox="1">
            <a:spLocks noChangeArrowheads="1"/>
          </p:cNvSpPr>
          <p:nvPr/>
        </p:nvSpPr>
        <p:spPr bwMode="auto">
          <a:xfrm>
            <a:off x="6172200" y="6172200"/>
            <a:ext cx="243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2000">
                <a:solidFill>
                  <a:srgbClr val="616355"/>
                </a:solidFill>
                <a:latin typeface="Informatic"/>
              </a:rPr>
              <a:t>10 September 2010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lowchart: Alternate Process 21">
            <a:extLst>
              <a:ext uri="{FF2B5EF4-FFF2-40B4-BE49-F238E27FC236}">
                <a16:creationId xmlns:a16="http://schemas.microsoft.com/office/drawing/2014/main" id="{F3E50B88-8A97-4D54-8473-4951EDE1B2E1}"/>
              </a:ext>
            </a:extLst>
          </p:cNvPr>
          <p:cNvSpPr/>
          <p:nvPr/>
        </p:nvSpPr>
        <p:spPr bwMode="auto">
          <a:xfrm>
            <a:off x="4305300" y="4525963"/>
            <a:ext cx="1671638" cy="1036637"/>
          </a:xfrm>
          <a:prstGeom prst="flowChartAlternateProcess">
            <a:avLst/>
          </a:prstGeom>
          <a:solidFill>
            <a:srgbClr val="FFCC00"/>
          </a:solidFill>
          <a:ln w="9525" cap="flat" cmpd="sng" algn="ctr">
            <a:noFill/>
            <a:prstDash val="solid"/>
            <a:round/>
            <a:headEnd type="none" w="med" len="med"/>
            <a:tailEnd type="none" w="med" len="med"/>
          </a:ln>
          <a:effectLst/>
        </p:spPr>
        <p:txBody>
          <a:bodyPr anchor="ctr"/>
          <a:lstStyle/>
          <a:p>
            <a:pPr algn="ctr" eaLnBrk="0" hangingPunct="0">
              <a:defRPr/>
            </a:pPr>
            <a:r>
              <a:rPr lang="en-US" sz="1400" dirty="0">
                <a:latin typeface="+mn-lt"/>
                <a:cs typeface="Arial" charset="0"/>
              </a:rPr>
              <a:t>Investors</a:t>
            </a:r>
          </a:p>
        </p:txBody>
      </p:sp>
      <p:grpSp>
        <p:nvGrpSpPr>
          <p:cNvPr id="25603" name="Group 22">
            <a:extLst>
              <a:ext uri="{FF2B5EF4-FFF2-40B4-BE49-F238E27FC236}">
                <a16:creationId xmlns:a16="http://schemas.microsoft.com/office/drawing/2014/main" id="{29000126-F196-4155-90A6-2822350D7D81}"/>
              </a:ext>
            </a:extLst>
          </p:cNvPr>
          <p:cNvGrpSpPr>
            <a:grpSpLocks noChangeAspect="1"/>
          </p:cNvGrpSpPr>
          <p:nvPr/>
        </p:nvGrpSpPr>
        <p:grpSpPr bwMode="auto">
          <a:xfrm>
            <a:off x="762000" y="1333500"/>
            <a:ext cx="6896100" cy="4311650"/>
            <a:chOff x="944567" y="1166600"/>
            <a:chExt cx="7477894" cy="3427331"/>
          </a:xfrm>
        </p:grpSpPr>
        <p:sp>
          <p:nvSpPr>
            <p:cNvPr id="7" name="Flowchart: Alternate Process 6">
              <a:extLst>
                <a:ext uri="{FF2B5EF4-FFF2-40B4-BE49-F238E27FC236}">
                  <a16:creationId xmlns:a16="http://schemas.microsoft.com/office/drawing/2014/main" id="{15ECA812-A428-42A9-885B-23A6292E0168}"/>
                </a:ext>
              </a:extLst>
            </p:cNvPr>
            <p:cNvSpPr/>
            <p:nvPr/>
          </p:nvSpPr>
          <p:spPr bwMode="auto">
            <a:xfrm>
              <a:off x="944567" y="2607694"/>
              <a:ext cx="1296238" cy="532523"/>
            </a:xfrm>
            <a:prstGeom prst="flowChartAlternateProcess">
              <a:avLst/>
            </a:prstGeom>
            <a:solidFill>
              <a:srgbClr val="FFCC00"/>
            </a:solidFill>
            <a:ln w="9525" cap="flat" cmpd="sng" algn="ctr">
              <a:noFill/>
              <a:prstDash val="solid"/>
              <a:round/>
              <a:headEnd type="none" w="med" len="med"/>
              <a:tailEnd type="none" w="med" len="med"/>
            </a:ln>
            <a:effectLst/>
          </p:spPr>
          <p:txBody>
            <a:bodyPr anchor="ctr"/>
            <a:lstStyle/>
            <a:p>
              <a:pPr algn="ctr" eaLnBrk="0" hangingPunct="0">
                <a:defRPr/>
              </a:pPr>
              <a:r>
                <a:rPr lang="en-US" sz="1400" dirty="0">
                  <a:latin typeface="+mn-lt"/>
                  <a:cs typeface="Arial" charset="0"/>
                </a:rPr>
                <a:t>Technology</a:t>
              </a:r>
              <a:endParaRPr lang="en-US" sz="1050" dirty="0">
                <a:latin typeface="+mn-lt"/>
                <a:cs typeface="Arial" charset="0"/>
              </a:endParaRPr>
            </a:p>
          </p:txBody>
        </p:sp>
        <p:sp>
          <p:nvSpPr>
            <p:cNvPr id="8" name="Flowchart: Alternate Process 7">
              <a:extLst>
                <a:ext uri="{FF2B5EF4-FFF2-40B4-BE49-F238E27FC236}">
                  <a16:creationId xmlns:a16="http://schemas.microsoft.com/office/drawing/2014/main" id="{2E3095EF-0BF1-46F6-9E94-A4F92AF58328}"/>
                </a:ext>
              </a:extLst>
            </p:cNvPr>
            <p:cNvSpPr/>
            <p:nvPr/>
          </p:nvSpPr>
          <p:spPr bwMode="auto">
            <a:xfrm>
              <a:off x="7208853" y="2588766"/>
              <a:ext cx="1213608" cy="533785"/>
            </a:xfrm>
            <a:prstGeom prst="flowChartAlternateProcess">
              <a:avLst/>
            </a:prstGeom>
            <a:solidFill>
              <a:srgbClr val="FFCC00"/>
            </a:solidFill>
            <a:ln w="9525" cap="flat" cmpd="sng" algn="ctr">
              <a:noFill/>
              <a:prstDash val="solid"/>
              <a:round/>
              <a:headEnd type="none" w="med" len="med"/>
              <a:tailEnd type="none" w="med" len="med"/>
            </a:ln>
            <a:effectLst/>
          </p:spPr>
          <p:txBody>
            <a:bodyPr anchor="ctr"/>
            <a:lstStyle/>
            <a:p>
              <a:pPr algn="ctr" eaLnBrk="0" hangingPunct="0">
                <a:defRPr/>
              </a:pPr>
              <a:r>
                <a:rPr lang="en-US" sz="1400" dirty="0">
                  <a:latin typeface="+mn-lt"/>
                  <a:cs typeface="Arial" charset="0"/>
                </a:rPr>
                <a:t>Utilities</a:t>
              </a:r>
              <a:endParaRPr lang="en-US" sz="1100" dirty="0">
                <a:latin typeface="+mn-lt"/>
                <a:cs typeface="Arial" charset="0"/>
              </a:endParaRPr>
            </a:p>
          </p:txBody>
        </p:sp>
        <p:sp>
          <p:nvSpPr>
            <p:cNvPr id="9" name="Flowchart: Alternate Process 8">
              <a:extLst>
                <a:ext uri="{FF2B5EF4-FFF2-40B4-BE49-F238E27FC236}">
                  <a16:creationId xmlns:a16="http://schemas.microsoft.com/office/drawing/2014/main" id="{C3460AF8-6C61-46FD-9B14-9982E826959A}"/>
                </a:ext>
              </a:extLst>
            </p:cNvPr>
            <p:cNvSpPr/>
            <p:nvPr/>
          </p:nvSpPr>
          <p:spPr bwMode="auto">
            <a:xfrm>
              <a:off x="2974134" y="2537028"/>
              <a:ext cx="1201558" cy="667548"/>
            </a:xfrm>
            <a:prstGeom prst="flowChartAlternateProcess">
              <a:avLst/>
            </a:prstGeom>
            <a:solidFill>
              <a:srgbClr val="FFCC00"/>
            </a:solidFill>
            <a:ln w="9525" cap="flat" cmpd="sng" algn="ctr">
              <a:noFill/>
              <a:prstDash val="solid"/>
              <a:round/>
              <a:headEnd type="none" w="med" len="med"/>
              <a:tailEnd type="none" w="med" len="med"/>
            </a:ln>
            <a:effectLst/>
          </p:spPr>
          <p:txBody>
            <a:bodyPr anchor="ctr"/>
            <a:lstStyle/>
            <a:p>
              <a:pPr algn="ctr" eaLnBrk="0" hangingPunct="0">
                <a:defRPr/>
              </a:pPr>
              <a:r>
                <a:rPr lang="en-US" sz="1400" dirty="0">
                  <a:latin typeface="+mn-lt"/>
                  <a:cs typeface="Arial" charset="0"/>
                </a:rPr>
                <a:t>Systems</a:t>
              </a:r>
              <a:endParaRPr lang="en-US" sz="1050" dirty="0">
                <a:latin typeface="+mn-lt"/>
                <a:cs typeface="Arial" charset="0"/>
              </a:endParaRPr>
            </a:p>
          </p:txBody>
        </p:sp>
        <p:sp>
          <p:nvSpPr>
            <p:cNvPr id="10" name="Flowchart: Alternate Process 9">
              <a:extLst>
                <a:ext uri="{FF2B5EF4-FFF2-40B4-BE49-F238E27FC236}">
                  <a16:creationId xmlns:a16="http://schemas.microsoft.com/office/drawing/2014/main" id="{105DD9B6-4557-4C36-92A2-549A34249EFD}"/>
                </a:ext>
              </a:extLst>
            </p:cNvPr>
            <p:cNvSpPr/>
            <p:nvPr/>
          </p:nvSpPr>
          <p:spPr bwMode="auto">
            <a:xfrm>
              <a:off x="4814343" y="2561004"/>
              <a:ext cx="1564781" cy="643571"/>
            </a:xfrm>
            <a:prstGeom prst="flowChartAlternateProcess">
              <a:avLst/>
            </a:prstGeom>
            <a:solidFill>
              <a:srgbClr val="FFCC00"/>
            </a:solidFill>
            <a:ln w="9525" cap="flat" cmpd="sng" algn="ctr">
              <a:noFill/>
              <a:prstDash val="solid"/>
              <a:round/>
              <a:headEnd type="none" w="med" len="med"/>
              <a:tailEnd type="none" w="med" len="med"/>
            </a:ln>
            <a:effectLst/>
          </p:spPr>
          <p:txBody>
            <a:bodyPr anchor="ctr"/>
            <a:lstStyle/>
            <a:p>
              <a:pPr algn="ctr" eaLnBrk="0" hangingPunct="0">
                <a:defRPr/>
              </a:pPr>
              <a:r>
                <a:rPr lang="en-US" sz="1400" dirty="0">
                  <a:latin typeface="+mn-lt"/>
                  <a:cs typeface="Arial" charset="0"/>
                </a:rPr>
                <a:t>Generation Projects</a:t>
              </a:r>
            </a:p>
          </p:txBody>
        </p:sp>
        <p:sp>
          <p:nvSpPr>
            <p:cNvPr id="25612" name="Right Arrow 10">
              <a:extLst>
                <a:ext uri="{FF2B5EF4-FFF2-40B4-BE49-F238E27FC236}">
                  <a16:creationId xmlns:a16="http://schemas.microsoft.com/office/drawing/2014/main" id="{DF2A0F50-1A07-4A3B-AFAE-EAFCF0819B1C}"/>
                </a:ext>
              </a:extLst>
            </p:cNvPr>
            <p:cNvSpPr>
              <a:spLocks noChangeArrowheads="1"/>
            </p:cNvSpPr>
            <p:nvPr/>
          </p:nvSpPr>
          <p:spPr bwMode="auto">
            <a:xfrm>
              <a:off x="2311696" y="2638003"/>
              <a:ext cx="614994" cy="445062"/>
            </a:xfrm>
            <a:prstGeom prst="rightArrow">
              <a:avLst>
                <a:gd name="adj1" fmla="val 50000"/>
                <a:gd name="adj2" fmla="val 50001"/>
              </a:avLst>
            </a:prstGeom>
            <a:solidFill>
              <a:srgbClr val="9933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400"/>
            </a:p>
          </p:txBody>
        </p:sp>
        <p:sp>
          <p:nvSpPr>
            <p:cNvPr id="25613" name="Right Arrow 11">
              <a:extLst>
                <a:ext uri="{FF2B5EF4-FFF2-40B4-BE49-F238E27FC236}">
                  <a16:creationId xmlns:a16="http://schemas.microsoft.com/office/drawing/2014/main" id="{E378E49A-0F5F-4937-B656-311E7696C11F}"/>
                </a:ext>
              </a:extLst>
            </p:cNvPr>
            <p:cNvSpPr>
              <a:spLocks noChangeArrowheads="1"/>
            </p:cNvSpPr>
            <p:nvPr/>
          </p:nvSpPr>
          <p:spPr bwMode="auto">
            <a:xfrm>
              <a:off x="4251895" y="2652837"/>
              <a:ext cx="533880" cy="445062"/>
            </a:xfrm>
            <a:prstGeom prst="rightArrow">
              <a:avLst>
                <a:gd name="adj1" fmla="val 50000"/>
                <a:gd name="adj2" fmla="val 49998"/>
              </a:avLst>
            </a:prstGeom>
            <a:solidFill>
              <a:srgbClr val="9933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400"/>
            </a:p>
          </p:txBody>
        </p:sp>
        <p:sp>
          <p:nvSpPr>
            <p:cNvPr id="25614" name="Left-Right Arrow 12">
              <a:extLst>
                <a:ext uri="{FF2B5EF4-FFF2-40B4-BE49-F238E27FC236}">
                  <a16:creationId xmlns:a16="http://schemas.microsoft.com/office/drawing/2014/main" id="{CA53EBD9-5B08-4991-B0F0-33434AC0547F}"/>
                </a:ext>
              </a:extLst>
            </p:cNvPr>
            <p:cNvSpPr>
              <a:spLocks noChangeArrowheads="1"/>
            </p:cNvSpPr>
            <p:nvPr/>
          </p:nvSpPr>
          <p:spPr bwMode="auto">
            <a:xfrm>
              <a:off x="6408252" y="2629909"/>
              <a:ext cx="793019" cy="469338"/>
            </a:xfrm>
            <a:prstGeom prst="leftRightArrow">
              <a:avLst>
                <a:gd name="adj1" fmla="val 50000"/>
                <a:gd name="adj2" fmla="val 50001"/>
              </a:avLst>
            </a:prstGeom>
            <a:solidFill>
              <a:srgbClr val="9933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400"/>
            </a:p>
          </p:txBody>
        </p:sp>
        <p:sp>
          <p:nvSpPr>
            <p:cNvPr id="25615" name="Right Arrow 13">
              <a:extLst>
                <a:ext uri="{FF2B5EF4-FFF2-40B4-BE49-F238E27FC236}">
                  <a16:creationId xmlns:a16="http://schemas.microsoft.com/office/drawing/2014/main" id="{E5070D8A-E10C-441A-90CB-0A7CB3587E8A}"/>
                </a:ext>
              </a:extLst>
            </p:cNvPr>
            <p:cNvSpPr>
              <a:spLocks noChangeArrowheads="1"/>
            </p:cNvSpPr>
            <p:nvPr/>
          </p:nvSpPr>
          <p:spPr bwMode="auto">
            <a:xfrm rot="5400000">
              <a:off x="5331303" y="1989291"/>
              <a:ext cx="614994" cy="445062"/>
            </a:xfrm>
            <a:prstGeom prst="rightArrow">
              <a:avLst>
                <a:gd name="adj1" fmla="val 50000"/>
                <a:gd name="adj2" fmla="val 50001"/>
              </a:avLst>
            </a:prstGeom>
            <a:solidFill>
              <a:srgbClr val="9933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400"/>
            </a:p>
          </p:txBody>
        </p:sp>
        <p:sp>
          <p:nvSpPr>
            <p:cNvPr id="16" name="Flowchart: Alternate Process 15">
              <a:extLst>
                <a:ext uri="{FF2B5EF4-FFF2-40B4-BE49-F238E27FC236}">
                  <a16:creationId xmlns:a16="http://schemas.microsoft.com/office/drawing/2014/main" id="{0D5AFB5B-75C8-43FE-BA95-C8747077A942}"/>
                </a:ext>
              </a:extLst>
            </p:cNvPr>
            <p:cNvSpPr/>
            <p:nvPr/>
          </p:nvSpPr>
          <p:spPr bwMode="auto">
            <a:xfrm>
              <a:off x="4750650" y="1166600"/>
              <a:ext cx="1812666" cy="642309"/>
            </a:xfrm>
            <a:prstGeom prst="flowChartAlternateProcess">
              <a:avLst/>
            </a:prstGeom>
            <a:solidFill>
              <a:srgbClr val="FFCC00"/>
            </a:solidFill>
            <a:ln w="9525" cap="flat" cmpd="sng" algn="ctr">
              <a:noFill/>
              <a:prstDash val="solid"/>
              <a:round/>
              <a:headEnd type="none" w="med" len="med"/>
              <a:tailEnd type="none" w="med" len="med"/>
            </a:ln>
            <a:effectLst/>
          </p:spPr>
          <p:txBody>
            <a:bodyPr anchor="ctr"/>
            <a:lstStyle/>
            <a:p>
              <a:pPr algn="ctr" eaLnBrk="0" hangingPunct="0">
                <a:defRPr/>
              </a:pPr>
              <a:r>
                <a:rPr lang="en-US" sz="1400" dirty="0">
                  <a:latin typeface="+mn-lt"/>
                  <a:cs typeface="Arial" charset="0"/>
                </a:rPr>
                <a:t>Developers</a:t>
              </a:r>
            </a:p>
          </p:txBody>
        </p:sp>
        <p:grpSp>
          <p:nvGrpSpPr>
            <p:cNvPr id="25617" name="Group 18">
              <a:extLst>
                <a:ext uri="{FF2B5EF4-FFF2-40B4-BE49-F238E27FC236}">
                  <a16:creationId xmlns:a16="http://schemas.microsoft.com/office/drawing/2014/main" id="{6FA20FC3-666B-4DF4-B4A4-0462A364F0A0}"/>
                </a:ext>
              </a:extLst>
            </p:cNvPr>
            <p:cNvGrpSpPr>
              <a:grpSpLocks/>
            </p:cNvGrpSpPr>
            <p:nvPr/>
          </p:nvGrpSpPr>
          <p:grpSpPr bwMode="auto">
            <a:xfrm>
              <a:off x="4821216" y="4157413"/>
              <a:ext cx="1771960" cy="436518"/>
              <a:chOff x="4788848" y="4052216"/>
              <a:chExt cx="1771960" cy="436518"/>
            </a:xfrm>
          </p:grpSpPr>
          <p:sp>
            <p:nvSpPr>
              <p:cNvPr id="17" name="Rounded Rectangle 16">
                <a:extLst>
                  <a:ext uri="{FF2B5EF4-FFF2-40B4-BE49-F238E27FC236}">
                    <a16:creationId xmlns:a16="http://schemas.microsoft.com/office/drawing/2014/main" id="{0A3A62D6-AE24-494A-819E-EBA46501FF6D}"/>
                  </a:ext>
                </a:extLst>
              </p:cNvPr>
              <p:cNvSpPr/>
              <p:nvPr/>
            </p:nvSpPr>
            <p:spPr bwMode="auto">
              <a:xfrm>
                <a:off x="4788860" y="4059686"/>
                <a:ext cx="874487" cy="429048"/>
              </a:xfrm>
              <a:prstGeom prst="bevel">
                <a:avLst/>
              </a:prstGeom>
              <a:noFill/>
              <a:ln w="9525" cap="flat" cmpd="sng" algn="ctr">
                <a:noFill/>
                <a:prstDash val="solid"/>
                <a:round/>
                <a:headEnd type="none" w="med" len="med"/>
                <a:tailEnd type="none" w="med" len="med"/>
              </a:ln>
              <a:effectLst/>
            </p:spPr>
            <p:txBody>
              <a:bodyPr anchor="ctr"/>
              <a:lstStyle/>
              <a:p>
                <a:pPr algn="ctr" eaLnBrk="0" hangingPunct="0">
                  <a:defRPr/>
                </a:pPr>
                <a:r>
                  <a:rPr lang="en-US" sz="800" dirty="0">
                    <a:latin typeface="+mn-lt"/>
                    <a:cs typeface="Arial" charset="0"/>
                  </a:rPr>
                  <a:t>Debt</a:t>
                </a:r>
              </a:p>
            </p:txBody>
          </p:sp>
          <p:sp>
            <p:nvSpPr>
              <p:cNvPr id="18" name="Rounded Rectangle 17">
                <a:extLst>
                  <a:ext uri="{FF2B5EF4-FFF2-40B4-BE49-F238E27FC236}">
                    <a16:creationId xmlns:a16="http://schemas.microsoft.com/office/drawing/2014/main" id="{C26E6DE5-320A-4C79-97E4-AC28E787EA92}"/>
                  </a:ext>
                </a:extLst>
              </p:cNvPr>
              <p:cNvSpPr/>
              <p:nvPr/>
            </p:nvSpPr>
            <p:spPr bwMode="auto">
              <a:xfrm>
                <a:off x="5644412" y="4052115"/>
                <a:ext cx="915801" cy="431571"/>
              </a:xfrm>
              <a:prstGeom prst="bevel">
                <a:avLst/>
              </a:prstGeom>
              <a:noFill/>
              <a:ln w="9525" cap="flat" cmpd="sng" algn="ctr">
                <a:noFill/>
                <a:prstDash val="solid"/>
                <a:round/>
                <a:headEnd type="none" w="med" len="med"/>
                <a:tailEnd type="none" w="med" len="med"/>
              </a:ln>
              <a:effectLst/>
            </p:spPr>
            <p:txBody>
              <a:bodyPr anchor="ctr"/>
              <a:lstStyle/>
              <a:p>
                <a:pPr algn="ctr" eaLnBrk="0" hangingPunct="0">
                  <a:defRPr/>
                </a:pPr>
                <a:r>
                  <a:rPr lang="en-US" sz="800" dirty="0">
                    <a:latin typeface="+mn-lt"/>
                    <a:cs typeface="Arial" charset="0"/>
                  </a:rPr>
                  <a:t>Equity</a:t>
                </a:r>
              </a:p>
            </p:txBody>
          </p:sp>
        </p:grpSp>
        <p:sp>
          <p:nvSpPr>
            <p:cNvPr id="25618" name="Right Arrow 19">
              <a:extLst>
                <a:ext uri="{FF2B5EF4-FFF2-40B4-BE49-F238E27FC236}">
                  <a16:creationId xmlns:a16="http://schemas.microsoft.com/office/drawing/2014/main" id="{C75AB38E-AA34-4BBD-AE58-5DC2025971C8}"/>
                </a:ext>
              </a:extLst>
            </p:cNvPr>
            <p:cNvSpPr>
              <a:spLocks noChangeArrowheads="1"/>
            </p:cNvSpPr>
            <p:nvPr/>
          </p:nvSpPr>
          <p:spPr bwMode="auto">
            <a:xfrm rot="-5400000">
              <a:off x="5126304" y="3232768"/>
              <a:ext cx="412694" cy="404602"/>
            </a:xfrm>
            <a:prstGeom prst="rightArrow">
              <a:avLst>
                <a:gd name="adj1" fmla="val 50000"/>
                <a:gd name="adj2" fmla="val 49999"/>
              </a:avLst>
            </a:prstGeom>
            <a:solidFill>
              <a:srgbClr val="9933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400"/>
            </a:p>
          </p:txBody>
        </p:sp>
        <p:sp>
          <p:nvSpPr>
            <p:cNvPr id="25619" name="Right Arrow 21">
              <a:extLst>
                <a:ext uri="{FF2B5EF4-FFF2-40B4-BE49-F238E27FC236}">
                  <a16:creationId xmlns:a16="http://schemas.microsoft.com/office/drawing/2014/main" id="{D2E88D16-4416-4774-B8DF-66F2D2538292}"/>
                </a:ext>
              </a:extLst>
            </p:cNvPr>
            <p:cNvSpPr>
              <a:spLocks noChangeArrowheads="1"/>
            </p:cNvSpPr>
            <p:nvPr/>
          </p:nvSpPr>
          <p:spPr bwMode="auto">
            <a:xfrm rot="-5400000">
              <a:off x="5820871" y="3231419"/>
              <a:ext cx="412694" cy="404602"/>
            </a:xfrm>
            <a:prstGeom prst="rightArrow">
              <a:avLst>
                <a:gd name="adj1" fmla="val 50000"/>
                <a:gd name="adj2" fmla="val 49999"/>
              </a:avLst>
            </a:prstGeom>
            <a:solidFill>
              <a:srgbClr val="9933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400"/>
            </a:p>
          </p:txBody>
        </p:sp>
      </p:grpSp>
      <p:sp>
        <p:nvSpPr>
          <p:cNvPr id="41" name="Title 1">
            <a:extLst>
              <a:ext uri="{FF2B5EF4-FFF2-40B4-BE49-F238E27FC236}">
                <a16:creationId xmlns:a16="http://schemas.microsoft.com/office/drawing/2014/main" id="{9D8299B1-1914-4612-B17E-7B3D2AD606C7}"/>
              </a:ext>
            </a:extLst>
          </p:cNvPr>
          <p:cNvSpPr txBox="1">
            <a:spLocks/>
          </p:cNvSpPr>
          <p:nvPr/>
        </p:nvSpPr>
        <p:spPr bwMode="auto">
          <a:xfrm>
            <a:off x="38100" y="76200"/>
            <a:ext cx="5524500" cy="584200"/>
          </a:xfrm>
          <a:prstGeom prst="rect">
            <a:avLst/>
          </a:prstGeom>
          <a:noFill/>
          <a:ln w="9525">
            <a:noFill/>
            <a:miter lim="800000"/>
            <a:headEnd/>
            <a:tailEnd/>
          </a:ln>
        </p:spPr>
        <p:txBody>
          <a:bodyPr wrap="none" anchor="ctr"/>
          <a:lstStyle/>
          <a:p>
            <a:pPr>
              <a:defRPr/>
            </a:pPr>
            <a:r>
              <a:rPr lang="en-US" sz="3200" kern="0" dirty="0">
                <a:solidFill>
                  <a:schemeClr val="bg1"/>
                </a:solidFill>
                <a:latin typeface="Arial" charset="0"/>
                <a:ea typeface="ＭＳ Ｐゴシック" pitchFamily="-112" charset="-128"/>
                <a:cs typeface="Arial" charset="0"/>
              </a:rPr>
              <a:t>Deployments Drive Everything</a:t>
            </a:r>
          </a:p>
        </p:txBody>
      </p:sp>
      <p:sp>
        <p:nvSpPr>
          <p:cNvPr id="25605" name="TextBox 3">
            <a:extLst>
              <a:ext uri="{FF2B5EF4-FFF2-40B4-BE49-F238E27FC236}">
                <a16:creationId xmlns:a16="http://schemas.microsoft.com/office/drawing/2014/main" id="{D4EEBB0A-ABB3-4E91-99D3-4B71FF5028E6}"/>
              </a:ext>
            </a:extLst>
          </p:cNvPr>
          <p:cNvSpPr txBox="1">
            <a:spLocks noChangeArrowheads="1"/>
          </p:cNvSpPr>
          <p:nvPr/>
        </p:nvSpPr>
        <p:spPr bwMode="auto">
          <a:xfrm>
            <a:off x="609600" y="5715000"/>
            <a:ext cx="8077200" cy="400050"/>
          </a:xfrm>
          <a:prstGeom prst="rect">
            <a:avLst/>
          </a:prstGeom>
          <a:solidFill>
            <a:srgbClr val="FFFF00"/>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latin typeface="Informatic"/>
              </a:rPr>
              <a:t>The entire renewable energy value chain depends on deployments </a:t>
            </a:r>
          </a:p>
        </p:txBody>
      </p:sp>
      <p:sp>
        <p:nvSpPr>
          <p:cNvPr id="25606" name="Oval 22">
            <a:extLst>
              <a:ext uri="{FF2B5EF4-FFF2-40B4-BE49-F238E27FC236}">
                <a16:creationId xmlns:a16="http://schemas.microsoft.com/office/drawing/2014/main" id="{92E226FB-F25B-4B38-99CB-28742306223C}"/>
              </a:ext>
            </a:extLst>
          </p:cNvPr>
          <p:cNvSpPr>
            <a:spLocks noChangeArrowheads="1"/>
          </p:cNvSpPr>
          <p:nvPr/>
        </p:nvSpPr>
        <p:spPr bwMode="auto">
          <a:xfrm>
            <a:off x="4038600" y="2438400"/>
            <a:ext cx="2095500" cy="1943100"/>
          </a:xfrm>
          <a:prstGeom prst="ellipse">
            <a:avLst/>
          </a:prstGeom>
          <a:noFill/>
          <a:ln w="5715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5607" name="Slide Number Placeholder 3">
            <a:extLst>
              <a:ext uri="{FF2B5EF4-FFF2-40B4-BE49-F238E27FC236}">
                <a16:creationId xmlns:a16="http://schemas.microsoft.com/office/drawing/2014/main" id="{94371E61-FCC0-44C9-8725-883A5666E7A5}"/>
              </a:ext>
            </a:extLst>
          </p:cNvPr>
          <p:cNvSpPr>
            <a:spLocks noGrp="1"/>
          </p:cNvSpPr>
          <p:nvPr>
            <p:ph type="sldNum" sz="quarter" idx="11"/>
          </p:nvPr>
        </p:nvSpPr>
        <p:spPr bwMode="auto">
          <a:xfrm>
            <a:off x="8305800" y="6492875"/>
            <a:ext cx="685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01B2D45-125D-483B-B9F4-6C1C003F8C64}" type="slidenum">
              <a:rPr lang="en-US" altLang="en-US">
                <a:solidFill>
                  <a:srgbClr val="013D21"/>
                </a:solidFill>
                <a:latin typeface="Informatic"/>
              </a:rPr>
              <a:pPr eaLnBrk="1" hangingPunct="1"/>
              <a:t>10</a:t>
            </a:fld>
            <a:endParaRPr lang="en-US" altLang="en-US">
              <a:solidFill>
                <a:srgbClr val="013D21"/>
              </a:solidFill>
              <a:latin typeface="Informat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61B1629-F8FB-4260-B21B-1A0346217430}"/>
              </a:ext>
            </a:extLst>
          </p:cNvPr>
          <p:cNvSpPr>
            <a:spLocks noGrp="1"/>
          </p:cNvSpPr>
          <p:nvPr>
            <p:ph type="title"/>
          </p:nvPr>
        </p:nvSpPr>
        <p:spPr>
          <a:xfrm>
            <a:off x="38100" y="0"/>
            <a:ext cx="6781800" cy="838200"/>
          </a:xfrm>
        </p:spPr>
        <p:txBody>
          <a:bodyPr/>
          <a:lstStyle/>
          <a:p>
            <a:r>
              <a:rPr lang="en-US" altLang="en-US" sz="3600">
                <a:latin typeface="Arial" panose="020B0604020202020204" pitchFamily="34" charset="0"/>
                <a:cs typeface="Arial" panose="020B0604020202020204" pitchFamily="34" charset="0"/>
              </a:rPr>
              <a:t>Volume Drives Learning</a:t>
            </a:r>
          </a:p>
        </p:txBody>
      </p:sp>
      <p:pic>
        <p:nvPicPr>
          <p:cNvPr id="26627" name="Picture 2">
            <a:extLst>
              <a:ext uri="{FF2B5EF4-FFF2-40B4-BE49-F238E27FC236}">
                <a16:creationId xmlns:a16="http://schemas.microsoft.com/office/drawing/2014/main" id="{5D0AA3F0-BEF8-4E0E-9D12-9ABA79416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219200"/>
            <a:ext cx="545465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D2BFF085-5232-49DE-8FFA-CF2810BCEFB0}"/>
              </a:ext>
            </a:extLst>
          </p:cNvPr>
          <p:cNvCxnSpPr/>
          <p:nvPr/>
        </p:nvCxnSpPr>
        <p:spPr>
          <a:xfrm>
            <a:off x="2476500" y="2743200"/>
            <a:ext cx="3390900" cy="20193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FAD3C56-6FB0-47F8-81B9-320C7C18CFBE}"/>
              </a:ext>
            </a:extLst>
          </p:cNvPr>
          <p:cNvCxnSpPr/>
          <p:nvPr/>
        </p:nvCxnSpPr>
        <p:spPr>
          <a:xfrm>
            <a:off x="3467100" y="3352800"/>
            <a:ext cx="1828800" cy="1524000"/>
          </a:xfrm>
          <a:prstGeom prst="line">
            <a:avLst/>
          </a:prstGeom>
          <a:ln w="69850" cap="flat" cmpd="sng" algn="ctr">
            <a:solidFill>
              <a:srgbClr val="FF0000"/>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4" name="TextBox 11">
            <a:extLst>
              <a:ext uri="{FF2B5EF4-FFF2-40B4-BE49-F238E27FC236}">
                <a16:creationId xmlns:a16="http://schemas.microsoft.com/office/drawing/2014/main" id="{30241390-E79A-48BA-89C1-8D3A6BA14F10}"/>
              </a:ext>
            </a:extLst>
          </p:cNvPr>
          <p:cNvSpPr txBox="1">
            <a:spLocks noChangeArrowheads="1"/>
          </p:cNvSpPr>
          <p:nvPr/>
        </p:nvSpPr>
        <p:spPr bwMode="auto">
          <a:xfrm>
            <a:off x="5768975" y="2971800"/>
            <a:ext cx="1905000" cy="369888"/>
          </a:xfrm>
          <a:prstGeom prst="rect">
            <a:avLst/>
          </a:prstGeom>
          <a:ln w="3175">
            <a:solidFill>
              <a:schemeClr val="tx1"/>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US" kern="0" dirty="0">
                <a:solidFill>
                  <a:sysClr val="windowText" lastClr="000000"/>
                </a:solidFill>
                <a:latin typeface="Arial"/>
                <a:cs typeface="Arial"/>
              </a:rPr>
              <a:t>Si learning curve</a:t>
            </a:r>
          </a:p>
        </p:txBody>
      </p:sp>
      <p:cxnSp>
        <p:nvCxnSpPr>
          <p:cNvPr id="35" name="Straight Arrow Connector 34">
            <a:extLst>
              <a:ext uri="{FF2B5EF4-FFF2-40B4-BE49-F238E27FC236}">
                <a16:creationId xmlns:a16="http://schemas.microsoft.com/office/drawing/2014/main" id="{30BCADF9-7FBF-417C-8BC6-57146A9E85FB}"/>
              </a:ext>
            </a:extLst>
          </p:cNvPr>
          <p:cNvCxnSpPr/>
          <p:nvPr/>
        </p:nvCxnSpPr>
        <p:spPr>
          <a:xfrm rot="10800000" flipV="1">
            <a:off x="5083175" y="3194050"/>
            <a:ext cx="685800" cy="273050"/>
          </a:xfrm>
          <a:prstGeom prst="straightConnector1">
            <a:avLst/>
          </a:prstGeom>
          <a:noFill/>
          <a:ln w="19050" cap="flat" cmpd="sng" algn="ctr">
            <a:solidFill>
              <a:schemeClr val="tx1"/>
            </a:solidFill>
            <a:prstDash val="solid"/>
            <a:tailEnd type="arrow"/>
          </a:ln>
          <a:effectLst>
            <a:outerShdw blurRad="40000" dist="20000" dir="5400000" rotWithShape="0">
              <a:srgbClr val="000000">
                <a:alpha val="38000"/>
              </a:srgbClr>
            </a:outerShdw>
          </a:effectLst>
        </p:spPr>
      </p:cxnSp>
      <p:sp>
        <p:nvSpPr>
          <p:cNvPr id="3" name="Content Placeholder 2">
            <a:extLst>
              <a:ext uri="{FF2B5EF4-FFF2-40B4-BE49-F238E27FC236}">
                <a16:creationId xmlns:a16="http://schemas.microsoft.com/office/drawing/2014/main" id="{CF429E10-77FF-4576-8A38-39BCD10B367B}"/>
              </a:ext>
            </a:extLst>
          </p:cNvPr>
          <p:cNvSpPr>
            <a:spLocks noGrp="1"/>
          </p:cNvSpPr>
          <p:nvPr>
            <p:ph idx="1"/>
          </p:nvPr>
        </p:nvSpPr>
        <p:spPr>
          <a:xfrm>
            <a:off x="228600" y="1066800"/>
            <a:ext cx="8801100" cy="800100"/>
          </a:xfrm>
          <a:solidFill>
            <a:schemeClr val="bg1"/>
          </a:solidFill>
        </p:spPr>
        <p:txBody>
          <a:bodyPr/>
          <a:lstStyle/>
          <a:p>
            <a:pPr>
              <a:buFontTx/>
              <a:buNone/>
              <a:defRPr/>
            </a:pPr>
            <a:r>
              <a:rPr lang="en-US" sz="2000" b="1" dirty="0">
                <a:ea typeface="ＭＳ Ｐゴシック" pitchFamily="-111" charset="-128"/>
              </a:rPr>
              <a:t>Solar pricing is reduced by </a:t>
            </a:r>
            <a:r>
              <a:rPr lang="en-US" sz="2000" b="1" dirty="0">
                <a:solidFill>
                  <a:schemeClr val="tx1">
                    <a:lumMod val="95000"/>
                    <a:lumOff val="5000"/>
                  </a:schemeClr>
                </a:solidFill>
                <a:ea typeface="ＭＳ Ｐゴシック" pitchFamily="-111" charset="-128"/>
              </a:rPr>
              <a:t>20%</a:t>
            </a:r>
            <a:r>
              <a:rPr lang="en-US" sz="2000" b="1" dirty="0">
                <a:ea typeface="ＭＳ Ｐゴシック" pitchFamily="-111" charset="-128"/>
              </a:rPr>
              <a:t> for every </a:t>
            </a:r>
            <a:r>
              <a:rPr lang="en-US" sz="2000" b="1" dirty="0">
                <a:solidFill>
                  <a:srgbClr val="0D0D0D"/>
                </a:solidFill>
                <a:ea typeface="ＭＳ Ｐゴシック" pitchFamily="-111" charset="-128"/>
              </a:rPr>
              <a:t>doubling</a:t>
            </a:r>
            <a:r>
              <a:rPr lang="en-US" sz="2000" b="1" dirty="0">
                <a:ea typeface="ＭＳ Ｐゴシック" pitchFamily="-111" charset="-128"/>
              </a:rPr>
              <a:t> of deployed volume</a:t>
            </a:r>
          </a:p>
        </p:txBody>
      </p:sp>
      <p:sp>
        <p:nvSpPr>
          <p:cNvPr id="32" name="TextBox 11">
            <a:extLst>
              <a:ext uri="{FF2B5EF4-FFF2-40B4-BE49-F238E27FC236}">
                <a16:creationId xmlns:a16="http://schemas.microsoft.com/office/drawing/2014/main" id="{E90AEA49-9098-4856-84DE-5C7349E969A6}"/>
              </a:ext>
            </a:extLst>
          </p:cNvPr>
          <p:cNvSpPr txBox="1">
            <a:spLocks noChangeArrowheads="1"/>
          </p:cNvSpPr>
          <p:nvPr/>
        </p:nvSpPr>
        <p:spPr bwMode="auto">
          <a:xfrm>
            <a:off x="838200" y="3162300"/>
            <a:ext cx="1905000" cy="646113"/>
          </a:xfrm>
          <a:prstGeom prst="rect">
            <a:avLst/>
          </a:prstGeom>
          <a:ln w="3175">
            <a:solidFill>
              <a:schemeClr val="tx1"/>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US" kern="0" dirty="0">
                <a:solidFill>
                  <a:sysClr val="windowText" lastClr="000000"/>
                </a:solidFill>
                <a:latin typeface="Arial"/>
                <a:cs typeface="Arial"/>
              </a:rPr>
              <a:t>New technology learning curve</a:t>
            </a:r>
          </a:p>
        </p:txBody>
      </p:sp>
      <p:cxnSp>
        <p:nvCxnSpPr>
          <p:cNvPr id="33" name="Straight Arrow Connector 32">
            <a:extLst>
              <a:ext uri="{FF2B5EF4-FFF2-40B4-BE49-F238E27FC236}">
                <a16:creationId xmlns:a16="http://schemas.microsoft.com/office/drawing/2014/main" id="{F3FD56CE-06C3-4AD2-8F9F-25ABEF238C6B}"/>
              </a:ext>
            </a:extLst>
          </p:cNvPr>
          <p:cNvCxnSpPr>
            <a:stCxn id="32" idx="3"/>
          </p:cNvCxnSpPr>
          <p:nvPr/>
        </p:nvCxnSpPr>
        <p:spPr>
          <a:xfrm flipV="1">
            <a:off x="2743200" y="3162300"/>
            <a:ext cx="381000" cy="323850"/>
          </a:xfrm>
          <a:prstGeom prst="straightConnector1">
            <a:avLst/>
          </a:prstGeom>
          <a:noFill/>
          <a:ln w="19050" cap="flat" cmpd="sng" algn="ctr">
            <a:solidFill>
              <a:schemeClr val="tx1"/>
            </a:solidFill>
            <a:prstDash val="solid"/>
            <a:tailEnd type="arrow"/>
          </a:ln>
          <a:effectLst>
            <a:outerShdw blurRad="40000" dist="20000" dir="5400000" rotWithShape="0">
              <a:srgbClr val="000000">
                <a:alpha val="38000"/>
              </a:srgbClr>
            </a:outerShdw>
          </a:effectLst>
        </p:spPr>
      </p:cxnSp>
      <p:sp>
        <p:nvSpPr>
          <p:cNvPr id="43" name="TextBox 11">
            <a:extLst>
              <a:ext uri="{FF2B5EF4-FFF2-40B4-BE49-F238E27FC236}">
                <a16:creationId xmlns:a16="http://schemas.microsoft.com/office/drawing/2014/main" id="{B45C59D2-62CA-4A73-841B-0D5D9B83CC9D}"/>
              </a:ext>
            </a:extLst>
          </p:cNvPr>
          <p:cNvSpPr txBox="1">
            <a:spLocks noChangeArrowheads="1"/>
          </p:cNvSpPr>
          <p:nvPr/>
        </p:nvSpPr>
        <p:spPr bwMode="auto">
          <a:xfrm>
            <a:off x="2209800" y="4154488"/>
            <a:ext cx="1905000" cy="646112"/>
          </a:xfrm>
          <a:prstGeom prst="rect">
            <a:avLst/>
          </a:prstGeom>
          <a:ln w="3175">
            <a:solidFill>
              <a:schemeClr val="tx1"/>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US" kern="0" dirty="0">
                <a:solidFill>
                  <a:sysClr val="windowText" lastClr="000000"/>
                </a:solidFill>
                <a:latin typeface="Arial"/>
                <a:cs typeface="Arial"/>
              </a:rPr>
              <a:t>Efficiency innovation</a:t>
            </a:r>
          </a:p>
        </p:txBody>
      </p:sp>
      <p:cxnSp>
        <p:nvCxnSpPr>
          <p:cNvPr id="44" name="Straight Arrow Connector 43">
            <a:extLst>
              <a:ext uri="{FF2B5EF4-FFF2-40B4-BE49-F238E27FC236}">
                <a16:creationId xmlns:a16="http://schemas.microsoft.com/office/drawing/2014/main" id="{EF32E750-CE93-45C0-AD1F-4B4702D7B72E}"/>
              </a:ext>
            </a:extLst>
          </p:cNvPr>
          <p:cNvCxnSpPr>
            <a:stCxn id="43" idx="3"/>
          </p:cNvCxnSpPr>
          <p:nvPr/>
        </p:nvCxnSpPr>
        <p:spPr>
          <a:xfrm flipV="1">
            <a:off x="4114800" y="4191000"/>
            <a:ext cx="304800" cy="287338"/>
          </a:xfrm>
          <a:prstGeom prst="straightConnector1">
            <a:avLst/>
          </a:prstGeom>
          <a:noFill/>
          <a:ln w="19050" cap="flat" cmpd="sng" algn="ctr">
            <a:solidFill>
              <a:schemeClr val="tx1"/>
            </a:solidFill>
            <a:prstDash val="solid"/>
            <a:tailEnd type="arrow"/>
          </a:ln>
          <a:effectLst>
            <a:outerShdw blurRad="40000" dist="20000" dir="5400000" rotWithShape="0">
              <a:srgbClr val="000000">
                <a:alpha val="38000"/>
              </a:srgbClr>
            </a:outerShdw>
          </a:effectLst>
        </p:spPr>
      </p:cxnSp>
      <p:cxnSp>
        <p:nvCxnSpPr>
          <p:cNvPr id="46" name="Straight Arrow Connector 45">
            <a:extLst>
              <a:ext uri="{FF2B5EF4-FFF2-40B4-BE49-F238E27FC236}">
                <a16:creationId xmlns:a16="http://schemas.microsoft.com/office/drawing/2014/main" id="{5F0BDFB5-A81A-48EB-ADB9-0BE5EB73C037}"/>
              </a:ext>
            </a:extLst>
          </p:cNvPr>
          <p:cNvCxnSpPr/>
          <p:nvPr/>
        </p:nvCxnSpPr>
        <p:spPr>
          <a:xfrm rot="16200000" flipH="1">
            <a:off x="5881687" y="3779838"/>
            <a:ext cx="347663" cy="147638"/>
          </a:xfrm>
          <a:prstGeom prst="straightConnector1">
            <a:avLst/>
          </a:prstGeom>
          <a:ln w="22225" cap="rnd">
            <a:solidFill>
              <a:schemeClr val="accent2">
                <a:lumMod val="75000"/>
              </a:schemeClr>
            </a:solidFill>
            <a:tailEnd type="diamond" w="med" len="lg"/>
          </a:ln>
        </p:spPr>
        <p:style>
          <a:lnRef idx="1">
            <a:schemeClr val="accent1"/>
          </a:lnRef>
          <a:fillRef idx="0">
            <a:schemeClr val="accent1"/>
          </a:fillRef>
          <a:effectRef idx="0">
            <a:schemeClr val="accent1"/>
          </a:effectRef>
          <a:fontRef idx="minor">
            <a:schemeClr val="tx1"/>
          </a:fontRef>
        </p:style>
      </p:cxnSp>
      <p:sp>
        <p:nvSpPr>
          <p:cNvPr id="26638" name="Slide Number Placeholder 3">
            <a:extLst>
              <a:ext uri="{FF2B5EF4-FFF2-40B4-BE49-F238E27FC236}">
                <a16:creationId xmlns:a16="http://schemas.microsoft.com/office/drawing/2014/main" id="{875D1F0E-0C31-40C6-AFBE-6606FC600943}"/>
              </a:ext>
            </a:extLst>
          </p:cNvPr>
          <p:cNvSpPr>
            <a:spLocks noGrp="1"/>
          </p:cNvSpPr>
          <p:nvPr>
            <p:ph type="sldNum" sz="quarter" idx="11"/>
          </p:nvPr>
        </p:nvSpPr>
        <p:spPr bwMode="auto">
          <a:xfrm>
            <a:off x="8305800" y="6492875"/>
            <a:ext cx="685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425E72-B57C-49C1-8A2F-AD30E7E3538A}" type="slidenum">
              <a:rPr lang="en-US" altLang="en-US">
                <a:solidFill>
                  <a:srgbClr val="013D21"/>
                </a:solidFill>
                <a:latin typeface="Informatic"/>
              </a:rPr>
              <a:pPr eaLnBrk="1" hangingPunct="1"/>
              <a:t>11</a:t>
            </a:fld>
            <a:endParaRPr lang="en-US" altLang="en-US">
              <a:solidFill>
                <a:srgbClr val="013D21"/>
              </a:solidFill>
              <a:latin typeface="Informat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a:extLst>
              <a:ext uri="{FF2B5EF4-FFF2-40B4-BE49-F238E27FC236}">
                <a16:creationId xmlns:a16="http://schemas.microsoft.com/office/drawing/2014/main" id="{86365C23-BCFF-4C2E-AA27-A95126A9BA6E}"/>
              </a:ext>
            </a:extLst>
          </p:cNvPr>
          <p:cNvSpPr>
            <a:spLocks noGrp="1"/>
          </p:cNvSpPr>
          <p:nvPr>
            <p:ph type="title"/>
          </p:nvPr>
        </p:nvSpPr>
        <p:spPr>
          <a:xfrm>
            <a:off x="152400" y="101600"/>
            <a:ext cx="5257800" cy="584200"/>
          </a:xfrm>
        </p:spPr>
        <p:txBody>
          <a:bodyPr wrap="none"/>
          <a:lstStyle/>
          <a:p>
            <a:pPr eaLnBrk="1" hangingPunct="1"/>
            <a:r>
              <a:rPr lang="en-US" altLang="en-US" sz="3200">
                <a:latin typeface="Arial" panose="020B0604020202020204" pitchFamily="34" charset="0"/>
                <a:cs typeface="Arial" panose="020B0604020202020204" pitchFamily="34" charset="0"/>
              </a:rPr>
              <a:t>FITs Drive Solar</a:t>
            </a:r>
          </a:p>
        </p:txBody>
      </p:sp>
      <p:sp>
        <p:nvSpPr>
          <p:cNvPr id="2052" name="Rectangle 2">
            <a:extLst>
              <a:ext uri="{FF2B5EF4-FFF2-40B4-BE49-F238E27FC236}">
                <a16:creationId xmlns:a16="http://schemas.microsoft.com/office/drawing/2014/main" id="{B61F25D2-2D90-4373-9474-FBDFB465FE64}"/>
              </a:ext>
            </a:extLst>
          </p:cNvPr>
          <p:cNvSpPr>
            <a:spLocks noGrp="1" noChangeArrowheads="1"/>
          </p:cNvSpPr>
          <p:nvPr>
            <p:ph type="body" sz="half" idx="1"/>
          </p:nvPr>
        </p:nvSpPr>
        <p:spPr>
          <a:xfrm>
            <a:off x="-80963" y="1066800"/>
            <a:ext cx="9296401" cy="685800"/>
          </a:xfrm>
        </p:spPr>
        <p:txBody>
          <a:bodyPr/>
          <a:lstStyle/>
          <a:p>
            <a:pPr algn="ctr">
              <a:buFontTx/>
              <a:buNone/>
            </a:pPr>
            <a:r>
              <a:rPr lang="en-US" altLang="en-US" sz="2800" b="1" u="sng">
                <a:latin typeface="Arial" panose="020B0604020202020204" pitchFamily="34" charset="0"/>
                <a:cs typeface="Arial" panose="020B0604020202020204" pitchFamily="34" charset="0"/>
              </a:rPr>
              <a:t>Solar Markets: Germany vs California </a:t>
            </a:r>
            <a:r>
              <a:rPr lang="en-US" altLang="en-US" sz="1600" b="1" u="sng">
                <a:latin typeface="Arial" panose="020B0604020202020204" pitchFamily="34" charset="0"/>
                <a:cs typeface="Arial" panose="020B0604020202020204" pitchFamily="34" charset="0"/>
              </a:rPr>
              <a:t>(RPS + CSI + other)</a:t>
            </a:r>
            <a:endParaRPr lang="en-US" altLang="en-US" sz="1600">
              <a:latin typeface="Arial" panose="020B0604020202020204" pitchFamily="34" charset="0"/>
              <a:cs typeface="Arial" panose="020B0604020202020204" pitchFamily="34" charset="0"/>
            </a:endParaRPr>
          </a:p>
        </p:txBody>
      </p:sp>
      <p:graphicFrame>
        <p:nvGraphicFramePr>
          <p:cNvPr id="2050" name="Object 9">
            <a:extLst>
              <a:ext uri="{FF2B5EF4-FFF2-40B4-BE49-F238E27FC236}">
                <a16:creationId xmlns:a16="http://schemas.microsoft.com/office/drawing/2014/main" id="{E4CB9817-4EBC-4116-92C2-6B337F39AD13}"/>
              </a:ext>
            </a:extLst>
          </p:cNvPr>
          <p:cNvGraphicFramePr>
            <a:graphicFrameLocks noGrp="1" noChangeAspect="1"/>
          </p:cNvGraphicFramePr>
          <p:nvPr>
            <p:ph type="chart" sz="half" idx="2"/>
          </p:nvPr>
        </p:nvGraphicFramePr>
        <p:xfrm>
          <a:off x="828675" y="1447800"/>
          <a:ext cx="7705725" cy="4114800"/>
        </p:xfrm>
        <a:graphic>
          <a:graphicData uri="http://schemas.openxmlformats.org/presentationml/2006/ole">
            <mc:AlternateContent xmlns:mc="http://schemas.openxmlformats.org/markup-compatibility/2006">
              <mc:Choice xmlns:v="urn:schemas-microsoft-com:vml" Requires="v">
                <p:oleObj spid="_x0000_s2058" name="Chart" r:id="rId4" imgW="6696143" imgH="3581310" progId="Excel.Sheet.8">
                  <p:embed/>
                </p:oleObj>
              </mc:Choice>
              <mc:Fallback>
                <p:oleObj name="Chart" r:id="rId4" imgW="6696143" imgH="3581310" progId="Excel.Sheet.8">
                  <p:embed/>
                  <p:pic>
                    <p:nvPicPr>
                      <p:cNvPr id="0" name="Object 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675" y="1447800"/>
                        <a:ext cx="7705725" cy="4114800"/>
                      </a:xfrm>
                      <a:prstGeom prst="rect">
                        <a:avLst/>
                      </a:prstGeom>
                    </p:spPr>
                  </p:pic>
                </p:oleObj>
              </mc:Fallback>
            </mc:AlternateContent>
          </a:graphicData>
        </a:graphic>
      </p:graphicFrame>
      <p:sp>
        <p:nvSpPr>
          <p:cNvPr id="2053" name="Rectangle 6">
            <a:extLst>
              <a:ext uri="{FF2B5EF4-FFF2-40B4-BE49-F238E27FC236}">
                <a16:creationId xmlns:a16="http://schemas.microsoft.com/office/drawing/2014/main" id="{A88DE37C-60BE-4C0C-A293-60ED9A33693B}"/>
              </a:ext>
            </a:extLst>
          </p:cNvPr>
          <p:cNvSpPr>
            <a:spLocks noChangeArrowheads="1"/>
          </p:cNvSpPr>
          <p:nvPr/>
        </p:nvSpPr>
        <p:spPr bwMode="auto">
          <a:xfrm>
            <a:off x="1905000" y="3322638"/>
            <a:ext cx="5216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a:p>
        </p:txBody>
      </p:sp>
      <p:sp>
        <p:nvSpPr>
          <p:cNvPr id="2054" name="TextBox 3">
            <a:extLst>
              <a:ext uri="{FF2B5EF4-FFF2-40B4-BE49-F238E27FC236}">
                <a16:creationId xmlns:a16="http://schemas.microsoft.com/office/drawing/2014/main" id="{2AD8FEE9-8CA4-4F1E-8A83-E414F806EB90}"/>
              </a:ext>
            </a:extLst>
          </p:cNvPr>
          <p:cNvSpPr txBox="1">
            <a:spLocks noChangeArrowheads="1"/>
          </p:cNvSpPr>
          <p:nvPr/>
        </p:nvSpPr>
        <p:spPr bwMode="auto">
          <a:xfrm>
            <a:off x="533400" y="5562600"/>
            <a:ext cx="8001000" cy="708025"/>
          </a:xfrm>
          <a:prstGeom prst="rect">
            <a:avLst/>
          </a:prstGeom>
          <a:solidFill>
            <a:srgbClr val="FFFF00"/>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t>Germany added17 times more solar than California last year!</a:t>
            </a:r>
          </a:p>
          <a:p>
            <a:pPr algn="ctr" eaLnBrk="1" hangingPunct="1"/>
            <a:r>
              <a:rPr lang="en-US" altLang="en-US" sz="2000"/>
              <a:t>Even though California’s solar resource is about 70% better!!!</a:t>
            </a:r>
          </a:p>
        </p:txBody>
      </p:sp>
      <p:sp>
        <p:nvSpPr>
          <p:cNvPr id="11" name="TextBox 10">
            <a:extLst>
              <a:ext uri="{FF2B5EF4-FFF2-40B4-BE49-F238E27FC236}">
                <a16:creationId xmlns:a16="http://schemas.microsoft.com/office/drawing/2014/main" id="{B0C714BA-5BEE-4509-89F6-05D4C75372FC}"/>
              </a:ext>
            </a:extLst>
          </p:cNvPr>
          <p:cNvSpPr txBox="1"/>
          <p:nvPr/>
        </p:nvSpPr>
        <p:spPr>
          <a:xfrm>
            <a:off x="609600" y="3124200"/>
            <a:ext cx="1752600" cy="307777"/>
          </a:xfrm>
          <a:prstGeom prst="rect">
            <a:avLst/>
          </a:prstGeom>
          <a:noFill/>
          <a:scene3d>
            <a:camera prst="orthographicFront">
              <a:rot lat="0" lon="0" rev="5400000"/>
            </a:camera>
            <a:lightRig rig="threePt" dir="t"/>
          </a:scene3d>
        </p:spPr>
        <p:txBody>
          <a:bodyPr>
            <a:spAutoFit/>
          </a:bodyPr>
          <a:lstStyle/>
          <a:p>
            <a:pPr>
              <a:defRPr/>
            </a:pPr>
            <a:r>
              <a:rPr lang="en-US" sz="1400" dirty="0">
                <a:latin typeface="Arial" charset="0"/>
                <a:cs typeface="Arial" charset="0"/>
              </a:rPr>
              <a:t>Cumulative MWs</a:t>
            </a:r>
          </a:p>
        </p:txBody>
      </p:sp>
      <p:sp>
        <p:nvSpPr>
          <p:cNvPr id="2056" name="TextBox 7">
            <a:extLst>
              <a:ext uri="{FF2B5EF4-FFF2-40B4-BE49-F238E27FC236}">
                <a16:creationId xmlns:a16="http://schemas.microsoft.com/office/drawing/2014/main" id="{D00581ED-6168-4B95-AE8B-BFC3D3D1AACD}"/>
              </a:ext>
            </a:extLst>
          </p:cNvPr>
          <p:cNvSpPr txBox="1">
            <a:spLocks noChangeArrowheads="1"/>
          </p:cNvSpPr>
          <p:nvPr/>
        </p:nvSpPr>
        <p:spPr bwMode="auto">
          <a:xfrm>
            <a:off x="6629400" y="4979988"/>
            <a:ext cx="2286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100"/>
              <a:t>Sources:  CPUC, CEC, SEIA and                       German equivalents.</a:t>
            </a:r>
          </a:p>
        </p:txBody>
      </p:sp>
      <p:sp>
        <p:nvSpPr>
          <p:cNvPr id="2057" name="Slide Number Placeholder 3">
            <a:extLst>
              <a:ext uri="{FF2B5EF4-FFF2-40B4-BE49-F238E27FC236}">
                <a16:creationId xmlns:a16="http://schemas.microsoft.com/office/drawing/2014/main" id="{88607722-01E7-46E5-8577-7DE12B7163AC}"/>
              </a:ext>
            </a:extLst>
          </p:cNvPr>
          <p:cNvSpPr txBox="1">
            <a:spLocks/>
          </p:cNvSpPr>
          <p:nvPr/>
        </p:nvSpPr>
        <p:spPr bwMode="auto">
          <a:xfrm>
            <a:off x="8686800" y="64928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ABD3270-FB84-45DE-9C4A-9479D23AB888}" type="slidenum">
              <a:rPr lang="en-US" altLang="en-US" sz="1200">
                <a:solidFill>
                  <a:srgbClr val="5E7703"/>
                </a:solidFill>
                <a:latin typeface="Informatic"/>
              </a:rPr>
              <a:pPr algn="r" eaLnBrk="1" hangingPunct="1"/>
              <a:t>12</a:t>
            </a:fld>
            <a:endParaRPr lang="en-US" altLang="en-US" sz="1200">
              <a:solidFill>
                <a:srgbClr val="5E7703"/>
              </a:solidFill>
              <a:latin typeface="Informat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16463629-8478-4ABC-AE5E-62FF7DD76C68}"/>
              </a:ext>
            </a:extLst>
          </p:cNvPr>
          <p:cNvSpPr>
            <a:spLocks noGrp="1"/>
          </p:cNvSpPr>
          <p:nvPr>
            <p:ph idx="1"/>
          </p:nvPr>
        </p:nvSpPr>
        <p:spPr>
          <a:xfrm>
            <a:off x="228600" y="990600"/>
            <a:ext cx="8686800" cy="5257800"/>
          </a:xfrm>
        </p:spPr>
        <p:txBody>
          <a:bodyPr/>
          <a:lstStyle/>
          <a:p>
            <a:pPr>
              <a:buFontTx/>
              <a:buNone/>
            </a:pPr>
            <a:endParaRPr lang="en-US" altLang="en-US" sz="2000">
              <a:solidFill>
                <a:srgbClr val="595959"/>
              </a:solidFill>
              <a:latin typeface="Arial" panose="020B0604020202020204" pitchFamily="34" charset="0"/>
              <a:cs typeface="Arial" panose="020B0604020202020204" pitchFamily="34" charset="0"/>
            </a:endParaRPr>
          </a:p>
          <a:p>
            <a:r>
              <a:rPr lang="en-US" altLang="en-US" sz="2000">
                <a:solidFill>
                  <a:srgbClr val="595959"/>
                </a:solidFill>
                <a:latin typeface="Arial" panose="020B0604020202020204" pitchFamily="34" charset="0"/>
                <a:cs typeface="Arial" panose="020B0604020202020204" pitchFamily="34" charset="0"/>
              </a:rPr>
              <a:t>Most expensive German FIT rate is set for PV</a:t>
            </a:r>
          </a:p>
          <a:p>
            <a:endParaRPr lang="en-US" altLang="en-US" sz="2000">
              <a:solidFill>
                <a:srgbClr val="595959"/>
              </a:solidFill>
              <a:latin typeface="Arial" panose="020B0604020202020204" pitchFamily="34" charset="0"/>
              <a:cs typeface="Arial" panose="020B0604020202020204" pitchFamily="34" charset="0"/>
            </a:endParaRPr>
          </a:p>
          <a:p>
            <a:r>
              <a:rPr lang="en-US" altLang="en-US" sz="2000">
                <a:solidFill>
                  <a:srgbClr val="595959"/>
                </a:solidFill>
                <a:latin typeface="Arial" panose="020B0604020202020204" pitchFamily="34" charset="0"/>
                <a:cs typeface="Arial" panose="020B0604020202020204" pitchFamily="34" charset="0"/>
              </a:rPr>
              <a:t>Germany’s weighted average Wholesale Distributed Generation (WDG) PV rate is about US$0.30/kWh</a:t>
            </a:r>
          </a:p>
          <a:p>
            <a:pPr lvl="1">
              <a:buFontTx/>
              <a:buNone/>
            </a:pPr>
            <a:endParaRPr lang="en-US" altLang="en-US" sz="1600">
              <a:solidFill>
                <a:srgbClr val="595959"/>
              </a:solidFill>
              <a:latin typeface="Arial" panose="020B0604020202020204" pitchFamily="34" charset="0"/>
              <a:cs typeface="Arial" panose="020B0604020202020204" pitchFamily="34" charset="0"/>
            </a:endParaRPr>
          </a:p>
          <a:p>
            <a:r>
              <a:rPr lang="en-US" altLang="en-US" sz="2000">
                <a:solidFill>
                  <a:srgbClr val="595959"/>
                </a:solidFill>
                <a:latin typeface="Arial" panose="020B0604020202020204" pitchFamily="34" charset="0"/>
                <a:cs typeface="Arial" panose="020B0604020202020204" pitchFamily="34" charset="0"/>
              </a:rPr>
              <a:t>In CA, equivalent rate would be less than $0.10/kWh</a:t>
            </a:r>
          </a:p>
          <a:p>
            <a:pPr lvl="1"/>
            <a:r>
              <a:rPr lang="en-US" altLang="en-US" sz="1800">
                <a:solidFill>
                  <a:srgbClr val="595959"/>
                </a:solidFill>
                <a:latin typeface="Arial" panose="020B0604020202020204" pitchFamily="34" charset="0"/>
                <a:cs typeface="Arial" panose="020B0604020202020204" pitchFamily="34" charset="0"/>
              </a:rPr>
              <a:t>Tax credits in US reduce the German rate by 40%</a:t>
            </a:r>
          </a:p>
          <a:p>
            <a:pPr lvl="2"/>
            <a:r>
              <a:rPr lang="en-US" altLang="en-US" sz="1400">
                <a:solidFill>
                  <a:srgbClr val="595959"/>
                </a:solidFill>
                <a:latin typeface="Arial" panose="020B0604020202020204" pitchFamily="34" charset="0"/>
                <a:cs typeface="Arial" panose="020B0604020202020204" pitchFamily="34" charset="0"/>
              </a:rPr>
              <a:t>Investment Tax Credit (ITC) and Accelerated Depreciation</a:t>
            </a:r>
          </a:p>
          <a:p>
            <a:pPr lvl="1"/>
            <a:r>
              <a:rPr lang="en-US" altLang="en-US" sz="1800">
                <a:solidFill>
                  <a:srgbClr val="595959"/>
                </a:solidFill>
                <a:latin typeface="Arial" panose="020B0604020202020204" pitchFamily="34" charset="0"/>
                <a:cs typeface="Arial" panose="020B0604020202020204" pitchFamily="34" charset="0"/>
              </a:rPr>
              <a:t>Solar resource is 70% better in CA, which reduces German rate by more than an additional third</a:t>
            </a:r>
            <a:endParaRPr lang="en-US" altLang="en-US" sz="2200">
              <a:solidFill>
                <a:srgbClr val="595959"/>
              </a:solidFill>
              <a:latin typeface="Arial" panose="020B0604020202020204" pitchFamily="34" charset="0"/>
              <a:cs typeface="Arial" panose="020B0604020202020204" pitchFamily="34" charset="0"/>
            </a:endParaRPr>
          </a:p>
          <a:p>
            <a:pPr lvl="1"/>
            <a:endParaRPr lang="en-US" altLang="en-US" sz="1800">
              <a:solidFill>
                <a:srgbClr val="595959"/>
              </a:solidFill>
              <a:latin typeface="Arial" panose="020B0604020202020204" pitchFamily="34" charset="0"/>
              <a:cs typeface="Arial" panose="020B0604020202020204" pitchFamily="34" charset="0"/>
            </a:endParaRPr>
          </a:p>
          <a:p>
            <a:r>
              <a:rPr lang="en-US" altLang="en-US" sz="2200">
                <a:solidFill>
                  <a:srgbClr val="595959"/>
                </a:solidFill>
                <a:latin typeface="Arial" panose="020B0604020202020204" pitchFamily="34" charset="0"/>
                <a:cs typeface="Arial" panose="020B0604020202020204" pitchFamily="34" charset="0"/>
              </a:rPr>
              <a:t>Conservatively: 30 cents goes to 18 and then to 12</a:t>
            </a:r>
          </a:p>
          <a:p>
            <a:pPr lvl="2"/>
            <a:endParaRPr lang="en-US" altLang="en-US" sz="800">
              <a:solidFill>
                <a:srgbClr val="595959"/>
              </a:solidFill>
              <a:latin typeface="Arial" panose="020B0604020202020204" pitchFamily="34" charset="0"/>
              <a:cs typeface="Arial" panose="020B0604020202020204" pitchFamily="34" charset="0"/>
            </a:endParaRPr>
          </a:p>
          <a:p>
            <a:pPr lvl="1"/>
            <a:endParaRPr lang="en-US" altLang="en-US" sz="800">
              <a:solidFill>
                <a:srgbClr val="595959"/>
              </a:solidFill>
              <a:latin typeface="Arial Unicode MS" pitchFamily="34" charset="-128"/>
              <a:ea typeface="Arial Unicode MS" pitchFamily="34" charset="-128"/>
              <a:cs typeface="Arial" panose="020B0604020202020204" pitchFamily="34" charset="0"/>
            </a:endParaRPr>
          </a:p>
        </p:txBody>
      </p:sp>
      <p:sp>
        <p:nvSpPr>
          <p:cNvPr id="27651" name="Title 1">
            <a:extLst>
              <a:ext uri="{FF2B5EF4-FFF2-40B4-BE49-F238E27FC236}">
                <a16:creationId xmlns:a16="http://schemas.microsoft.com/office/drawing/2014/main" id="{3BFFF150-D4EE-4A46-97DA-70C40DEDFE87}"/>
              </a:ext>
            </a:extLst>
          </p:cNvPr>
          <p:cNvSpPr>
            <a:spLocks noGrp="1"/>
          </p:cNvSpPr>
          <p:nvPr>
            <p:ph type="title" idx="4294967295"/>
          </p:nvPr>
        </p:nvSpPr>
        <p:spPr>
          <a:xfrm>
            <a:off x="152400" y="101600"/>
            <a:ext cx="5257800" cy="584200"/>
          </a:xfrm>
        </p:spPr>
        <p:txBody>
          <a:bodyPr wrap="none"/>
          <a:lstStyle/>
          <a:p>
            <a:pPr eaLnBrk="1" hangingPunct="1"/>
            <a:r>
              <a:rPr lang="en-US" altLang="en-US" sz="2800">
                <a:latin typeface="Arial" panose="020B0604020202020204" pitchFamily="34" charset="0"/>
                <a:cs typeface="Arial" panose="020B0604020202020204" pitchFamily="34" charset="0"/>
              </a:rPr>
              <a:t>German PV FIT = US$.12/kWh</a:t>
            </a:r>
          </a:p>
        </p:txBody>
      </p:sp>
      <p:sp>
        <p:nvSpPr>
          <p:cNvPr id="27652" name="TextBox 3">
            <a:extLst>
              <a:ext uri="{FF2B5EF4-FFF2-40B4-BE49-F238E27FC236}">
                <a16:creationId xmlns:a16="http://schemas.microsoft.com/office/drawing/2014/main" id="{10E97DC2-8CBD-4CED-987E-0AD34E6D6CF1}"/>
              </a:ext>
            </a:extLst>
          </p:cNvPr>
          <p:cNvSpPr txBox="1">
            <a:spLocks noChangeArrowheads="1"/>
          </p:cNvSpPr>
          <p:nvPr/>
        </p:nvSpPr>
        <p:spPr bwMode="auto">
          <a:xfrm>
            <a:off x="152400" y="5619750"/>
            <a:ext cx="8763000" cy="400050"/>
          </a:xfrm>
          <a:prstGeom prst="rect">
            <a:avLst/>
          </a:prstGeom>
          <a:solidFill>
            <a:srgbClr val="FFFF00"/>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t>German PV rate of 30 cents is equivalent to less than 12 cents in California</a:t>
            </a:r>
          </a:p>
        </p:txBody>
      </p:sp>
      <p:sp>
        <p:nvSpPr>
          <p:cNvPr id="27653" name="Slide Number Placeholder 3">
            <a:extLst>
              <a:ext uri="{FF2B5EF4-FFF2-40B4-BE49-F238E27FC236}">
                <a16:creationId xmlns:a16="http://schemas.microsoft.com/office/drawing/2014/main" id="{0C77D6C1-3BAB-4772-A761-D7C91388ADDD}"/>
              </a:ext>
            </a:extLst>
          </p:cNvPr>
          <p:cNvSpPr txBox="1">
            <a:spLocks/>
          </p:cNvSpPr>
          <p:nvPr/>
        </p:nvSpPr>
        <p:spPr bwMode="auto">
          <a:xfrm>
            <a:off x="8153400" y="6477000"/>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3255CBBA-3D73-4CBA-9730-9D07FF1CEB1E}" type="slidenum">
              <a:rPr lang="en-US" altLang="en-US" sz="1200">
                <a:solidFill>
                  <a:srgbClr val="013D21"/>
                </a:solidFill>
                <a:latin typeface="Informatic"/>
              </a:rPr>
              <a:pPr algn="r" eaLnBrk="1" hangingPunct="1"/>
              <a:t>13</a:t>
            </a:fld>
            <a:endParaRPr lang="en-US" altLang="en-US" sz="1200">
              <a:solidFill>
                <a:srgbClr val="013D21"/>
              </a:solidFill>
              <a:latin typeface="Informat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4801F7D5-F949-415E-8CE6-F324BBA6DB7F}"/>
              </a:ext>
            </a:extLst>
          </p:cNvPr>
          <p:cNvSpPr>
            <a:spLocks noGrp="1"/>
          </p:cNvSpPr>
          <p:nvPr>
            <p:ph type="title" idx="4294967295"/>
          </p:nvPr>
        </p:nvSpPr>
        <p:spPr>
          <a:xfrm>
            <a:off x="76200" y="0"/>
            <a:ext cx="5638800" cy="731838"/>
          </a:xfrm>
        </p:spPr>
        <p:txBody>
          <a:bodyPr/>
          <a:lstStyle/>
          <a:p>
            <a:pPr eaLnBrk="1" hangingPunct="1"/>
            <a:r>
              <a:rPr lang="en-US" altLang="en-US">
                <a:latin typeface="Arial" panose="020B0604020202020204" pitchFamily="34" charset="0"/>
                <a:cs typeface="Arial" panose="020B0604020202020204" pitchFamily="34" charset="0"/>
              </a:rPr>
              <a:t>US has tremendous solar resource relative to current leading solar markets  </a:t>
            </a:r>
          </a:p>
        </p:txBody>
      </p:sp>
      <p:sp>
        <p:nvSpPr>
          <p:cNvPr id="4" name="Slide Number Placeholder 3">
            <a:extLst>
              <a:ext uri="{FF2B5EF4-FFF2-40B4-BE49-F238E27FC236}">
                <a16:creationId xmlns:a16="http://schemas.microsoft.com/office/drawing/2014/main" id="{83BA3C8D-92F1-4BC9-BBD7-B2DA425E0273}"/>
              </a:ext>
            </a:extLst>
          </p:cNvPr>
          <p:cNvSpPr txBox="1">
            <a:spLocks noGrp="1"/>
          </p:cNvSpPr>
          <p:nvPr/>
        </p:nvSpPr>
        <p:spPr bwMode="auto">
          <a:xfrm>
            <a:off x="7013575" y="6667500"/>
            <a:ext cx="1905000" cy="171450"/>
          </a:xfrm>
          <a:prstGeom prst="rect">
            <a:avLst/>
          </a:prstGeom>
          <a:noFill/>
          <a:ln>
            <a:miter lim="800000"/>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sz="900" i="1">
                <a:solidFill>
                  <a:schemeClr val="bg1"/>
                </a:solidFill>
                <a:latin typeface="Informatic"/>
                <a:ea typeface="MS PGothic" panose="020B0600070205080204" pitchFamily="34" charset="-128"/>
              </a:rPr>
              <a:t> Slide </a:t>
            </a:r>
            <a:fld id="{B3EE5175-C6FA-4935-B9CE-BCE15858B37A}" type="slidenum">
              <a:rPr lang="en-US" altLang="en-US" sz="900" i="1">
                <a:solidFill>
                  <a:schemeClr val="bg1"/>
                </a:solidFill>
                <a:latin typeface="Informatic"/>
                <a:ea typeface="MS PGothic" panose="020B0600070205080204" pitchFamily="34" charset="-128"/>
              </a:rPr>
              <a:pPr algn="r"/>
              <a:t>14</a:t>
            </a:fld>
            <a:endParaRPr lang="en-US" altLang="en-US" sz="900" i="1">
              <a:solidFill>
                <a:schemeClr val="bg1"/>
              </a:solidFill>
              <a:latin typeface="Informatic"/>
              <a:ea typeface="MS PGothic" panose="020B0600070205080204" pitchFamily="34" charset="-128"/>
            </a:endParaRPr>
          </a:p>
        </p:txBody>
      </p:sp>
      <p:pic>
        <p:nvPicPr>
          <p:cNvPr id="28676" name="Picture 2" descr="O:\EE-2A Solar Energy Technology\Solar Graphics and Photos\Resources, Subsidy, parity charts\pv_map_us_germany_spain - 2009-04-10.jpg">
            <a:extLst>
              <a:ext uri="{FF2B5EF4-FFF2-40B4-BE49-F238E27FC236}">
                <a16:creationId xmlns:a16="http://schemas.microsoft.com/office/drawing/2014/main" id="{FE984C71-512A-46AE-9744-7CA6330E9BB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23963" y="946150"/>
            <a:ext cx="7158037"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9">
            <a:extLst>
              <a:ext uri="{FF2B5EF4-FFF2-40B4-BE49-F238E27FC236}">
                <a16:creationId xmlns:a16="http://schemas.microsoft.com/office/drawing/2014/main" id="{DAD96FC4-0CCB-478E-A981-43CD6170003E}"/>
              </a:ext>
            </a:extLst>
          </p:cNvPr>
          <p:cNvPicPr preferRelativeResize="0">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5288" y="935038"/>
            <a:ext cx="8421687"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7180F987-7802-4938-BAAF-50A8ED7FAA3E}"/>
              </a:ext>
            </a:extLst>
          </p:cNvPr>
          <p:cNvSpPr txBox="1">
            <a:spLocks/>
          </p:cNvSpPr>
          <p:nvPr/>
        </p:nvSpPr>
        <p:spPr bwMode="auto">
          <a:xfrm>
            <a:off x="76200" y="101600"/>
            <a:ext cx="5257800" cy="584200"/>
          </a:xfrm>
          <a:prstGeom prst="rect">
            <a:avLst/>
          </a:prstGeom>
          <a:noFill/>
          <a:ln w="9525">
            <a:noFill/>
            <a:miter lim="800000"/>
            <a:headEnd/>
            <a:tailEnd/>
          </a:ln>
        </p:spPr>
        <p:txBody>
          <a:bodyPr wrap="none" anchor="ctr"/>
          <a:lstStyle/>
          <a:p>
            <a:pPr>
              <a:defRPr/>
            </a:pPr>
            <a:r>
              <a:rPr lang="en-US" sz="2800" kern="0" dirty="0">
                <a:solidFill>
                  <a:schemeClr val="bg1"/>
                </a:solidFill>
                <a:ea typeface="MS PGothic" pitchFamily="34" charset="-128"/>
              </a:rPr>
              <a:t>FITs Drive All Renewables</a:t>
            </a:r>
          </a:p>
        </p:txBody>
      </p:sp>
      <p:sp>
        <p:nvSpPr>
          <p:cNvPr id="29700" name="Slide Number Placeholder 3">
            <a:extLst>
              <a:ext uri="{FF2B5EF4-FFF2-40B4-BE49-F238E27FC236}">
                <a16:creationId xmlns:a16="http://schemas.microsoft.com/office/drawing/2014/main" id="{ACDC0F90-B5A2-4403-ABD2-5F93A7396F22}"/>
              </a:ext>
            </a:extLst>
          </p:cNvPr>
          <p:cNvSpPr txBox="1">
            <a:spLocks/>
          </p:cNvSpPr>
          <p:nvPr/>
        </p:nvSpPr>
        <p:spPr bwMode="auto">
          <a:xfrm>
            <a:off x="8153400" y="6477000"/>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59764FF-CBB7-408D-BA3D-7D089C118071}" type="slidenum">
              <a:rPr lang="en-US" altLang="en-US" sz="1200">
                <a:solidFill>
                  <a:srgbClr val="013D21"/>
                </a:solidFill>
                <a:latin typeface="Informatic"/>
              </a:rPr>
              <a:pPr algn="r" eaLnBrk="1" hangingPunct="1"/>
              <a:t>15</a:t>
            </a:fld>
            <a:endParaRPr lang="en-US" altLang="en-US" sz="1200">
              <a:solidFill>
                <a:srgbClr val="013D21"/>
              </a:solidFill>
              <a:latin typeface="Informat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a:extLst>
              <a:ext uri="{FF2B5EF4-FFF2-40B4-BE49-F238E27FC236}">
                <a16:creationId xmlns:a16="http://schemas.microsoft.com/office/drawing/2014/main" id="{1048F17A-812F-4CE0-8A1F-B31061A55643}"/>
              </a:ext>
            </a:extLst>
          </p:cNvPr>
          <p:cNvSpPr>
            <a:spLocks noGrp="1"/>
          </p:cNvSpPr>
          <p:nvPr>
            <p:ph idx="1"/>
          </p:nvPr>
        </p:nvSpPr>
        <p:spPr>
          <a:xfrm>
            <a:off x="381000" y="914400"/>
            <a:ext cx="8610600" cy="4572000"/>
          </a:xfrm>
        </p:spPr>
        <p:txBody>
          <a:bodyPr/>
          <a:lstStyle/>
          <a:p>
            <a:r>
              <a:rPr lang="en-US" altLang="en-US" sz="2400">
                <a:solidFill>
                  <a:srgbClr val="595959"/>
                </a:solidFill>
                <a:latin typeface="Arial" panose="020B0604020202020204" pitchFamily="34" charset="0"/>
                <a:cs typeface="Arial" panose="020B0604020202020204" pitchFamily="34" charset="0"/>
              </a:rPr>
              <a:t>Municipalities</a:t>
            </a:r>
          </a:p>
          <a:p>
            <a:pPr lvl="1"/>
            <a:r>
              <a:rPr lang="en-US" altLang="en-US" sz="1800">
                <a:solidFill>
                  <a:srgbClr val="595959"/>
                </a:solidFill>
                <a:latin typeface="Arial" panose="020B0604020202020204" pitchFamily="34" charset="0"/>
                <a:cs typeface="Arial" panose="020B0604020202020204" pitchFamily="34" charset="0"/>
              </a:rPr>
              <a:t>Gainesville launched a Solar FIT in early-2009</a:t>
            </a:r>
          </a:p>
          <a:p>
            <a:pPr lvl="1"/>
            <a:r>
              <a:rPr lang="en-US" altLang="en-US" sz="1800">
                <a:solidFill>
                  <a:srgbClr val="595959"/>
                </a:solidFill>
                <a:latin typeface="Arial" panose="020B0604020202020204" pitchFamily="34" charset="0"/>
                <a:cs typeface="Arial" panose="020B0604020202020204" pitchFamily="34" charset="0"/>
              </a:rPr>
              <a:t>Sacramento launched a massive FIT program in early-2010</a:t>
            </a:r>
          </a:p>
          <a:p>
            <a:pPr lvl="1"/>
            <a:r>
              <a:rPr lang="en-US" altLang="en-US" sz="1800">
                <a:solidFill>
                  <a:srgbClr val="595959"/>
                </a:solidFill>
                <a:latin typeface="Arial" panose="020B0604020202020204" pitchFamily="34" charset="0"/>
                <a:cs typeface="Arial" panose="020B0604020202020204" pitchFamily="34" charset="0"/>
              </a:rPr>
              <a:t>San Antonio launched a Solar FIT in June 2010</a:t>
            </a:r>
          </a:p>
          <a:p>
            <a:pPr lvl="1"/>
            <a:r>
              <a:rPr lang="en-US" altLang="en-US" sz="1800">
                <a:solidFill>
                  <a:srgbClr val="595959"/>
                </a:solidFill>
                <a:latin typeface="Arial" panose="020B0604020202020204" pitchFamily="34" charset="0"/>
                <a:cs typeface="Arial" panose="020B0604020202020204" pitchFamily="34" charset="0"/>
              </a:rPr>
              <a:t>Los Angeles expected to enact a major Solar FIT in coming months</a:t>
            </a:r>
          </a:p>
          <a:p>
            <a:pPr lvl="1"/>
            <a:r>
              <a:rPr lang="en-US" altLang="en-US" sz="1800">
                <a:solidFill>
                  <a:srgbClr val="595959"/>
                </a:solidFill>
                <a:latin typeface="Arial" panose="020B0604020202020204" pitchFamily="34" charset="0"/>
                <a:cs typeface="Arial" panose="020B0604020202020204" pitchFamily="34" charset="0"/>
              </a:rPr>
              <a:t>Many additional municipalities are in process</a:t>
            </a:r>
          </a:p>
          <a:p>
            <a:r>
              <a:rPr lang="en-US" altLang="en-US" sz="2400">
                <a:solidFill>
                  <a:srgbClr val="595959"/>
                </a:solidFill>
                <a:latin typeface="Arial" panose="020B0604020202020204" pitchFamily="34" charset="0"/>
                <a:cs typeface="Arial" panose="020B0604020202020204" pitchFamily="34" charset="0"/>
              </a:rPr>
              <a:t>States</a:t>
            </a:r>
          </a:p>
          <a:p>
            <a:pPr lvl="1"/>
            <a:r>
              <a:rPr lang="en-US" altLang="en-US" sz="1800">
                <a:solidFill>
                  <a:srgbClr val="595959"/>
                </a:solidFill>
                <a:latin typeface="Arial" panose="020B0604020202020204" pitchFamily="34" charset="0"/>
                <a:cs typeface="Arial" panose="020B0604020202020204" pitchFamily="34" charset="0"/>
              </a:rPr>
              <a:t>Vermont enacted the first statewide FIT in mid-2009</a:t>
            </a:r>
          </a:p>
          <a:p>
            <a:pPr lvl="1"/>
            <a:r>
              <a:rPr lang="en-US" altLang="en-US" sz="1800">
                <a:solidFill>
                  <a:srgbClr val="595959"/>
                </a:solidFill>
                <a:latin typeface="Arial" panose="020B0604020202020204" pitchFamily="34" charset="0"/>
                <a:cs typeface="Arial" panose="020B0604020202020204" pitchFamily="34" charset="0"/>
              </a:rPr>
              <a:t>Ontario Canada launched a massive FIT in November 2009</a:t>
            </a:r>
          </a:p>
          <a:p>
            <a:pPr lvl="1"/>
            <a:r>
              <a:rPr lang="en-US" altLang="en-US" sz="1800">
                <a:solidFill>
                  <a:srgbClr val="595959"/>
                </a:solidFill>
                <a:latin typeface="Arial" panose="020B0604020202020204" pitchFamily="34" charset="0"/>
                <a:cs typeface="Arial" panose="020B0604020202020204" pitchFamily="34" charset="0"/>
              </a:rPr>
              <a:t>Renewable Energy &amp; Economic Stimulus Act (REESA FIT) in California</a:t>
            </a:r>
          </a:p>
          <a:p>
            <a:pPr lvl="1"/>
            <a:r>
              <a:rPr lang="en-US" altLang="en-US" sz="1800">
                <a:solidFill>
                  <a:srgbClr val="595959"/>
                </a:solidFill>
                <a:latin typeface="Arial" panose="020B0604020202020204" pitchFamily="34" charset="0"/>
                <a:cs typeface="Arial" panose="020B0604020202020204" pitchFamily="34" charset="0"/>
              </a:rPr>
              <a:t>Many additional states are in process</a:t>
            </a:r>
          </a:p>
          <a:p>
            <a:r>
              <a:rPr lang="en-US" altLang="en-US" sz="2400">
                <a:solidFill>
                  <a:srgbClr val="595959"/>
                </a:solidFill>
                <a:latin typeface="Arial" panose="020B0604020202020204" pitchFamily="34" charset="0"/>
                <a:cs typeface="Arial" panose="020B0604020202020204" pitchFamily="34" charset="0"/>
              </a:rPr>
              <a:t>National</a:t>
            </a:r>
          </a:p>
          <a:p>
            <a:pPr lvl="1"/>
            <a:r>
              <a:rPr lang="en-US" altLang="en-US" sz="1800">
                <a:solidFill>
                  <a:srgbClr val="595959"/>
                </a:solidFill>
                <a:latin typeface="Arial" panose="020B0604020202020204" pitchFamily="34" charset="0"/>
                <a:cs typeface="Arial" panose="020B0604020202020204" pitchFamily="34" charset="0"/>
              </a:rPr>
              <a:t>HR5883 (Inslee) introduced on 27 July 2010</a:t>
            </a:r>
            <a:endParaRPr lang="en-US" altLang="en-US">
              <a:solidFill>
                <a:srgbClr val="595959"/>
              </a:solidFill>
              <a:latin typeface="Arial" panose="020B0604020202020204" pitchFamily="34" charset="0"/>
              <a:cs typeface="Arial" panose="020B0604020202020204" pitchFamily="34" charset="0"/>
            </a:endParaRPr>
          </a:p>
        </p:txBody>
      </p:sp>
      <p:sp>
        <p:nvSpPr>
          <p:cNvPr id="30723" name="Title 1">
            <a:extLst>
              <a:ext uri="{FF2B5EF4-FFF2-40B4-BE49-F238E27FC236}">
                <a16:creationId xmlns:a16="http://schemas.microsoft.com/office/drawing/2014/main" id="{50BFAE43-2162-4271-A6E9-56E6E9C4AF91}"/>
              </a:ext>
            </a:extLst>
          </p:cNvPr>
          <p:cNvSpPr>
            <a:spLocks noGrp="1"/>
          </p:cNvSpPr>
          <p:nvPr>
            <p:ph type="title" idx="4294967295"/>
          </p:nvPr>
        </p:nvSpPr>
        <p:spPr>
          <a:xfrm>
            <a:off x="228600" y="101600"/>
            <a:ext cx="5257800" cy="584200"/>
          </a:xfrm>
        </p:spPr>
        <p:txBody>
          <a:bodyPr wrap="none"/>
          <a:lstStyle/>
          <a:p>
            <a:pPr eaLnBrk="1" hangingPunct="1"/>
            <a:r>
              <a:rPr lang="en-US" altLang="en-US" sz="4400">
                <a:latin typeface="Arial" panose="020B0604020202020204" pitchFamily="34" charset="0"/>
                <a:cs typeface="Arial" panose="020B0604020202020204" pitchFamily="34" charset="0"/>
              </a:rPr>
              <a:t>Get FIT to Win</a:t>
            </a:r>
          </a:p>
        </p:txBody>
      </p:sp>
      <p:sp>
        <p:nvSpPr>
          <p:cNvPr id="30724" name="TextBox 3">
            <a:extLst>
              <a:ext uri="{FF2B5EF4-FFF2-40B4-BE49-F238E27FC236}">
                <a16:creationId xmlns:a16="http://schemas.microsoft.com/office/drawing/2014/main" id="{FB799B9C-4A18-4453-BB2D-7A54FB5F9D17}"/>
              </a:ext>
            </a:extLst>
          </p:cNvPr>
          <p:cNvSpPr txBox="1">
            <a:spLocks noChangeArrowheads="1"/>
          </p:cNvSpPr>
          <p:nvPr/>
        </p:nvSpPr>
        <p:spPr bwMode="auto">
          <a:xfrm>
            <a:off x="1428750" y="5648325"/>
            <a:ext cx="6096000" cy="523875"/>
          </a:xfrm>
          <a:prstGeom prst="rect">
            <a:avLst/>
          </a:prstGeom>
          <a:solidFill>
            <a:srgbClr val="FFFF00"/>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latin typeface="Informatic"/>
              </a:rPr>
              <a:t>www.fitcoalition.com</a:t>
            </a:r>
          </a:p>
        </p:txBody>
      </p:sp>
      <p:sp>
        <p:nvSpPr>
          <p:cNvPr id="30725" name="Slide Number Placeholder 3">
            <a:extLst>
              <a:ext uri="{FF2B5EF4-FFF2-40B4-BE49-F238E27FC236}">
                <a16:creationId xmlns:a16="http://schemas.microsoft.com/office/drawing/2014/main" id="{EC24DB40-FF0F-451E-80A2-63D180D0A672}"/>
              </a:ext>
            </a:extLst>
          </p:cNvPr>
          <p:cNvSpPr txBox="1">
            <a:spLocks/>
          </p:cNvSpPr>
          <p:nvPr/>
        </p:nvSpPr>
        <p:spPr bwMode="auto">
          <a:xfrm>
            <a:off x="8305800" y="6492875"/>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C535478-64B6-43CB-8DF6-F6288E2351A2}" type="slidenum">
              <a:rPr lang="en-US" altLang="en-US" sz="1200">
                <a:solidFill>
                  <a:srgbClr val="013D21"/>
                </a:solidFill>
                <a:latin typeface="Informatic"/>
              </a:rPr>
              <a:pPr algn="r" eaLnBrk="1" hangingPunct="1"/>
              <a:t>16</a:t>
            </a:fld>
            <a:endParaRPr lang="en-US" altLang="en-US" sz="1200">
              <a:solidFill>
                <a:srgbClr val="013D21"/>
              </a:solidFill>
              <a:latin typeface="Informat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a:extLst>
              <a:ext uri="{FF2B5EF4-FFF2-40B4-BE49-F238E27FC236}">
                <a16:creationId xmlns:a16="http://schemas.microsoft.com/office/drawing/2014/main" id="{6D942285-CB2F-4BA4-B3A2-1137C2020F4F}"/>
              </a:ext>
            </a:extLst>
          </p:cNvPr>
          <p:cNvSpPr>
            <a:spLocks noGrp="1"/>
          </p:cNvSpPr>
          <p:nvPr>
            <p:ph idx="1"/>
          </p:nvPr>
        </p:nvSpPr>
        <p:spPr>
          <a:xfrm>
            <a:off x="304800" y="990600"/>
            <a:ext cx="8458200" cy="4343400"/>
          </a:xfrm>
        </p:spPr>
        <p:txBody>
          <a:bodyPr/>
          <a:lstStyle/>
          <a:p>
            <a:r>
              <a:rPr lang="en-US" altLang="en-US" sz="2000">
                <a:solidFill>
                  <a:srgbClr val="595959"/>
                </a:solidFill>
                <a:latin typeface="Arial" panose="020B0604020202020204" pitchFamily="34" charset="0"/>
                <a:cs typeface="Arial" panose="020B0604020202020204" pitchFamily="34" charset="0"/>
              </a:rPr>
              <a:t>Report by UC Berkeley (Professor Dan Kammen and Max Wei) shows unparalleled economic boost to California from the REESA FIT as compared to the central station baseline case for achieving the 33% RPS by 2020</a:t>
            </a:r>
            <a:r>
              <a:rPr lang="en-US" altLang="en-US" sz="1800">
                <a:solidFill>
                  <a:srgbClr val="595959"/>
                </a:solidFill>
                <a:latin typeface="Arial" panose="020B0604020202020204" pitchFamily="34" charset="0"/>
                <a:cs typeface="Arial" panose="020B0604020202020204" pitchFamily="34" charset="0"/>
              </a:rPr>
              <a:t> </a:t>
            </a:r>
          </a:p>
          <a:p>
            <a:endParaRPr lang="en-US" altLang="en-US" sz="1000">
              <a:solidFill>
                <a:srgbClr val="595959"/>
              </a:solidFill>
              <a:latin typeface="Arial" panose="020B0604020202020204" pitchFamily="34" charset="0"/>
              <a:cs typeface="Arial" panose="020B0604020202020204" pitchFamily="34" charset="0"/>
            </a:endParaRPr>
          </a:p>
          <a:p>
            <a:r>
              <a:rPr lang="en-US" altLang="en-US" sz="2000">
                <a:solidFill>
                  <a:srgbClr val="595959"/>
                </a:solidFill>
                <a:latin typeface="Arial" panose="020B0604020202020204" pitchFamily="34" charset="0"/>
                <a:cs typeface="Arial" panose="020B0604020202020204" pitchFamily="34" charset="0"/>
              </a:rPr>
              <a:t>The REESA FIT will generate three times more jobs, which means an additional 28,000 direct jobs per year in California between now and 2020</a:t>
            </a:r>
          </a:p>
          <a:p>
            <a:endParaRPr lang="en-US" altLang="en-US" sz="1000">
              <a:solidFill>
                <a:srgbClr val="595959"/>
              </a:solidFill>
              <a:latin typeface="Arial" panose="020B0604020202020204" pitchFamily="34" charset="0"/>
              <a:cs typeface="Arial" panose="020B0604020202020204" pitchFamily="34" charset="0"/>
            </a:endParaRPr>
          </a:p>
          <a:p>
            <a:r>
              <a:rPr lang="en-US" altLang="en-US" sz="2000">
                <a:solidFill>
                  <a:srgbClr val="595959"/>
                </a:solidFill>
                <a:latin typeface="Arial" panose="020B0604020202020204" pitchFamily="34" charset="0"/>
                <a:cs typeface="Arial" panose="020B0604020202020204" pitchFamily="34" charset="0"/>
              </a:rPr>
              <a:t>With multiplier effects, stimulation of massive levels of indirect and induced jobs as well</a:t>
            </a:r>
          </a:p>
          <a:p>
            <a:endParaRPr lang="en-US" altLang="en-US" sz="1000">
              <a:solidFill>
                <a:srgbClr val="595959"/>
              </a:solidFill>
              <a:latin typeface="Arial" panose="020B0604020202020204" pitchFamily="34" charset="0"/>
              <a:cs typeface="Arial" panose="020B0604020202020204" pitchFamily="34" charset="0"/>
            </a:endParaRPr>
          </a:p>
          <a:p>
            <a:r>
              <a:rPr lang="en-US" altLang="en-US" sz="2000">
                <a:solidFill>
                  <a:srgbClr val="595959"/>
                </a:solidFill>
                <a:latin typeface="Arial" panose="020B0604020202020204" pitchFamily="34" charset="0"/>
                <a:cs typeface="Arial" panose="020B0604020202020204" pitchFamily="34" charset="0"/>
              </a:rPr>
              <a:t>Investment and tax revenue increases are directly correlated to employment</a:t>
            </a:r>
            <a:endParaRPr lang="en-US" altLang="en-US" sz="1200">
              <a:solidFill>
                <a:srgbClr val="595959"/>
              </a:solidFill>
              <a:latin typeface="Arial" panose="020B0604020202020204" pitchFamily="34" charset="0"/>
              <a:cs typeface="Arial" panose="020B0604020202020204" pitchFamily="34" charset="0"/>
            </a:endParaRPr>
          </a:p>
        </p:txBody>
      </p:sp>
      <p:sp>
        <p:nvSpPr>
          <p:cNvPr id="31747" name="Title 1">
            <a:extLst>
              <a:ext uri="{FF2B5EF4-FFF2-40B4-BE49-F238E27FC236}">
                <a16:creationId xmlns:a16="http://schemas.microsoft.com/office/drawing/2014/main" id="{BDEE1710-862E-457B-BEF2-264FF13B09AE}"/>
              </a:ext>
            </a:extLst>
          </p:cNvPr>
          <p:cNvSpPr>
            <a:spLocks noGrp="1"/>
          </p:cNvSpPr>
          <p:nvPr>
            <p:ph type="title" idx="4294967295"/>
          </p:nvPr>
        </p:nvSpPr>
        <p:spPr>
          <a:xfrm>
            <a:off x="76200" y="101600"/>
            <a:ext cx="5257800" cy="584200"/>
          </a:xfrm>
        </p:spPr>
        <p:txBody>
          <a:bodyPr wrap="none"/>
          <a:lstStyle/>
          <a:p>
            <a:pPr eaLnBrk="1" hangingPunct="1"/>
            <a:r>
              <a:rPr lang="en-US" altLang="en-US" sz="3200">
                <a:latin typeface="Arial" panose="020B0604020202020204" pitchFamily="34" charset="0"/>
                <a:cs typeface="Arial" panose="020B0604020202020204" pitchFamily="34" charset="0"/>
              </a:rPr>
              <a:t>REESA FIT = Economic Win</a:t>
            </a:r>
          </a:p>
        </p:txBody>
      </p:sp>
      <p:sp>
        <p:nvSpPr>
          <p:cNvPr id="31748" name="Slide Number Placeholder 3">
            <a:extLst>
              <a:ext uri="{FF2B5EF4-FFF2-40B4-BE49-F238E27FC236}">
                <a16:creationId xmlns:a16="http://schemas.microsoft.com/office/drawing/2014/main" id="{5A6D15CE-8039-46BB-8F00-FC343750394A}"/>
              </a:ext>
            </a:extLst>
          </p:cNvPr>
          <p:cNvSpPr>
            <a:spLocks noGrp="1"/>
          </p:cNvSpPr>
          <p:nvPr>
            <p:ph type="sldNum" sz="quarter" idx="4"/>
          </p:nvPr>
        </p:nvSpPr>
        <p:spPr bwMode="auto">
          <a:xfrm>
            <a:off x="8610600" y="6492875"/>
            <a:ext cx="533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076F165-28AD-444F-868C-5D82D62C409A}" type="slidenum">
              <a:rPr lang="en-US" altLang="en-US">
                <a:solidFill>
                  <a:srgbClr val="013D21"/>
                </a:solidFill>
                <a:latin typeface="Informatic"/>
              </a:rPr>
              <a:pPr eaLnBrk="1" hangingPunct="1"/>
              <a:t>17</a:t>
            </a:fld>
            <a:endParaRPr lang="en-US" altLang="en-US">
              <a:solidFill>
                <a:srgbClr val="013D21"/>
              </a:solidFill>
              <a:latin typeface="Informatic"/>
            </a:endParaRPr>
          </a:p>
        </p:txBody>
      </p:sp>
      <p:sp>
        <p:nvSpPr>
          <p:cNvPr id="31749" name="TextBox 3">
            <a:extLst>
              <a:ext uri="{FF2B5EF4-FFF2-40B4-BE49-F238E27FC236}">
                <a16:creationId xmlns:a16="http://schemas.microsoft.com/office/drawing/2014/main" id="{96381624-EBA9-4A16-8D08-8BD7A6D3334C}"/>
              </a:ext>
            </a:extLst>
          </p:cNvPr>
          <p:cNvSpPr txBox="1">
            <a:spLocks noChangeArrowheads="1"/>
          </p:cNvSpPr>
          <p:nvPr/>
        </p:nvSpPr>
        <p:spPr bwMode="auto">
          <a:xfrm>
            <a:off x="381000" y="5341938"/>
            <a:ext cx="8305800" cy="830262"/>
          </a:xfrm>
          <a:prstGeom prst="rect">
            <a:avLst/>
          </a:prstGeom>
          <a:solidFill>
            <a:srgbClr val="FFFF00"/>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t>The REESA FIT drives three times more jobs in California than the baseline approach for fulfilling the 33% RPS</a:t>
            </a:r>
            <a:r>
              <a:rPr lang="en-US" altLang="en-US" sz="2000"/>
              <a:t> </a:t>
            </a:r>
            <a:endParaRPr lang="en-US" altLang="en-US" sz="2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a:extLst>
              <a:ext uri="{FF2B5EF4-FFF2-40B4-BE49-F238E27FC236}">
                <a16:creationId xmlns:a16="http://schemas.microsoft.com/office/drawing/2014/main" id="{1D8187E2-46C3-4FE6-9476-EC51BD50A5DC}"/>
              </a:ext>
            </a:extLst>
          </p:cNvPr>
          <p:cNvSpPr>
            <a:spLocks noGrp="1" noChangeArrowheads="1"/>
          </p:cNvSpPr>
          <p:nvPr>
            <p:ph type="title"/>
          </p:nvPr>
        </p:nvSpPr>
        <p:spPr>
          <a:xfrm>
            <a:off x="76200" y="0"/>
            <a:ext cx="5638800" cy="838200"/>
          </a:xfrm>
        </p:spPr>
        <p:txBody>
          <a:bodyPr/>
          <a:lstStyle/>
          <a:p>
            <a:r>
              <a:rPr lang="en-US" altLang="en-US" sz="3200">
                <a:latin typeface="Arial" panose="020B0604020202020204" pitchFamily="34" charset="0"/>
                <a:cs typeface="Arial" panose="020B0604020202020204" pitchFamily="34" charset="0"/>
              </a:rPr>
              <a:t>Ratepayers SAVE Money</a:t>
            </a:r>
          </a:p>
        </p:txBody>
      </p:sp>
      <p:sp>
        <p:nvSpPr>
          <p:cNvPr id="32771" name="TextBox 7">
            <a:extLst>
              <a:ext uri="{FF2B5EF4-FFF2-40B4-BE49-F238E27FC236}">
                <a16:creationId xmlns:a16="http://schemas.microsoft.com/office/drawing/2014/main" id="{68CC2A97-6917-41E6-B9D4-0BED717DB670}"/>
              </a:ext>
            </a:extLst>
          </p:cNvPr>
          <p:cNvSpPr txBox="1">
            <a:spLocks noChangeArrowheads="1"/>
          </p:cNvSpPr>
          <p:nvPr/>
        </p:nvSpPr>
        <p:spPr bwMode="auto">
          <a:xfrm>
            <a:off x="6477000" y="5181600"/>
            <a:ext cx="2438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100"/>
              <a:t>Source:  CPUC, FIT Coalition</a:t>
            </a:r>
          </a:p>
        </p:txBody>
      </p:sp>
      <p:sp>
        <p:nvSpPr>
          <p:cNvPr id="32772" name="TextBox 8">
            <a:extLst>
              <a:ext uri="{FF2B5EF4-FFF2-40B4-BE49-F238E27FC236}">
                <a16:creationId xmlns:a16="http://schemas.microsoft.com/office/drawing/2014/main" id="{0DCBFF22-F1DC-4ACE-A659-F2497E32E3F9}"/>
              </a:ext>
            </a:extLst>
          </p:cNvPr>
          <p:cNvSpPr txBox="1">
            <a:spLocks noChangeArrowheads="1"/>
          </p:cNvSpPr>
          <p:nvPr/>
        </p:nvSpPr>
        <p:spPr bwMode="auto">
          <a:xfrm>
            <a:off x="0" y="1150938"/>
            <a:ext cx="8686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t>The REESA FIT in California delivers 5% in ratepayer savings while fulfilling the entire 33% RPS on schedule!!!</a:t>
            </a:r>
          </a:p>
        </p:txBody>
      </p:sp>
      <p:graphicFrame>
        <p:nvGraphicFramePr>
          <p:cNvPr id="6" name="Table 5">
            <a:extLst>
              <a:ext uri="{FF2B5EF4-FFF2-40B4-BE49-F238E27FC236}">
                <a16:creationId xmlns:a16="http://schemas.microsoft.com/office/drawing/2014/main" id="{E6BAF680-62AA-426D-BD5A-B7337F13C7C2}"/>
              </a:ext>
            </a:extLst>
          </p:cNvPr>
          <p:cNvGraphicFramePr>
            <a:graphicFrameLocks noGrp="1"/>
          </p:cNvGraphicFramePr>
          <p:nvPr/>
        </p:nvGraphicFramePr>
        <p:xfrm>
          <a:off x="457200" y="2133600"/>
          <a:ext cx="8229600" cy="2919413"/>
        </p:xfrm>
        <a:graphic>
          <a:graphicData uri="http://schemas.openxmlformats.org/drawingml/2006/table">
            <a:tbl>
              <a:tblPr/>
              <a:tblGrid>
                <a:gridCol w="445613">
                  <a:extLst>
                    <a:ext uri="{9D8B030D-6E8A-4147-A177-3AD203B41FA5}">
                      <a16:colId xmlns:a16="http://schemas.microsoft.com/office/drawing/2014/main" val="20000"/>
                    </a:ext>
                  </a:extLst>
                </a:gridCol>
                <a:gridCol w="786933">
                  <a:extLst>
                    <a:ext uri="{9D8B030D-6E8A-4147-A177-3AD203B41FA5}">
                      <a16:colId xmlns:a16="http://schemas.microsoft.com/office/drawing/2014/main" val="20001"/>
                    </a:ext>
                  </a:extLst>
                </a:gridCol>
                <a:gridCol w="561755">
                  <a:extLst>
                    <a:ext uri="{9D8B030D-6E8A-4147-A177-3AD203B41FA5}">
                      <a16:colId xmlns:a16="http://schemas.microsoft.com/office/drawing/2014/main" val="20002"/>
                    </a:ext>
                  </a:extLst>
                </a:gridCol>
                <a:gridCol w="561755">
                  <a:extLst>
                    <a:ext uri="{9D8B030D-6E8A-4147-A177-3AD203B41FA5}">
                      <a16:colId xmlns:a16="http://schemas.microsoft.com/office/drawing/2014/main" val="20003"/>
                    </a:ext>
                  </a:extLst>
                </a:gridCol>
                <a:gridCol w="561755">
                  <a:extLst>
                    <a:ext uri="{9D8B030D-6E8A-4147-A177-3AD203B41FA5}">
                      <a16:colId xmlns:a16="http://schemas.microsoft.com/office/drawing/2014/main" val="20004"/>
                    </a:ext>
                  </a:extLst>
                </a:gridCol>
                <a:gridCol w="561755">
                  <a:extLst>
                    <a:ext uri="{9D8B030D-6E8A-4147-A177-3AD203B41FA5}">
                      <a16:colId xmlns:a16="http://schemas.microsoft.com/office/drawing/2014/main" val="20005"/>
                    </a:ext>
                  </a:extLst>
                </a:gridCol>
                <a:gridCol w="561755">
                  <a:extLst>
                    <a:ext uri="{9D8B030D-6E8A-4147-A177-3AD203B41FA5}">
                      <a16:colId xmlns:a16="http://schemas.microsoft.com/office/drawing/2014/main" val="20006"/>
                    </a:ext>
                  </a:extLst>
                </a:gridCol>
                <a:gridCol w="561755">
                  <a:extLst>
                    <a:ext uri="{9D8B030D-6E8A-4147-A177-3AD203B41FA5}">
                      <a16:colId xmlns:a16="http://schemas.microsoft.com/office/drawing/2014/main" val="20007"/>
                    </a:ext>
                  </a:extLst>
                </a:gridCol>
                <a:gridCol w="1023961">
                  <a:extLst>
                    <a:ext uri="{9D8B030D-6E8A-4147-A177-3AD203B41FA5}">
                      <a16:colId xmlns:a16="http://schemas.microsoft.com/office/drawing/2014/main" val="20008"/>
                    </a:ext>
                  </a:extLst>
                </a:gridCol>
                <a:gridCol w="746637">
                  <a:extLst>
                    <a:ext uri="{9D8B030D-6E8A-4147-A177-3AD203B41FA5}">
                      <a16:colId xmlns:a16="http://schemas.microsoft.com/office/drawing/2014/main" val="20009"/>
                    </a:ext>
                  </a:extLst>
                </a:gridCol>
                <a:gridCol w="810634">
                  <a:extLst>
                    <a:ext uri="{9D8B030D-6E8A-4147-A177-3AD203B41FA5}">
                      <a16:colId xmlns:a16="http://schemas.microsoft.com/office/drawing/2014/main" val="20010"/>
                    </a:ext>
                  </a:extLst>
                </a:gridCol>
                <a:gridCol w="1045292">
                  <a:extLst>
                    <a:ext uri="{9D8B030D-6E8A-4147-A177-3AD203B41FA5}">
                      <a16:colId xmlns:a16="http://schemas.microsoft.com/office/drawing/2014/main" val="20011"/>
                    </a:ext>
                  </a:extLst>
                </a:gridCol>
              </a:tblGrid>
              <a:tr h="380539">
                <a:tc>
                  <a:txBody>
                    <a:bodyPr/>
                    <a:lstStyle/>
                    <a:p>
                      <a:pPr algn="l" fontAlgn="b"/>
                      <a:endParaRPr lang="en-US" sz="600" b="0" i="0" u="none" strike="noStrike" dirty="0">
                        <a:latin typeface="Arial"/>
                      </a:endParaRPr>
                    </a:p>
                  </a:txBody>
                  <a:tcPr marL="5273" marR="5273" marT="5272" marB="0" anchor="b">
                    <a:lnL>
                      <a:noFill/>
                    </a:lnL>
                    <a:lnR>
                      <a:noFill/>
                    </a:lnR>
                    <a:lnT>
                      <a:noFill/>
                    </a:lnT>
                    <a:lnB>
                      <a:noFill/>
                    </a:lnB>
                  </a:tcPr>
                </a:tc>
                <a:tc>
                  <a:txBody>
                    <a:bodyPr/>
                    <a:lstStyle/>
                    <a:p>
                      <a:pPr algn="l" fontAlgn="b"/>
                      <a:endParaRPr lang="en-US" sz="600" b="0" i="0" u="none" strike="noStrike">
                        <a:latin typeface="Arial"/>
                      </a:endParaRPr>
                    </a:p>
                  </a:txBody>
                  <a:tcPr marL="5273" marR="5273" marT="5272" marB="0" anchor="b">
                    <a:lnL>
                      <a:noFill/>
                    </a:lnL>
                    <a:lnR>
                      <a:noFill/>
                    </a:lnR>
                    <a:lnT>
                      <a:noFill/>
                    </a:lnT>
                    <a:lnB>
                      <a:noFill/>
                    </a:lnB>
                  </a:tcPr>
                </a:tc>
                <a:tc gridSpan="2">
                  <a:txBody>
                    <a:bodyPr/>
                    <a:lstStyle/>
                    <a:p>
                      <a:pPr algn="l" fontAlgn="b"/>
                      <a:r>
                        <a:rPr lang="en-US" sz="600" b="0" i="0" u="none" strike="noStrike">
                          <a:latin typeface="Arial"/>
                        </a:rPr>
                        <a:t>FiT Rate ($/kWh)</a:t>
                      </a:r>
                    </a:p>
                  </a:txBody>
                  <a:tcPr marL="5273" marR="5273" marT="5272" marB="0" anchor="b">
                    <a:lnL>
                      <a:noFill/>
                    </a:lnL>
                    <a:lnR>
                      <a:noFill/>
                    </a:lnR>
                    <a:lnT>
                      <a:noFill/>
                    </a:lnT>
                    <a:lnB>
                      <a:noFill/>
                    </a:lnB>
                  </a:tcPr>
                </a:tc>
                <a:tc hMerge="1">
                  <a:txBody>
                    <a:bodyPr/>
                    <a:lstStyle/>
                    <a:p>
                      <a:endParaRPr lang="en-US"/>
                    </a:p>
                  </a:txBody>
                  <a:tcPr/>
                </a:tc>
                <a:tc gridSpan="2">
                  <a:txBody>
                    <a:bodyPr/>
                    <a:lstStyle/>
                    <a:p>
                      <a:pPr algn="l" fontAlgn="b"/>
                      <a:r>
                        <a:rPr lang="en-US" sz="600" b="0" i="0" u="none" strike="noStrike">
                          <a:latin typeface="Arial"/>
                        </a:rPr>
                        <a:t>Annual cap limit (%)</a:t>
                      </a:r>
                    </a:p>
                  </a:txBody>
                  <a:tcPr marL="5273" marR="5273" marT="5272" marB="0" anchor="b">
                    <a:lnL>
                      <a:noFill/>
                    </a:lnL>
                    <a:lnR>
                      <a:noFill/>
                    </a:lnR>
                    <a:lnT>
                      <a:noFill/>
                    </a:lnT>
                    <a:lnB>
                      <a:noFill/>
                    </a:lnB>
                  </a:tcPr>
                </a:tc>
                <a:tc hMerge="1">
                  <a:txBody>
                    <a:bodyPr/>
                    <a:lstStyle/>
                    <a:p>
                      <a:endParaRPr lang="en-US"/>
                    </a:p>
                  </a:txBody>
                  <a:tcPr/>
                </a:tc>
                <a:tc gridSpan="2">
                  <a:txBody>
                    <a:bodyPr/>
                    <a:lstStyle/>
                    <a:p>
                      <a:pPr algn="l" fontAlgn="b"/>
                      <a:r>
                        <a:rPr lang="en-US" sz="600" b="0" i="0" u="none" strike="noStrike">
                          <a:latin typeface="Arial"/>
                        </a:rPr>
                        <a:t>Avoided Cost ($/kWh)</a:t>
                      </a:r>
                    </a:p>
                  </a:txBody>
                  <a:tcPr marL="5273" marR="5273" marT="5272" marB="0" anchor="b">
                    <a:lnL>
                      <a:noFill/>
                    </a:lnL>
                    <a:lnR>
                      <a:noFill/>
                    </a:lnR>
                    <a:lnT>
                      <a:noFill/>
                    </a:lnT>
                    <a:lnB>
                      <a:noFill/>
                    </a:lnB>
                  </a:tcPr>
                </a:tc>
                <a:tc hMerge="1">
                  <a:txBody>
                    <a:bodyPr/>
                    <a:lstStyle/>
                    <a:p>
                      <a:endParaRPr lang="en-US"/>
                    </a:p>
                  </a:txBody>
                  <a:tcPr/>
                </a:tc>
                <a:tc>
                  <a:txBody>
                    <a:bodyPr/>
                    <a:lstStyle/>
                    <a:p>
                      <a:pPr algn="l" fontAlgn="b"/>
                      <a:r>
                        <a:rPr lang="en-US" sz="600" b="0" i="0" u="none" strike="noStrike">
                          <a:latin typeface="Arial"/>
                        </a:rPr>
                        <a:t>Annual FIT rate degression (%)</a:t>
                      </a:r>
                    </a:p>
                  </a:txBody>
                  <a:tcPr marL="5273" marR="5273" marT="5272" marB="0" anchor="b">
                    <a:lnL>
                      <a:noFill/>
                    </a:lnL>
                    <a:lnR>
                      <a:noFill/>
                    </a:lnR>
                    <a:lnT>
                      <a:noFill/>
                    </a:lnT>
                    <a:lnB>
                      <a:noFill/>
                    </a:lnB>
                  </a:tcPr>
                </a:tc>
                <a:tc gridSpan="3">
                  <a:txBody>
                    <a:bodyPr/>
                    <a:lstStyle/>
                    <a:p>
                      <a:pPr algn="l" fontAlgn="b"/>
                      <a:r>
                        <a:rPr lang="en-US" sz="600" b="0" i="0" u="none" strike="noStrike" dirty="0">
                          <a:latin typeface="Arial"/>
                        </a:rPr>
                        <a:t>Annual escalator for avoided cost (%)</a:t>
                      </a:r>
                    </a:p>
                  </a:txBody>
                  <a:tcPr marL="5273" marR="5273" marT="5272"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5602">
                <a:tc>
                  <a:txBody>
                    <a:bodyPr/>
                    <a:lstStyle/>
                    <a:p>
                      <a:pPr algn="l" fontAlgn="b"/>
                      <a:endParaRPr lang="en-US" sz="600" b="0" i="0" u="none" strike="noStrike">
                        <a:latin typeface="Arial"/>
                      </a:endParaRPr>
                    </a:p>
                  </a:txBody>
                  <a:tcPr marL="5273" marR="5273" marT="52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latin typeface="Arial"/>
                      </a:endParaRPr>
                    </a:p>
                  </a:txBody>
                  <a:tcPr marL="5273" marR="5273" marT="52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Arial"/>
                        </a:rPr>
                        <a:t> $        0.16 </a:t>
                      </a:r>
                    </a:p>
                  </a:txBody>
                  <a:tcPr marL="5273" marR="5273" marT="52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latin typeface="Arial"/>
                      </a:endParaRPr>
                    </a:p>
                  </a:txBody>
                  <a:tcPr marL="5273" marR="5273" marT="52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latin typeface="Arial"/>
                        </a:rPr>
                        <a:t>2</a:t>
                      </a:r>
                    </a:p>
                  </a:txBody>
                  <a:tcPr marL="5273" marR="5273" marT="52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a:latin typeface="Arial"/>
                      </a:endParaRPr>
                    </a:p>
                  </a:txBody>
                  <a:tcPr marL="5273" marR="5273" marT="52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Arial"/>
                        </a:rPr>
                        <a:t> $      0.125 </a:t>
                      </a:r>
                    </a:p>
                  </a:txBody>
                  <a:tcPr marL="5273" marR="5273" marT="52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latin typeface="Arial"/>
                      </a:endParaRPr>
                    </a:p>
                  </a:txBody>
                  <a:tcPr marL="5273" marR="5273" marT="52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latin typeface="Arial"/>
                        </a:rPr>
                        <a:t>5</a:t>
                      </a:r>
                    </a:p>
                  </a:txBody>
                  <a:tcPr marL="5273" marR="5273" marT="52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a:latin typeface="Arial"/>
                        </a:rPr>
                        <a:t>3</a:t>
                      </a:r>
                    </a:p>
                  </a:txBody>
                  <a:tcPr marL="5273" marR="5273" marT="52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latin typeface="Arial"/>
                      </a:endParaRPr>
                    </a:p>
                  </a:txBody>
                  <a:tcPr marL="5273" marR="5273" marT="52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latin typeface="Arial"/>
                      </a:endParaRPr>
                    </a:p>
                  </a:txBody>
                  <a:tcPr marL="5273" marR="5273" marT="5272"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2018">
                <a:tc>
                  <a:txBody>
                    <a:bodyPr/>
                    <a:lstStyle/>
                    <a:p>
                      <a:pPr algn="ctr" fontAlgn="b"/>
                      <a:r>
                        <a:rPr lang="en-US" sz="600" b="0" i="0" u="none" strike="noStrike">
                          <a:latin typeface="Arial"/>
                        </a:rPr>
                        <a:t> </a:t>
                      </a:r>
                    </a:p>
                  </a:txBody>
                  <a:tcPr marL="5273" marR="5273" marT="527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latin typeface="Arial"/>
                        </a:rPr>
                        <a:t>Total CA Electric</a:t>
                      </a:r>
                    </a:p>
                  </a:txBody>
                  <a:tcPr marL="5273" marR="5273" marT="52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latin typeface="Arial"/>
                        </a:rPr>
                        <a:t>FIT Rate</a:t>
                      </a:r>
                    </a:p>
                  </a:txBody>
                  <a:tcPr marL="5273" marR="5273" marT="52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latin typeface="Arial"/>
                        </a:rPr>
                        <a:t>Cumulative</a:t>
                      </a:r>
                    </a:p>
                  </a:txBody>
                  <a:tcPr marL="5273" marR="5273" marT="52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latin typeface="Arial"/>
                        </a:rPr>
                        <a:t>Quantity</a:t>
                      </a:r>
                    </a:p>
                  </a:txBody>
                  <a:tcPr marL="5273" marR="5273" marT="52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latin typeface="Arial"/>
                        </a:rPr>
                        <a:t>FIT Fulfillment</a:t>
                      </a:r>
                    </a:p>
                  </a:txBody>
                  <a:tcPr marL="5273" marR="5273" marT="52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latin typeface="Arial"/>
                        </a:rPr>
                        <a:t>FIT Cost</a:t>
                      </a:r>
                    </a:p>
                  </a:txBody>
                  <a:tcPr marL="5273" marR="5273" marT="52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latin typeface="Arial"/>
                        </a:rPr>
                        <a:t>Avoided Cost</a:t>
                      </a:r>
                    </a:p>
                  </a:txBody>
                  <a:tcPr marL="5273" marR="5273" marT="52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latin typeface="Arial"/>
                        </a:rPr>
                        <a:t>Avoided Cost</a:t>
                      </a:r>
                    </a:p>
                  </a:txBody>
                  <a:tcPr marL="5273" marR="5273" marT="52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latin typeface="Arial"/>
                        </a:rPr>
                        <a:t>Rates</a:t>
                      </a:r>
                    </a:p>
                  </a:txBody>
                  <a:tcPr marL="5273" marR="5273" marT="52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latin typeface="Arial"/>
                        </a:rPr>
                        <a:t>Rates</a:t>
                      </a:r>
                    </a:p>
                  </a:txBody>
                  <a:tcPr marL="5273" marR="5273" marT="52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latin typeface="Arial"/>
                        </a:rPr>
                        <a:t>Rate Differential</a:t>
                      </a:r>
                    </a:p>
                  </a:txBody>
                  <a:tcPr marL="5273" marR="5273" marT="527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112618">
                <a:tc>
                  <a:txBody>
                    <a:bodyPr/>
                    <a:lstStyle/>
                    <a:p>
                      <a:pPr algn="ctr" fontAlgn="b"/>
                      <a:r>
                        <a:rPr lang="en-US" sz="600" b="0" i="0" u="none" strike="noStrike">
                          <a:latin typeface="Arial"/>
                        </a:rPr>
                        <a:t> Year </a:t>
                      </a:r>
                    </a:p>
                  </a:txBody>
                  <a:tcPr marL="5273" marR="5273" marT="527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Arial"/>
                        </a:rPr>
                        <a:t> Energy (GWh) </a:t>
                      </a:r>
                    </a:p>
                  </a:txBody>
                  <a:tcPr marL="5273" marR="5273" marT="52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Arial"/>
                        </a:rPr>
                        <a:t> ($/kWh) </a:t>
                      </a:r>
                    </a:p>
                  </a:txBody>
                  <a:tcPr marL="5273" marR="5273" marT="52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Arial"/>
                        </a:rPr>
                        <a:t> Limit </a:t>
                      </a:r>
                    </a:p>
                  </a:txBody>
                  <a:tcPr marL="5273" marR="5273" marT="52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Arial"/>
                        </a:rPr>
                        <a:t> (GWh) </a:t>
                      </a:r>
                    </a:p>
                  </a:txBody>
                  <a:tcPr marL="5273" marR="5273" marT="52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Arial"/>
                        </a:rPr>
                        <a:t> of RPS </a:t>
                      </a:r>
                    </a:p>
                  </a:txBody>
                  <a:tcPr marL="5273" marR="5273" marT="52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Arial"/>
                        </a:rPr>
                        <a:t>($mil)</a:t>
                      </a:r>
                    </a:p>
                  </a:txBody>
                  <a:tcPr marL="5273" marR="5273" marT="52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Arial"/>
                        </a:rPr>
                        <a:t> ($/kWh) </a:t>
                      </a:r>
                    </a:p>
                  </a:txBody>
                  <a:tcPr marL="5273" marR="5273" marT="52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Arial"/>
                        </a:rPr>
                        <a:t>($mil)</a:t>
                      </a:r>
                    </a:p>
                  </a:txBody>
                  <a:tcPr marL="5273" marR="5273" marT="52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Arial"/>
                        </a:rPr>
                        <a:t> without FIT </a:t>
                      </a:r>
                    </a:p>
                  </a:txBody>
                  <a:tcPr marL="5273" marR="5273" marT="52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Arial"/>
                        </a:rPr>
                        <a:t> with FIT </a:t>
                      </a:r>
                    </a:p>
                  </a:txBody>
                  <a:tcPr marL="5273" marR="5273" marT="52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Arial"/>
                        </a:rPr>
                        <a:t> baseline premium w/ FIT </a:t>
                      </a:r>
                    </a:p>
                  </a:txBody>
                  <a:tcPr marL="5273" marR="5273" marT="527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2618">
                <a:tc>
                  <a:txBody>
                    <a:bodyPr/>
                    <a:lstStyle/>
                    <a:p>
                      <a:pPr algn="ctr" fontAlgn="b"/>
                      <a:r>
                        <a:rPr lang="en-US" sz="600" b="0" i="0" u="none" strike="noStrike">
                          <a:latin typeface="Arial"/>
                        </a:rPr>
                        <a:t> </a:t>
                      </a:r>
                    </a:p>
                  </a:txBody>
                  <a:tcPr marL="5273" marR="5273" marT="527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600" b="0" i="0" u="none" strike="noStrike">
                        <a:latin typeface="Arial"/>
                      </a:endParaRPr>
                    </a:p>
                  </a:txBody>
                  <a:tcPr marL="5273" marR="5273" marT="52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600" b="0" i="0" u="none" strike="noStrike">
                        <a:latin typeface="Arial"/>
                      </a:endParaRPr>
                    </a:p>
                  </a:txBody>
                  <a:tcPr marL="5273" marR="5273" marT="52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600" b="0" i="0" u="none" strike="noStrike">
                        <a:latin typeface="Arial"/>
                      </a:endParaRPr>
                    </a:p>
                  </a:txBody>
                  <a:tcPr marL="5273" marR="5273" marT="52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600" b="0" i="0" u="none" strike="noStrike">
                        <a:latin typeface="Arial"/>
                      </a:endParaRPr>
                    </a:p>
                  </a:txBody>
                  <a:tcPr marL="5273" marR="5273" marT="52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600" b="0" i="0" u="none" strike="noStrike">
                        <a:latin typeface="Arial"/>
                      </a:endParaRPr>
                    </a:p>
                  </a:txBody>
                  <a:tcPr marL="5273" marR="5273" marT="52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600" b="0" i="0" u="none" strike="noStrike">
                        <a:latin typeface="Arial"/>
                      </a:endParaRPr>
                    </a:p>
                  </a:txBody>
                  <a:tcPr marL="5273" marR="5273" marT="52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600" b="0" i="0" u="none" strike="noStrike">
                        <a:latin typeface="Arial"/>
                      </a:endParaRPr>
                    </a:p>
                  </a:txBody>
                  <a:tcPr marL="5273" marR="5273" marT="52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600" b="0" i="0" u="none" strike="noStrike">
                        <a:latin typeface="Arial"/>
                      </a:endParaRPr>
                    </a:p>
                  </a:txBody>
                  <a:tcPr marL="5273" marR="5273" marT="52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600" b="0" i="0" u="none" strike="noStrike">
                        <a:latin typeface="Arial"/>
                      </a:endParaRPr>
                    </a:p>
                  </a:txBody>
                  <a:tcPr marL="5273" marR="5273" marT="52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600" b="0" i="0" u="none" strike="noStrike">
                        <a:latin typeface="Arial"/>
                      </a:endParaRPr>
                    </a:p>
                  </a:txBody>
                  <a:tcPr marL="5273" marR="5273" marT="52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latin typeface="Arial"/>
                        </a:rPr>
                        <a:t> </a:t>
                      </a:r>
                    </a:p>
                  </a:txBody>
                  <a:tcPr marL="5273" marR="5273" marT="527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4"/>
                  </a:ext>
                </a:extLst>
              </a:tr>
              <a:tr h="195602">
                <a:tc>
                  <a:txBody>
                    <a:bodyPr/>
                    <a:lstStyle/>
                    <a:p>
                      <a:pPr algn="ctr" fontAlgn="b"/>
                      <a:r>
                        <a:rPr lang="en-US" sz="600" b="0" i="0" u="none" strike="noStrike">
                          <a:latin typeface="Arial"/>
                        </a:rPr>
                        <a:t>2011</a:t>
                      </a:r>
                    </a:p>
                  </a:txBody>
                  <a:tcPr marL="5273" marR="5273" marT="5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latin typeface="Arial"/>
                        </a:rPr>
                        <a:t>267,665</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0.160 </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2.00%</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         5,353 </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2%</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857</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0.125 </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669</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0.138</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0.139</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0.51%</a:t>
                      </a:r>
                    </a:p>
                  </a:txBody>
                  <a:tcPr marL="5273" marR="5273" marT="527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95602">
                <a:tc>
                  <a:txBody>
                    <a:bodyPr/>
                    <a:lstStyle/>
                    <a:p>
                      <a:pPr algn="ctr" fontAlgn="b"/>
                      <a:r>
                        <a:rPr lang="en-US" sz="600" b="0" i="0" u="none" strike="noStrike">
                          <a:latin typeface="Arial"/>
                        </a:rPr>
                        <a:t>2012</a:t>
                      </a:r>
                    </a:p>
                  </a:txBody>
                  <a:tcPr marL="5273" marR="5273" marT="5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latin typeface="Arial"/>
                        </a:rPr>
                        <a:t>268,349</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0.152 </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4.00%</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       10,734 </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4%</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1,674</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0.129 </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1,382</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0.139</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0.140</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0.78%</a:t>
                      </a:r>
                    </a:p>
                  </a:txBody>
                  <a:tcPr marL="5273" marR="5273" marT="527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95602">
                <a:tc>
                  <a:txBody>
                    <a:bodyPr/>
                    <a:lstStyle/>
                    <a:p>
                      <a:pPr algn="ctr" fontAlgn="b"/>
                      <a:r>
                        <a:rPr lang="en-US" sz="600" b="0" i="0" u="none" strike="noStrike">
                          <a:latin typeface="Arial"/>
                        </a:rPr>
                        <a:t>2013</a:t>
                      </a:r>
                    </a:p>
                  </a:txBody>
                  <a:tcPr marL="5273" marR="5273" marT="5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latin typeface="Arial"/>
                        </a:rPr>
                        <a:t>268,960</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0.144 </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6.00%</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       16,138 </a:t>
                      </a:r>
                    </a:p>
                  </a:txBody>
                  <a:tcPr marL="5273" marR="5273" marT="5272" marB="0" anchor="b">
                    <a:lnL>
                      <a:noFill/>
                    </a:lnL>
                    <a:lnR>
                      <a:noFill/>
                    </a:lnR>
                    <a:lnT>
                      <a:noFill/>
                    </a:lnT>
                    <a:lnB>
                      <a:noFill/>
                    </a:lnB>
                  </a:tcPr>
                </a:tc>
                <a:tc>
                  <a:txBody>
                    <a:bodyPr/>
                    <a:lstStyle/>
                    <a:p>
                      <a:pPr algn="ctr" fontAlgn="b"/>
                      <a:r>
                        <a:rPr lang="en-US" sz="600" b="0" i="0" u="none" strike="noStrike" dirty="0">
                          <a:latin typeface="Arial"/>
                        </a:rPr>
                        <a:t>6%</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2,455</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0.133 </a:t>
                      </a:r>
                    </a:p>
                  </a:txBody>
                  <a:tcPr marL="5273" marR="5273" marT="5272" marB="0" anchor="b">
                    <a:lnL>
                      <a:noFill/>
                    </a:lnL>
                    <a:lnR>
                      <a:noFill/>
                    </a:lnR>
                    <a:lnT>
                      <a:noFill/>
                    </a:lnT>
                    <a:lnB>
                      <a:noFill/>
                    </a:lnB>
                  </a:tcPr>
                </a:tc>
                <a:tc>
                  <a:txBody>
                    <a:bodyPr/>
                    <a:lstStyle/>
                    <a:p>
                      <a:pPr algn="ctr" fontAlgn="b"/>
                      <a:r>
                        <a:rPr lang="en-US" sz="600" b="0" i="0" u="none" strike="noStrike" dirty="0">
                          <a:latin typeface="Arial"/>
                        </a:rPr>
                        <a:t>2,140</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0.141</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0.142</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0.83%</a:t>
                      </a:r>
                    </a:p>
                  </a:txBody>
                  <a:tcPr marL="5273" marR="5273" marT="527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95602">
                <a:tc>
                  <a:txBody>
                    <a:bodyPr/>
                    <a:lstStyle/>
                    <a:p>
                      <a:pPr algn="ctr" fontAlgn="b"/>
                      <a:r>
                        <a:rPr lang="en-US" sz="600" b="0" i="0" u="none" strike="noStrike">
                          <a:latin typeface="Arial"/>
                        </a:rPr>
                        <a:t>2014</a:t>
                      </a:r>
                    </a:p>
                  </a:txBody>
                  <a:tcPr marL="5273" marR="5273" marT="5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latin typeface="Arial"/>
                        </a:rPr>
                        <a:t>269,500</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0.137 </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8.00%</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       21,560 </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8%</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3,199</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0.137 </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2,945</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0.142</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0.143</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0.66%</a:t>
                      </a:r>
                    </a:p>
                  </a:txBody>
                  <a:tcPr marL="5273" marR="5273" marT="527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95602">
                <a:tc>
                  <a:txBody>
                    <a:bodyPr/>
                    <a:lstStyle/>
                    <a:p>
                      <a:pPr algn="ctr" fontAlgn="b"/>
                      <a:r>
                        <a:rPr lang="en-US" sz="600" b="0" i="0" u="none" strike="noStrike">
                          <a:latin typeface="Arial"/>
                        </a:rPr>
                        <a:t>2015</a:t>
                      </a:r>
                    </a:p>
                  </a:txBody>
                  <a:tcPr marL="5273" marR="5273" marT="5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latin typeface="Arial"/>
                        </a:rPr>
                        <a:t>269,969</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0.130 </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10.00%</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       26,997 </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10%</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3,907</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0.141 </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3,798</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0.143</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0.143</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0.28%</a:t>
                      </a:r>
                    </a:p>
                  </a:txBody>
                  <a:tcPr marL="5273" marR="5273" marT="527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195602">
                <a:tc>
                  <a:txBody>
                    <a:bodyPr/>
                    <a:lstStyle/>
                    <a:p>
                      <a:pPr algn="ctr" fontAlgn="b"/>
                      <a:r>
                        <a:rPr lang="en-US" sz="600" b="0" i="0" u="none" strike="noStrike">
                          <a:latin typeface="Arial"/>
                        </a:rPr>
                        <a:t>2016</a:t>
                      </a:r>
                    </a:p>
                  </a:txBody>
                  <a:tcPr marL="5273" marR="5273" marT="5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latin typeface="Arial"/>
                        </a:rPr>
                        <a:t>270,365</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0.124 </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12.00%</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       32,444 </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12%</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4,581</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0.145 </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4,701</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0.144</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0.144</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-0.31%</a:t>
                      </a:r>
                    </a:p>
                  </a:txBody>
                  <a:tcPr marL="5273" marR="5273" marT="527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95602">
                <a:tc>
                  <a:txBody>
                    <a:bodyPr/>
                    <a:lstStyle/>
                    <a:p>
                      <a:pPr algn="ctr" fontAlgn="b"/>
                      <a:r>
                        <a:rPr lang="en-US" sz="600" b="0" i="0" u="none" strike="noStrike">
                          <a:latin typeface="Arial"/>
                        </a:rPr>
                        <a:t>2017</a:t>
                      </a:r>
                    </a:p>
                  </a:txBody>
                  <a:tcPr marL="5273" marR="5273" marT="5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latin typeface="Arial"/>
                        </a:rPr>
                        <a:t>270,690</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0.118 </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14.00%</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       37,897 </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14%</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5,223</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0.149 </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5,656</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0.145</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0.144</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-1.10%</a:t>
                      </a:r>
                    </a:p>
                  </a:txBody>
                  <a:tcPr marL="5273" marR="5273" marT="527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95602">
                <a:tc>
                  <a:txBody>
                    <a:bodyPr/>
                    <a:lstStyle/>
                    <a:p>
                      <a:pPr algn="ctr" fontAlgn="b"/>
                      <a:r>
                        <a:rPr lang="en-US" sz="600" b="0" i="0" u="none" strike="noStrike">
                          <a:latin typeface="Arial"/>
                        </a:rPr>
                        <a:t>2018</a:t>
                      </a:r>
                    </a:p>
                  </a:txBody>
                  <a:tcPr marL="5273" marR="5273" marT="5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latin typeface="Arial"/>
                        </a:rPr>
                        <a:t>270,943</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0.112 </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16.00%</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       43,351 </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16%</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5,832</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0.154 </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6,665</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0.147</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0.144</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-2.09%</a:t>
                      </a:r>
                    </a:p>
                  </a:txBody>
                  <a:tcPr marL="5273" marR="5273" marT="527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195602">
                <a:tc>
                  <a:txBody>
                    <a:bodyPr/>
                    <a:lstStyle/>
                    <a:p>
                      <a:pPr algn="ctr" fontAlgn="b"/>
                      <a:r>
                        <a:rPr lang="en-US" sz="600" b="0" i="0" u="none" strike="noStrike">
                          <a:latin typeface="Arial"/>
                        </a:rPr>
                        <a:t>2019</a:t>
                      </a:r>
                    </a:p>
                  </a:txBody>
                  <a:tcPr marL="5273" marR="5273" marT="52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latin typeface="Arial"/>
                        </a:rPr>
                        <a:t>271,124</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0.106 </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18.00%</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       48,802 </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18%</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6,411</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0.158 </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7,728</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0.148</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0.143</a:t>
                      </a:r>
                    </a:p>
                  </a:txBody>
                  <a:tcPr marL="5273" marR="5273" marT="5272" marB="0" anchor="b">
                    <a:lnL>
                      <a:noFill/>
                    </a:lnL>
                    <a:lnR>
                      <a:noFill/>
                    </a:lnR>
                    <a:lnT>
                      <a:noFill/>
                    </a:lnT>
                    <a:lnB>
                      <a:noFill/>
                    </a:lnB>
                  </a:tcPr>
                </a:tc>
                <a:tc>
                  <a:txBody>
                    <a:bodyPr/>
                    <a:lstStyle/>
                    <a:p>
                      <a:pPr algn="ctr" fontAlgn="b"/>
                      <a:r>
                        <a:rPr lang="en-US" sz="600" b="0" i="0" u="none" strike="noStrike">
                          <a:latin typeface="Arial"/>
                        </a:rPr>
                        <a:t>-3.29%</a:t>
                      </a:r>
                    </a:p>
                  </a:txBody>
                  <a:tcPr marL="5273" marR="5273" marT="5272"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195602">
                <a:tc>
                  <a:txBody>
                    <a:bodyPr/>
                    <a:lstStyle/>
                    <a:p>
                      <a:pPr algn="ctr" fontAlgn="b"/>
                      <a:r>
                        <a:rPr lang="en-US" sz="600" b="0" i="0" u="none" strike="noStrike">
                          <a:latin typeface="Arial"/>
                        </a:rPr>
                        <a:t>2020</a:t>
                      </a:r>
                    </a:p>
                  </a:txBody>
                  <a:tcPr marL="5273" marR="5273" marT="527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Arial"/>
                        </a:rPr>
                        <a:t>271,234</a:t>
                      </a:r>
                    </a:p>
                  </a:txBody>
                  <a:tcPr marL="5273" marR="5273" marT="52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Arial"/>
                        </a:rPr>
                        <a:t>0.101 </a:t>
                      </a:r>
                    </a:p>
                  </a:txBody>
                  <a:tcPr marL="5273" marR="5273" marT="52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Arial"/>
                        </a:rPr>
                        <a:t>20.00%</a:t>
                      </a:r>
                    </a:p>
                  </a:txBody>
                  <a:tcPr marL="5273" marR="5273" marT="52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Arial"/>
                        </a:rPr>
                        <a:t>       54,247 </a:t>
                      </a:r>
                    </a:p>
                  </a:txBody>
                  <a:tcPr marL="5273" marR="5273" marT="52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Arial"/>
                        </a:rPr>
                        <a:t>20%</a:t>
                      </a:r>
                    </a:p>
                  </a:txBody>
                  <a:tcPr marL="5273" marR="5273" marT="5272" marB="0" anchor="b">
                    <a:lnL>
                      <a:noFill/>
                    </a:lnL>
                    <a:lnR>
                      <a:noFill/>
                    </a:lnR>
                    <a:lnT>
                      <a:noFill/>
                    </a:lnT>
                    <a:lnB w="6350" cap="flat" cmpd="sng" algn="ctr">
                      <a:solidFill>
                        <a:srgbClr val="000000"/>
                      </a:solidFill>
                      <a:prstDash val="solid"/>
                      <a:round/>
                      <a:headEnd type="none" w="med" len="med"/>
                      <a:tailEnd type="none" w="med" len="med"/>
                    </a:lnB>
                    <a:solidFill>
                      <a:srgbClr val="FCF305"/>
                    </a:solidFill>
                  </a:tcPr>
                </a:tc>
                <a:tc>
                  <a:txBody>
                    <a:bodyPr/>
                    <a:lstStyle/>
                    <a:p>
                      <a:pPr algn="ctr" fontAlgn="b"/>
                      <a:r>
                        <a:rPr lang="en-US" sz="600" b="0" i="0" u="none" strike="noStrike">
                          <a:latin typeface="Arial"/>
                        </a:rPr>
                        <a:t>6,960</a:t>
                      </a:r>
                    </a:p>
                  </a:txBody>
                  <a:tcPr marL="5273" marR="5273" marT="52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latin typeface="Arial"/>
                        </a:rPr>
                        <a:t>0.163 </a:t>
                      </a:r>
                    </a:p>
                  </a:txBody>
                  <a:tcPr marL="5273" marR="5273" marT="52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Arial"/>
                        </a:rPr>
                        <a:t>8,847</a:t>
                      </a:r>
                    </a:p>
                  </a:txBody>
                  <a:tcPr marL="5273" marR="5273" marT="52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Arial"/>
                        </a:rPr>
                        <a:t>0.149</a:t>
                      </a:r>
                    </a:p>
                  </a:txBody>
                  <a:tcPr marL="5273" marR="5273" marT="52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latin typeface="Arial"/>
                        </a:rPr>
                        <a:t>0.142</a:t>
                      </a:r>
                    </a:p>
                  </a:txBody>
                  <a:tcPr marL="5273" marR="5273" marT="52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dirty="0">
                          <a:latin typeface="Arial"/>
                        </a:rPr>
                        <a:t>-4.66%</a:t>
                      </a:r>
                    </a:p>
                  </a:txBody>
                  <a:tcPr marL="5273" marR="5273" marT="527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CF305"/>
                    </a:solidFill>
                  </a:tcPr>
                </a:tc>
                <a:extLst>
                  <a:ext uri="{0D108BD9-81ED-4DB2-BD59-A6C34878D82A}">
                    <a16:rowId xmlns:a16="http://schemas.microsoft.com/office/drawing/2014/main" val="10014"/>
                  </a:ext>
                </a:extLst>
              </a:tr>
            </a:tbl>
          </a:graphicData>
        </a:graphic>
      </p:graphicFrame>
      <p:sp>
        <p:nvSpPr>
          <p:cNvPr id="32954" name="Slide Number Placeholder 3">
            <a:extLst>
              <a:ext uri="{FF2B5EF4-FFF2-40B4-BE49-F238E27FC236}">
                <a16:creationId xmlns:a16="http://schemas.microsoft.com/office/drawing/2014/main" id="{15340B92-B7EB-4E5A-A72D-427E2C50C29A}"/>
              </a:ext>
            </a:extLst>
          </p:cNvPr>
          <p:cNvSpPr>
            <a:spLocks noGrp="1"/>
          </p:cNvSpPr>
          <p:nvPr>
            <p:ph type="sldNum" sz="quarter" idx="12"/>
          </p:nvPr>
        </p:nvSpPr>
        <p:spPr bwMode="auto">
          <a:xfrm>
            <a:off x="8305800" y="6492875"/>
            <a:ext cx="685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4DB03A2-F975-4085-8693-1AD606B0ADEB}" type="slidenum">
              <a:rPr lang="en-US" altLang="en-US">
                <a:solidFill>
                  <a:srgbClr val="013D21"/>
                </a:solidFill>
                <a:latin typeface="Informatic"/>
              </a:rPr>
              <a:pPr eaLnBrk="1" hangingPunct="1"/>
              <a:t>18</a:t>
            </a:fld>
            <a:endParaRPr lang="en-US" altLang="en-US">
              <a:solidFill>
                <a:srgbClr val="013D21"/>
              </a:solidFill>
              <a:latin typeface="Informat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a:extLst>
              <a:ext uri="{FF2B5EF4-FFF2-40B4-BE49-F238E27FC236}">
                <a16:creationId xmlns:a16="http://schemas.microsoft.com/office/drawing/2014/main" id="{FB3AC2A2-4AAA-43D4-AC00-DFC0F067E87F}"/>
              </a:ext>
            </a:extLst>
          </p:cNvPr>
          <p:cNvSpPr>
            <a:spLocks noGrp="1" noChangeArrowheads="1"/>
          </p:cNvSpPr>
          <p:nvPr>
            <p:ph type="title"/>
          </p:nvPr>
        </p:nvSpPr>
        <p:spPr>
          <a:xfrm>
            <a:off x="76200" y="0"/>
            <a:ext cx="5638800" cy="838200"/>
          </a:xfrm>
        </p:spPr>
        <p:txBody>
          <a:bodyPr/>
          <a:lstStyle/>
          <a:p>
            <a:r>
              <a:rPr lang="en-US" altLang="en-US" sz="3200">
                <a:latin typeface="Arial" panose="020B0604020202020204" pitchFamily="34" charset="0"/>
                <a:cs typeface="Arial" panose="020B0604020202020204" pitchFamily="34" charset="0"/>
              </a:rPr>
              <a:t>Getting it Done Right, Finally</a:t>
            </a:r>
          </a:p>
        </p:txBody>
      </p:sp>
      <p:sp>
        <p:nvSpPr>
          <p:cNvPr id="33795" name="TextBox 7">
            <a:extLst>
              <a:ext uri="{FF2B5EF4-FFF2-40B4-BE49-F238E27FC236}">
                <a16:creationId xmlns:a16="http://schemas.microsoft.com/office/drawing/2014/main" id="{5CCACB9A-0524-43AD-BC48-3FA93601F476}"/>
              </a:ext>
            </a:extLst>
          </p:cNvPr>
          <p:cNvSpPr txBox="1">
            <a:spLocks noChangeArrowheads="1"/>
          </p:cNvSpPr>
          <p:nvPr/>
        </p:nvSpPr>
        <p:spPr bwMode="auto">
          <a:xfrm>
            <a:off x="6553200" y="6019800"/>
            <a:ext cx="1905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100"/>
              <a:t>Source:  FIT Coalition</a:t>
            </a:r>
          </a:p>
        </p:txBody>
      </p:sp>
      <p:pic>
        <p:nvPicPr>
          <p:cNvPr id="33796" name="C 9">
            <a:extLst>
              <a:ext uri="{FF2B5EF4-FFF2-40B4-BE49-F238E27FC236}">
                <a16:creationId xmlns:a16="http://schemas.microsoft.com/office/drawing/2014/main" id="{65F2E3F8-6A0E-400A-AD4E-52E8CC25B61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057400"/>
            <a:ext cx="7162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8">
            <a:extLst>
              <a:ext uri="{FF2B5EF4-FFF2-40B4-BE49-F238E27FC236}">
                <a16:creationId xmlns:a16="http://schemas.microsoft.com/office/drawing/2014/main" id="{4D4C387D-D5AB-4DDA-8548-080A92E9FB7F}"/>
              </a:ext>
            </a:extLst>
          </p:cNvPr>
          <p:cNvSpPr txBox="1">
            <a:spLocks noChangeArrowheads="1"/>
          </p:cNvSpPr>
          <p:nvPr/>
        </p:nvSpPr>
        <p:spPr bwMode="auto">
          <a:xfrm>
            <a:off x="0" y="1058863"/>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t>Renewable Energy &amp; Economic Stimulus Act (REESA)</a:t>
            </a:r>
          </a:p>
          <a:p>
            <a:pPr algn="ctr" eaLnBrk="1" hangingPunct="1"/>
            <a:r>
              <a:rPr lang="en-US" altLang="en-US" sz="2000" b="1"/>
              <a:t>Makes the 33% RPS real, on schedule, and reduces rates for ratepayers</a:t>
            </a:r>
            <a:endParaRPr lang="en-US" altLang="en-US" sz="2000"/>
          </a:p>
        </p:txBody>
      </p:sp>
      <p:sp>
        <p:nvSpPr>
          <p:cNvPr id="33798" name="Slide Number Placeholder 3">
            <a:extLst>
              <a:ext uri="{FF2B5EF4-FFF2-40B4-BE49-F238E27FC236}">
                <a16:creationId xmlns:a16="http://schemas.microsoft.com/office/drawing/2014/main" id="{248C6A16-05C2-40E4-B4B6-116E479976B6}"/>
              </a:ext>
            </a:extLst>
          </p:cNvPr>
          <p:cNvSpPr>
            <a:spLocks noGrp="1"/>
          </p:cNvSpPr>
          <p:nvPr>
            <p:ph type="sldNum" sz="quarter" idx="12"/>
          </p:nvPr>
        </p:nvSpPr>
        <p:spPr bwMode="auto">
          <a:xfrm>
            <a:off x="8305800" y="6492875"/>
            <a:ext cx="685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FCEE8E-51FB-4B7D-A530-2CA583B9E19E}" type="slidenum">
              <a:rPr lang="en-US" altLang="en-US">
                <a:solidFill>
                  <a:srgbClr val="013D21"/>
                </a:solidFill>
                <a:latin typeface="Informatic"/>
              </a:rPr>
              <a:pPr eaLnBrk="1" hangingPunct="1"/>
              <a:t>19</a:t>
            </a:fld>
            <a:endParaRPr lang="en-US" altLang="en-US">
              <a:solidFill>
                <a:srgbClr val="013D21"/>
              </a:solidFill>
              <a:latin typeface="Informat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08A205-A100-4629-979D-D3971910A681}"/>
              </a:ext>
            </a:extLst>
          </p:cNvPr>
          <p:cNvSpPr>
            <a:spLocks noGrp="1"/>
          </p:cNvSpPr>
          <p:nvPr>
            <p:ph type="title"/>
          </p:nvPr>
        </p:nvSpPr>
        <p:spPr>
          <a:xfrm>
            <a:off x="609600" y="914400"/>
            <a:ext cx="7924800" cy="1219200"/>
          </a:xfrm>
          <a:gradFill rotWithShape="1">
            <a:gsLst>
              <a:gs pos="0">
                <a:srgbClr val="F8F8F8"/>
              </a:gs>
              <a:gs pos="20000">
                <a:srgbClr val="F7F7F7"/>
              </a:gs>
              <a:gs pos="100000">
                <a:srgbClr val="BDBDBD"/>
              </a:gs>
            </a:gsLst>
            <a:lin ang="5400000"/>
          </a:gradFill>
          <a:ln cap="flat">
            <a:solidFill>
              <a:srgbClr val="F9F9F9"/>
            </a:solidFill>
          </a:ln>
          <a:effectLst>
            <a:outerShdw dist="23000" dir="5400000" rotWithShape="0">
              <a:srgbClr val="000000">
                <a:alpha val="34999"/>
              </a:srgbClr>
            </a:outerShdw>
          </a:effectLst>
        </p:spPr>
        <p:txBody>
          <a:bodyPr/>
          <a:lstStyle/>
          <a:p>
            <a:pPr algn="ctr">
              <a:defRPr/>
            </a:pPr>
            <a:r>
              <a:rPr lang="en-US" dirty="0">
                <a:solidFill>
                  <a:schemeClr val="tx1"/>
                </a:solidFill>
                <a:effectLst>
                  <a:outerShdw blurRad="38100" dist="38100" dir="2700000" algn="tl">
                    <a:srgbClr val="C0C0C0"/>
                  </a:outerShdw>
                </a:effectLst>
                <a:latin typeface="Informatic"/>
                <a:cs typeface="Arial" pitchFamily="34" charset="0"/>
              </a:rPr>
              <a:t>Mission</a:t>
            </a:r>
            <a:br>
              <a:rPr lang="en-US" sz="1800" dirty="0">
                <a:solidFill>
                  <a:schemeClr val="tx1"/>
                </a:solidFill>
                <a:latin typeface="Informatic"/>
                <a:cs typeface="Arial" pitchFamily="34" charset="0"/>
              </a:rPr>
            </a:br>
            <a:r>
              <a:rPr lang="en-US" sz="1800" dirty="0">
                <a:solidFill>
                  <a:schemeClr val="tx1"/>
                </a:solidFill>
                <a:latin typeface="Informatic"/>
                <a:cs typeface="Arial" pitchFamily="34" charset="0"/>
              </a:rPr>
              <a:t>To implement global best-practices for scaling cost-effective renewable energy in a timely and environmentally sustainable fashion</a:t>
            </a:r>
          </a:p>
        </p:txBody>
      </p:sp>
      <p:sp>
        <p:nvSpPr>
          <p:cNvPr id="7" name="Rectangle 6">
            <a:extLst>
              <a:ext uri="{FF2B5EF4-FFF2-40B4-BE49-F238E27FC236}">
                <a16:creationId xmlns:a16="http://schemas.microsoft.com/office/drawing/2014/main" id="{72FEFB50-D4CF-423F-B5D1-BBCC8D00B754}"/>
              </a:ext>
            </a:extLst>
          </p:cNvPr>
          <p:cNvSpPr txBox="1">
            <a:spLocks noChangeArrowheads="1"/>
          </p:cNvSpPr>
          <p:nvPr/>
        </p:nvSpPr>
        <p:spPr bwMode="auto">
          <a:xfrm>
            <a:off x="228600" y="0"/>
            <a:ext cx="5410200" cy="685800"/>
          </a:xfrm>
          <a:prstGeom prst="rect">
            <a:avLst/>
          </a:prstGeom>
          <a:noFill/>
          <a:ln w="9525">
            <a:noFill/>
            <a:miter lim="800000"/>
            <a:headEnd/>
            <a:tailEnd/>
          </a:ln>
        </p:spPr>
        <p:txBody>
          <a:bodyPr anchor="ctr"/>
          <a:lstStyle/>
          <a:p>
            <a:pPr eaLnBrk="0" hangingPunct="0">
              <a:defRPr/>
            </a:pPr>
            <a:r>
              <a:rPr lang="en-US" sz="3200" kern="0" dirty="0">
                <a:solidFill>
                  <a:schemeClr val="bg1"/>
                </a:solidFill>
                <a:latin typeface="Arial" pitchFamily="-107" charset="0"/>
                <a:ea typeface="ＭＳ Ｐゴシック" pitchFamily="-107" charset="-128"/>
                <a:cs typeface="Arial"/>
              </a:rPr>
              <a:t>FIT Coalition Overview</a:t>
            </a:r>
          </a:p>
        </p:txBody>
      </p:sp>
      <p:sp>
        <p:nvSpPr>
          <p:cNvPr id="9" name="TextBox 8">
            <a:extLst>
              <a:ext uri="{FF2B5EF4-FFF2-40B4-BE49-F238E27FC236}">
                <a16:creationId xmlns:a16="http://schemas.microsoft.com/office/drawing/2014/main" id="{507BF2AE-C4E7-4118-87C9-991C81567B57}"/>
              </a:ext>
            </a:extLst>
          </p:cNvPr>
          <p:cNvSpPr txBox="1">
            <a:spLocks noChangeArrowheads="1"/>
          </p:cNvSpPr>
          <p:nvPr/>
        </p:nvSpPr>
        <p:spPr bwMode="auto">
          <a:xfrm>
            <a:off x="2743200" y="2449513"/>
            <a:ext cx="3657600" cy="369887"/>
          </a:xfrm>
          <a:prstGeom prst="rect">
            <a:avLst/>
          </a:prstGeom>
          <a:solidFill>
            <a:srgbClr val="008000"/>
          </a:solidFill>
          <a:ln w="9525">
            <a:solidFill>
              <a:srgbClr val="B6DCDF"/>
            </a:solidFill>
            <a:miter lim="800000"/>
            <a:headEnd/>
            <a:tailEnd/>
          </a:ln>
          <a:effectLst>
            <a:outerShdw dist="23000" dir="5400000" rotWithShape="0">
              <a:srgbClr val="808080">
                <a:alpha val="34999"/>
              </a:srgbClr>
            </a:outerShdw>
          </a:effectLst>
        </p:spPr>
        <p:txBody>
          <a:bodyPr>
            <a:spAutoFit/>
          </a:bodyPr>
          <a:lstStyle/>
          <a:p>
            <a:pPr algn="ctr">
              <a:defRPr/>
            </a:pPr>
            <a:r>
              <a:rPr lang="en-US" dirty="0">
                <a:solidFill>
                  <a:schemeClr val="lt1"/>
                </a:solidFill>
                <a:latin typeface="+mn-lt"/>
                <a:cs typeface="+mn-cs"/>
              </a:rPr>
              <a:t>Board of Advisors</a:t>
            </a:r>
          </a:p>
        </p:txBody>
      </p:sp>
      <p:sp>
        <p:nvSpPr>
          <p:cNvPr id="10" name="TextBox 9">
            <a:extLst>
              <a:ext uri="{FF2B5EF4-FFF2-40B4-BE49-F238E27FC236}">
                <a16:creationId xmlns:a16="http://schemas.microsoft.com/office/drawing/2014/main" id="{806AF24C-35DD-4260-B915-C1916584AC8B}"/>
              </a:ext>
            </a:extLst>
          </p:cNvPr>
          <p:cNvSpPr txBox="1"/>
          <p:nvPr/>
        </p:nvSpPr>
        <p:spPr>
          <a:xfrm>
            <a:off x="0" y="2851845"/>
            <a:ext cx="9144000" cy="3385542"/>
          </a:xfrm>
          <a:prstGeom prst="rect">
            <a:avLst/>
          </a:prstGeom>
          <a:noFill/>
        </p:spPr>
        <p:txBody>
          <a:bodyPr numCol="3">
            <a:spAutoFit/>
          </a:bodyPr>
          <a:lstStyle/>
          <a:p>
            <a:pPr algn="ctr">
              <a:defRPr/>
            </a:pPr>
            <a:r>
              <a:rPr lang="en-US" sz="1600" dirty="0">
                <a:latin typeface="Arial" pitchFamily="-107" charset="0"/>
                <a:ea typeface="Arial" pitchFamily="-107" charset="0"/>
                <a:cs typeface="Arial" pitchFamily="-107" charset="0"/>
              </a:rPr>
              <a:t>Jeff Anderson</a:t>
            </a:r>
          </a:p>
          <a:p>
            <a:pPr algn="ctr">
              <a:defRPr/>
            </a:pPr>
            <a:r>
              <a:rPr lang="en-US" sz="1400" i="1" dirty="0">
                <a:latin typeface="Arial" pitchFamily="-107" charset="0"/>
                <a:ea typeface="Arial" pitchFamily="-107" charset="0"/>
                <a:cs typeface="Arial" pitchFamily="-107" charset="0"/>
              </a:rPr>
              <a:t>ED, Clean Economy Network</a:t>
            </a:r>
            <a:endParaRPr lang="en-US" sz="1400" dirty="0">
              <a:latin typeface="Arial" pitchFamily="-107" charset="0"/>
              <a:ea typeface="Arial" pitchFamily="-107" charset="0"/>
              <a:cs typeface="Arial" pitchFamily="-107" charset="0"/>
            </a:endParaRPr>
          </a:p>
          <a:p>
            <a:pPr algn="ctr">
              <a:defRPr/>
            </a:pPr>
            <a:endParaRPr lang="en-US" sz="1600" dirty="0">
              <a:latin typeface="Arial" pitchFamily="-107" charset="0"/>
              <a:ea typeface="Arial" pitchFamily="-107" charset="0"/>
              <a:cs typeface="Arial" pitchFamily="-107" charset="0"/>
            </a:endParaRPr>
          </a:p>
          <a:p>
            <a:pPr algn="ctr">
              <a:defRPr/>
            </a:pPr>
            <a:r>
              <a:rPr lang="en-US" sz="1600" dirty="0">
                <a:latin typeface="Arial" pitchFamily="-107" charset="0"/>
                <a:ea typeface="Arial" pitchFamily="-107" charset="0"/>
                <a:cs typeface="Arial" pitchFamily="-107" charset="0"/>
              </a:rPr>
              <a:t>Josh Becker</a:t>
            </a:r>
          </a:p>
          <a:p>
            <a:pPr algn="ctr">
              <a:defRPr/>
            </a:pPr>
            <a:r>
              <a:rPr lang="en-US" sz="1400" i="1" dirty="0">
                <a:latin typeface="Arial" pitchFamily="-107" charset="0"/>
                <a:ea typeface="Arial" pitchFamily="-107" charset="0"/>
                <a:cs typeface="Arial" pitchFamily="-107" charset="0"/>
              </a:rPr>
              <a:t>General Partner, New Cycle Capital</a:t>
            </a:r>
          </a:p>
          <a:p>
            <a:pPr algn="ctr">
              <a:defRPr/>
            </a:pPr>
            <a:endParaRPr lang="en-US" sz="1600" dirty="0">
              <a:latin typeface="Arial" pitchFamily="-107" charset="0"/>
              <a:ea typeface="Arial" pitchFamily="-107" charset="0"/>
              <a:cs typeface="Arial" pitchFamily="-107" charset="0"/>
            </a:endParaRPr>
          </a:p>
          <a:p>
            <a:pPr algn="ctr">
              <a:defRPr/>
            </a:pPr>
            <a:r>
              <a:rPr lang="en-US" sz="1600" dirty="0">
                <a:latin typeface="Arial" pitchFamily="-107" charset="0"/>
                <a:ea typeface="Arial" pitchFamily="-107" charset="0"/>
                <a:cs typeface="Arial" pitchFamily="-107" charset="0"/>
              </a:rPr>
              <a:t>Jeff Brothers</a:t>
            </a:r>
          </a:p>
          <a:p>
            <a:pPr algn="ctr">
              <a:defRPr/>
            </a:pPr>
            <a:r>
              <a:rPr lang="en-US" sz="1400" i="1" dirty="0">
                <a:latin typeface="Arial" pitchFamily="-107" charset="0"/>
                <a:ea typeface="Arial" pitchFamily="-107" charset="0"/>
                <a:cs typeface="Arial" pitchFamily="-107" charset="0"/>
              </a:rPr>
              <a:t>CEO, Sol Orchard</a:t>
            </a:r>
          </a:p>
          <a:p>
            <a:pPr algn="ctr">
              <a:defRPr/>
            </a:pPr>
            <a:endParaRPr lang="en-US" sz="1600" dirty="0">
              <a:latin typeface="Arial" pitchFamily="-107" charset="0"/>
              <a:ea typeface="Arial" pitchFamily="-107" charset="0"/>
              <a:cs typeface="Arial" pitchFamily="-107" charset="0"/>
            </a:endParaRPr>
          </a:p>
          <a:p>
            <a:pPr algn="ctr">
              <a:defRPr/>
            </a:pPr>
            <a:r>
              <a:rPr lang="en-US" sz="1600" dirty="0">
                <a:latin typeface="Arial" pitchFamily="-107" charset="0"/>
                <a:ea typeface="Arial" pitchFamily="-107" charset="0"/>
                <a:cs typeface="Arial" pitchFamily="-107" charset="0"/>
              </a:rPr>
              <a:t>John </a:t>
            </a:r>
            <a:r>
              <a:rPr lang="en-US" sz="1600" dirty="0" err="1">
                <a:latin typeface="Arial" pitchFamily="-107" charset="0"/>
                <a:ea typeface="Arial" pitchFamily="-107" charset="0"/>
                <a:cs typeface="Arial" pitchFamily="-107" charset="0"/>
              </a:rPr>
              <a:t>Geesman</a:t>
            </a:r>
            <a:endParaRPr lang="en-US" sz="1600" dirty="0">
              <a:latin typeface="Arial" pitchFamily="-107" charset="0"/>
              <a:ea typeface="Arial" pitchFamily="-107" charset="0"/>
              <a:cs typeface="Arial" pitchFamily="-107" charset="0"/>
            </a:endParaRPr>
          </a:p>
          <a:p>
            <a:pPr algn="ctr">
              <a:defRPr/>
            </a:pPr>
            <a:r>
              <a:rPr lang="en-US" sz="1400" i="1" dirty="0">
                <a:latin typeface="Arial" pitchFamily="-107" charset="0"/>
                <a:ea typeface="Arial" pitchFamily="-107" charset="0"/>
                <a:cs typeface="Arial" pitchFamily="-107" charset="0"/>
              </a:rPr>
              <a:t>Former Commissioner of the California Energy Commission</a:t>
            </a:r>
          </a:p>
          <a:p>
            <a:pPr algn="ctr">
              <a:defRPr/>
            </a:pPr>
            <a:endParaRPr lang="en-US" sz="1600" dirty="0">
              <a:latin typeface="Arial" charset="0"/>
              <a:cs typeface="Arial" charset="0"/>
            </a:endParaRPr>
          </a:p>
          <a:p>
            <a:pPr algn="ctr">
              <a:defRPr/>
            </a:pPr>
            <a:endParaRPr lang="en-US" sz="1600" dirty="0">
              <a:latin typeface="Arial" charset="0"/>
              <a:cs typeface="Arial" charset="0"/>
            </a:endParaRPr>
          </a:p>
          <a:p>
            <a:pPr algn="ctr">
              <a:defRPr/>
            </a:pPr>
            <a:endParaRPr lang="en-US" sz="1600" dirty="0">
              <a:latin typeface="Arial" charset="0"/>
              <a:cs typeface="Arial" charset="0"/>
            </a:endParaRPr>
          </a:p>
          <a:p>
            <a:pPr algn="ctr">
              <a:defRPr/>
            </a:pPr>
            <a:r>
              <a:rPr lang="en-US" sz="1600" dirty="0">
                <a:latin typeface="Arial" charset="0"/>
                <a:cs typeface="Arial" charset="0"/>
              </a:rPr>
              <a:t>Patricia </a:t>
            </a:r>
            <a:r>
              <a:rPr lang="en-US" sz="1600" dirty="0" err="1">
                <a:latin typeface="Arial" charset="0"/>
                <a:cs typeface="Arial" charset="0"/>
              </a:rPr>
              <a:t>Glaza</a:t>
            </a:r>
            <a:r>
              <a:rPr lang="en-US" sz="1600" dirty="0">
                <a:latin typeface="Arial" pitchFamily="-107" charset="0"/>
                <a:ea typeface="Arial" pitchFamily="-107" charset="0"/>
                <a:cs typeface="Arial" pitchFamily="-107" charset="0"/>
              </a:rPr>
              <a:t>  </a:t>
            </a:r>
          </a:p>
          <a:p>
            <a:pPr algn="ctr">
              <a:defRPr/>
            </a:pPr>
            <a:r>
              <a:rPr lang="en-US" sz="1400" i="1" dirty="0">
                <a:latin typeface="Arial" charset="0"/>
                <a:cs typeface="Arial" charset="0"/>
              </a:rPr>
              <a:t>ED, Clean Technology &amp; Sustainable Industries</a:t>
            </a:r>
            <a:endParaRPr lang="en-US" sz="1400" dirty="0">
              <a:latin typeface="Arial" pitchFamily="-107" charset="0"/>
              <a:ea typeface="Arial" pitchFamily="-107" charset="0"/>
              <a:cs typeface="Arial" pitchFamily="-107" charset="0"/>
            </a:endParaRPr>
          </a:p>
          <a:p>
            <a:pPr algn="ctr">
              <a:defRPr/>
            </a:pPr>
            <a:endParaRPr lang="en-US" sz="1600" i="1" dirty="0">
              <a:latin typeface="Arial" pitchFamily="-107" charset="0"/>
              <a:ea typeface="Arial" pitchFamily="-107" charset="0"/>
              <a:cs typeface="Arial" pitchFamily="-107" charset="0"/>
            </a:endParaRPr>
          </a:p>
          <a:p>
            <a:pPr algn="ctr">
              <a:defRPr/>
            </a:pPr>
            <a:r>
              <a:rPr lang="en-US" sz="1600" dirty="0">
                <a:latin typeface="Arial" pitchFamily="-107" charset="0"/>
                <a:ea typeface="Arial" pitchFamily="-107" charset="0"/>
                <a:cs typeface="Arial" pitchFamily="-107" charset="0"/>
              </a:rPr>
              <a:t>Dan </a:t>
            </a:r>
            <a:r>
              <a:rPr lang="en-US" sz="1600" dirty="0" err="1">
                <a:latin typeface="Arial" pitchFamily="-107" charset="0"/>
                <a:ea typeface="Arial" pitchFamily="-107" charset="0"/>
                <a:cs typeface="Arial" pitchFamily="-107" charset="0"/>
              </a:rPr>
              <a:t>Kammen</a:t>
            </a:r>
            <a:endParaRPr lang="en-US" sz="1600" dirty="0">
              <a:latin typeface="Arial" pitchFamily="-107" charset="0"/>
              <a:ea typeface="Arial" pitchFamily="-107" charset="0"/>
              <a:cs typeface="Arial" pitchFamily="-107" charset="0"/>
            </a:endParaRPr>
          </a:p>
          <a:p>
            <a:pPr algn="ctr">
              <a:defRPr/>
            </a:pPr>
            <a:r>
              <a:rPr lang="en-US" sz="1400" i="1" dirty="0">
                <a:latin typeface="Arial" pitchFamily="-107" charset="0"/>
                <a:ea typeface="Arial" pitchFamily="-107" charset="0"/>
                <a:cs typeface="Arial" pitchFamily="-107" charset="0"/>
              </a:rPr>
              <a:t>Distinguished Professor of Energy, UC Berkeley, Energy and Resources Group</a:t>
            </a:r>
          </a:p>
          <a:p>
            <a:pPr algn="ctr">
              <a:defRPr/>
            </a:pPr>
            <a:endParaRPr lang="en-US" sz="1600" i="1" dirty="0">
              <a:latin typeface="Arial" pitchFamily="-107" charset="0"/>
              <a:ea typeface="Arial" pitchFamily="-107" charset="0"/>
              <a:cs typeface="Arial" pitchFamily="-107" charset="0"/>
            </a:endParaRPr>
          </a:p>
          <a:p>
            <a:pPr algn="ctr">
              <a:defRPr/>
            </a:pPr>
            <a:r>
              <a:rPr lang="en-US" sz="1600" dirty="0">
                <a:latin typeface="Arial" pitchFamily="-107" charset="0"/>
                <a:ea typeface="Arial" pitchFamily="-107" charset="0"/>
                <a:cs typeface="Arial" pitchFamily="-107" charset="0"/>
              </a:rPr>
              <a:t>L. Hunter </a:t>
            </a:r>
            <a:r>
              <a:rPr lang="en-US" sz="1600" dirty="0" err="1">
                <a:latin typeface="Arial" pitchFamily="-107" charset="0"/>
                <a:ea typeface="Arial" pitchFamily="-107" charset="0"/>
                <a:cs typeface="Arial" pitchFamily="-107" charset="0"/>
              </a:rPr>
              <a:t>Lovins</a:t>
            </a:r>
            <a:endParaRPr lang="en-US" sz="1600" dirty="0">
              <a:latin typeface="Arial" pitchFamily="-107" charset="0"/>
              <a:ea typeface="Arial" pitchFamily="-107" charset="0"/>
              <a:cs typeface="Arial" pitchFamily="-107" charset="0"/>
            </a:endParaRPr>
          </a:p>
          <a:p>
            <a:pPr algn="ctr">
              <a:defRPr/>
            </a:pPr>
            <a:r>
              <a:rPr lang="en-US" sz="1400" i="1" dirty="0">
                <a:latin typeface="Arial" pitchFamily="-107" charset="0"/>
                <a:ea typeface="Arial" pitchFamily="-107" charset="0"/>
                <a:cs typeface="Arial" pitchFamily="-107" charset="0"/>
              </a:rPr>
              <a:t>President, Natural Capitalism Solutions</a:t>
            </a:r>
            <a:endParaRPr lang="en-US" sz="1400" dirty="0">
              <a:latin typeface="Arial" pitchFamily="-107" charset="0"/>
              <a:ea typeface="Arial" pitchFamily="-107" charset="0"/>
              <a:cs typeface="Arial" pitchFamily="-107" charset="0"/>
            </a:endParaRPr>
          </a:p>
          <a:p>
            <a:pPr algn="ctr">
              <a:defRPr/>
            </a:pPr>
            <a:endParaRPr lang="en-US" sz="1600" dirty="0">
              <a:latin typeface="Arial" pitchFamily="-107" charset="0"/>
              <a:ea typeface="Arial" pitchFamily="-107" charset="0"/>
              <a:cs typeface="Arial" pitchFamily="-107" charset="0"/>
            </a:endParaRPr>
          </a:p>
          <a:p>
            <a:pPr algn="ctr">
              <a:defRPr/>
            </a:pPr>
            <a:r>
              <a:rPr lang="en-US" sz="1600" dirty="0">
                <a:latin typeface="Arial" pitchFamily="-107" charset="0"/>
                <a:ea typeface="Arial" pitchFamily="-107" charset="0"/>
                <a:cs typeface="Arial" pitchFamily="-107" charset="0"/>
              </a:rPr>
              <a:t>Terry </a:t>
            </a:r>
            <a:r>
              <a:rPr lang="en-US" sz="1600" dirty="0" err="1">
                <a:latin typeface="Arial" pitchFamily="-107" charset="0"/>
                <a:ea typeface="Arial" pitchFamily="-107" charset="0"/>
                <a:cs typeface="Arial" pitchFamily="-107" charset="0"/>
              </a:rPr>
              <a:t>Tamminen</a:t>
            </a:r>
            <a:endParaRPr lang="en-US" sz="1600" dirty="0">
              <a:latin typeface="Arial" pitchFamily="-107" charset="0"/>
              <a:ea typeface="Arial" pitchFamily="-107" charset="0"/>
              <a:cs typeface="Arial" pitchFamily="-107" charset="0"/>
            </a:endParaRPr>
          </a:p>
          <a:p>
            <a:pPr algn="ctr">
              <a:defRPr/>
            </a:pPr>
            <a:r>
              <a:rPr lang="en-US" sz="1400" i="1" dirty="0">
                <a:latin typeface="Arial" pitchFamily="-107" charset="0"/>
                <a:ea typeface="Arial" pitchFamily="-107" charset="0"/>
                <a:cs typeface="Arial" pitchFamily="-107" charset="0"/>
              </a:rPr>
              <a:t>Former Secretary of the CA EPA and Special Advisory to  CA Governor Arnold Schwarzenegger</a:t>
            </a:r>
          </a:p>
          <a:p>
            <a:pPr algn="ctr">
              <a:defRPr/>
            </a:pPr>
            <a:endParaRPr lang="en-US" sz="1600" i="1" dirty="0">
              <a:latin typeface="Arial" pitchFamily="-107" charset="0"/>
              <a:ea typeface="Arial" pitchFamily="-107" charset="0"/>
              <a:cs typeface="Arial" pitchFamily="-107" charset="0"/>
            </a:endParaRPr>
          </a:p>
          <a:p>
            <a:pPr algn="ctr">
              <a:defRPr/>
            </a:pPr>
            <a:r>
              <a:rPr lang="en-US" sz="1600" dirty="0">
                <a:latin typeface="Arial" pitchFamily="-107" charset="0"/>
                <a:ea typeface="Arial" pitchFamily="-107" charset="0"/>
                <a:cs typeface="Arial" pitchFamily="-107" charset="0"/>
              </a:rPr>
              <a:t>Jim Weldon</a:t>
            </a:r>
          </a:p>
          <a:p>
            <a:pPr algn="ctr">
              <a:defRPr/>
            </a:pPr>
            <a:r>
              <a:rPr lang="en-US" sz="1400" i="1" dirty="0">
                <a:latin typeface="Arial" pitchFamily="-107" charset="0"/>
                <a:ea typeface="Arial" pitchFamily="-107" charset="0"/>
                <a:cs typeface="Arial" pitchFamily="-107" charset="0"/>
              </a:rPr>
              <a:t>CEO, Solar Junction</a:t>
            </a:r>
          </a:p>
          <a:p>
            <a:pPr algn="ctr">
              <a:defRPr/>
            </a:pPr>
            <a:endParaRPr lang="en-US" sz="1600" i="1" dirty="0">
              <a:latin typeface="Arial" pitchFamily="-107" charset="0"/>
              <a:ea typeface="Arial" pitchFamily="-107" charset="0"/>
              <a:cs typeface="Arial" pitchFamily="-107" charset="0"/>
            </a:endParaRPr>
          </a:p>
          <a:p>
            <a:pPr algn="ctr">
              <a:defRPr/>
            </a:pPr>
            <a:r>
              <a:rPr lang="en-US" sz="1600" dirty="0">
                <a:latin typeface="Arial" pitchFamily="-107" charset="0"/>
                <a:ea typeface="Arial" pitchFamily="-107" charset="0"/>
                <a:cs typeface="Arial" pitchFamily="-107" charset="0"/>
              </a:rPr>
              <a:t>R. James Woolsey </a:t>
            </a:r>
          </a:p>
          <a:p>
            <a:pPr algn="ctr">
              <a:defRPr/>
            </a:pPr>
            <a:r>
              <a:rPr lang="en-US" sz="1400" i="1" dirty="0">
                <a:latin typeface="Arial" pitchFamily="-107" charset="0"/>
                <a:ea typeface="Arial" pitchFamily="-107" charset="0"/>
                <a:cs typeface="Arial" pitchFamily="-107" charset="0"/>
              </a:rPr>
              <a:t>Venture Partner, VantagePoint, Former Director, CIA</a:t>
            </a:r>
          </a:p>
          <a:p>
            <a:pPr algn="ctr">
              <a:defRPr/>
            </a:pPr>
            <a:endParaRPr lang="en-US" sz="1600" i="1" dirty="0">
              <a:latin typeface="Arial" pitchFamily="-107" charset="0"/>
              <a:ea typeface="Arial" pitchFamily="-107" charset="0"/>
              <a:cs typeface="Arial" pitchFamily="-107" charset="0"/>
            </a:endParaRPr>
          </a:p>
        </p:txBody>
      </p:sp>
      <p:sp>
        <p:nvSpPr>
          <p:cNvPr id="18438" name="Slide Number Placeholder 3">
            <a:extLst>
              <a:ext uri="{FF2B5EF4-FFF2-40B4-BE49-F238E27FC236}">
                <a16:creationId xmlns:a16="http://schemas.microsoft.com/office/drawing/2014/main" id="{66666EDF-6787-473E-9549-8CD146094B72}"/>
              </a:ext>
            </a:extLst>
          </p:cNvPr>
          <p:cNvSpPr txBox="1">
            <a:spLocks/>
          </p:cNvSpPr>
          <p:nvPr/>
        </p:nvSpPr>
        <p:spPr bwMode="auto">
          <a:xfrm>
            <a:off x="8610600" y="6477000"/>
            <a:ext cx="30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1647C1DF-D0BF-4470-89DB-3C6811706B75}" type="slidenum">
              <a:rPr lang="en-US" altLang="en-US" sz="1200">
                <a:solidFill>
                  <a:srgbClr val="013D21"/>
                </a:solidFill>
                <a:latin typeface="Informatic"/>
              </a:rPr>
              <a:pPr algn="r" eaLnBrk="1" hangingPunct="1"/>
              <a:t>2</a:t>
            </a:fld>
            <a:endParaRPr lang="en-US" altLang="en-US" sz="1200">
              <a:solidFill>
                <a:srgbClr val="013D21"/>
              </a:solidFill>
              <a:latin typeface="Informat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50C6CC4B-AC70-4474-B325-61137A492E4A}"/>
              </a:ext>
            </a:extLst>
          </p:cNvPr>
          <p:cNvSpPr>
            <a:spLocks noGrp="1"/>
          </p:cNvSpPr>
          <p:nvPr>
            <p:ph type="title"/>
          </p:nvPr>
        </p:nvSpPr>
        <p:spPr>
          <a:xfrm>
            <a:off x="-41275" y="142875"/>
            <a:ext cx="5257800" cy="584200"/>
          </a:xfrm>
        </p:spPr>
        <p:txBody>
          <a:bodyPr wrap="none"/>
          <a:lstStyle/>
          <a:p>
            <a:pPr eaLnBrk="1" hangingPunct="1"/>
            <a:r>
              <a:rPr lang="en-US" altLang="en-US" sz="3400">
                <a:latin typeface="Arial" panose="020B0604020202020204" pitchFamily="34" charset="0"/>
                <a:cs typeface="Arial" panose="020B0604020202020204" pitchFamily="34" charset="0"/>
              </a:rPr>
              <a:t>FITs are Refreshingly Simple</a:t>
            </a:r>
          </a:p>
        </p:txBody>
      </p:sp>
      <p:sp>
        <p:nvSpPr>
          <p:cNvPr id="34819" name="TextBox 4">
            <a:extLst>
              <a:ext uri="{FF2B5EF4-FFF2-40B4-BE49-F238E27FC236}">
                <a16:creationId xmlns:a16="http://schemas.microsoft.com/office/drawing/2014/main" id="{D2533830-5F3B-4449-B516-8AA32580BD2A}"/>
              </a:ext>
            </a:extLst>
          </p:cNvPr>
          <p:cNvSpPr txBox="1">
            <a:spLocks noChangeArrowheads="1"/>
          </p:cNvSpPr>
          <p:nvPr/>
        </p:nvSpPr>
        <p:spPr bwMode="auto">
          <a:xfrm>
            <a:off x="1447800" y="5257800"/>
            <a:ext cx="7086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t>Source:  Gary Gerber, President of CalSEIA and Sun Light &amp; Power, Jun09</a:t>
            </a:r>
          </a:p>
        </p:txBody>
      </p:sp>
      <p:sp>
        <p:nvSpPr>
          <p:cNvPr id="34820" name="Slide Number Placeholder 3">
            <a:extLst>
              <a:ext uri="{FF2B5EF4-FFF2-40B4-BE49-F238E27FC236}">
                <a16:creationId xmlns:a16="http://schemas.microsoft.com/office/drawing/2014/main" id="{6CFF1077-868D-425B-9128-22741E3B55FA}"/>
              </a:ext>
            </a:extLst>
          </p:cNvPr>
          <p:cNvSpPr txBox="1">
            <a:spLocks/>
          </p:cNvSpPr>
          <p:nvPr/>
        </p:nvSpPr>
        <p:spPr bwMode="auto">
          <a:xfrm>
            <a:off x="8686800" y="64928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B7509220-69B0-4991-98F0-C1B153E7B407}" type="slidenum">
              <a:rPr lang="en-US" altLang="en-US" sz="1200">
                <a:solidFill>
                  <a:srgbClr val="5E7703"/>
                </a:solidFill>
                <a:latin typeface="Informatic"/>
              </a:rPr>
              <a:pPr algn="r" eaLnBrk="1" hangingPunct="1"/>
              <a:t>20</a:t>
            </a:fld>
            <a:endParaRPr lang="en-US" altLang="en-US" sz="1200">
              <a:solidFill>
                <a:srgbClr val="5E7703"/>
              </a:solidFill>
              <a:latin typeface="Informatic"/>
            </a:endParaRPr>
          </a:p>
        </p:txBody>
      </p:sp>
      <p:sp>
        <p:nvSpPr>
          <p:cNvPr id="34821" name="TextBox 8">
            <a:extLst>
              <a:ext uri="{FF2B5EF4-FFF2-40B4-BE49-F238E27FC236}">
                <a16:creationId xmlns:a16="http://schemas.microsoft.com/office/drawing/2014/main" id="{DFAF458E-933C-412E-8792-CDCAB0B46D1A}"/>
              </a:ext>
            </a:extLst>
          </p:cNvPr>
          <p:cNvSpPr txBox="1">
            <a:spLocks noChangeArrowheads="1"/>
          </p:cNvSpPr>
          <p:nvPr/>
        </p:nvSpPr>
        <p:spPr bwMode="auto">
          <a:xfrm>
            <a:off x="0" y="9144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t>FITs are the Easy Choice</a:t>
            </a:r>
          </a:p>
          <a:p>
            <a:pPr algn="ctr" eaLnBrk="1" hangingPunct="1"/>
            <a:r>
              <a:rPr lang="en-US" altLang="en-US" sz="2000" b="1"/>
              <a:t>Parasitic Transaction Costs &amp; Parasitic Transaction Time are Near-Zero</a:t>
            </a:r>
            <a:endParaRPr lang="en-US" altLang="en-US" sz="2000"/>
          </a:p>
        </p:txBody>
      </p:sp>
      <p:pic>
        <p:nvPicPr>
          <p:cNvPr id="34822" name="Picture 4">
            <a:extLst>
              <a:ext uri="{FF2B5EF4-FFF2-40B4-BE49-F238E27FC236}">
                <a16:creationId xmlns:a16="http://schemas.microsoft.com/office/drawing/2014/main" id="{23A5D739-93CE-4E2A-AEC6-983645B05E13}"/>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53000" y="1981200"/>
            <a:ext cx="36576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Box 9">
            <a:extLst>
              <a:ext uri="{FF2B5EF4-FFF2-40B4-BE49-F238E27FC236}">
                <a16:creationId xmlns:a16="http://schemas.microsoft.com/office/drawing/2014/main" id="{CFCF585A-0EBF-4E24-9FC1-2EEC2972D4C9}"/>
              </a:ext>
            </a:extLst>
          </p:cNvPr>
          <p:cNvSpPr txBox="1">
            <a:spLocks noChangeArrowheads="1"/>
          </p:cNvSpPr>
          <p:nvPr/>
        </p:nvSpPr>
        <p:spPr bwMode="auto">
          <a:xfrm>
            <a:off x="4800600" y="1676400"/>
            <a:ext cx="4191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t>Typical Germany paperwork for one project</a:t>
            </a:r>
          </a:p>
        </p:txBody>
      </p:sp>
      <p:sp>
        <p:nvSpPr>
          <p:cNvPr id="34824" name="TextBox 10">
            <a:extLst>
              <a:ext uri="{FF2B5EF4-FFF2-40B4-BE49-F238E27FC236}">
                <a16:creationId xmlns:a16="http://schemas.microsoft.com/office/drawing/2014/main" id="{DDFF6700-11B2-4954-9FB7-238630DA78B2}"/>
              </a:ext>
            </a:extLst>
          </p:cNvPr>
          <p:cNvSpPr txBox="1">
            <a:spLocks noChangeArrowheads="1"/>
          </p:cNvSpPr>
          <p:nvPr/>
        </p:nvSpPr>
        <p:spPr bwMode="auto">
          <a:xfrm>
            <a:off x="381000" y="1676400"/>
            <a:ext cx="4267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t>Typical California paperwork for one project</a:t>
            </a:r>
          </a:p>
        </p:txBody>
      </p:sp>
      <p:pic>
        <p:nvPicPr>
          <p:cNvPr id="34825" name="Picture 5">
            <a:extLst>
              <a:ext uri="{FF2B5EF4-FFF2-40B4-BE49-F238E27FC236}">
                <a16:creationId xmlns:a16="http://schemas.microsoft.com/office/drawing/2014/main" id="{BF10035A-7F8C-42E4-BAA2-3781803212A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2001838"/>
            <a:ext cx="38401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TextBox 12">
            <a:extLst>
              <a:ext uri="{FF2B5EF4-FFF2-40B4-BE49-F238E27FC236}">
                <a16:creationId xmlns:a16="http://schemas.microsoft.com/office/drawing/2014/main" id="{38B5CA92-8561-4D2B-8680-A0041BAC5971}"/>
              </a:ext>
            </a:extLst>
          </p:cNvPr>
          <p:cNvSpPr txBox="1">
            <a:spLocks noChangeArrowheads="1"/>
          </p:cNvSpPr>
          <p:nvPr/>
        </p:nvSpPr>
        <p:spPr bwMode="auto">
          <a:xfrm>
            <a:off x="381000" y="4437063"/>
            <a:ext cx="4267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t>Could be a 1kW-sized project, but maximum 1MW (via CSI program). Even more paperwork for California projects larger than 1MW (via RPS program).</a:t>
            </a:r>
          </a:p>
        </p:txBody>
      </p:sp>
      <p:sp>
        <p:nvSpPr>
          <p:cNvPr id="34827" name="TextBox 13">
            <a:extLst>
              <a:ext uri="{FF2B5EF4-FFF2-40B4-BE49-F238E27FC236}">
                <a16:creationId xmlns:a16="http://schemas.microsoft.com/office/drawing/2014/main" id="{60335B30-49BB-4FFB-ABF6-BEF1EBC4BB65}"/>
              </a:ext>
            </a:extLst>
          </p:cNvPr>
          <p:cNvSpPr txBox="1">
            <a:spLocks noChangeArrowheads="1"/>
          </p:cNvSpPr>
          <p:nvPr/>
        </p:nvSpPr>
        <p:spPr bwMode="auto">
          <a:xfrm>
            <a:off x="4876800" y="4440238"/>
            <a:ext cx="426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t>Could be a 1kW or 20MW-sized project, or bigger.</a:t>
            </a:r>
          </a:p>
        </p:txBody>
      </p:sp>
      <p:sp>
        <p:nvSpPr>
          <p:cNvPr id="34828" name="TextBox 3">
            <a:extLst>
              <a:ext uri="{FF2B5EF4-FFF2-40B4-BE49-F238E27FC236}">
                <a16:creationId xmlns:a16="http://schemas.microsoft.com/office/drawing/2014/main" id="{DAC41D83-1CC0-4630-A677-63E55AE57342}"/>
              </a:ext>
            </a:extLst>
          </p:cNvPr>
          <p:cNvSpPr txBox="1">
            <a:spLocks noChangeArrowheads="1"/>
          </p:cNvSpPr>
          <p:nvPr/>
        </p:nvSpPr>
        <p:spPr bwMode="auto">
          <a:xfrm>
            <a:off x="101600" y="5802313"/>
            <a:ext cx="8915400" cy="369887"/>
          </a:xfrm>
          <a:prstGeom prst="rect">
            <a:avLst/>
          </a:prstGeom>
          <a:solidFill>
            <a:srgbClr val="FFFF00"/>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Parasitics can easily add 10% on the ratepayer for California projects vs German ones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203B0322-79EB-4758-AC1E-7DC090BF3E03}"/>
              </a:ext>
            </a:extLst>
          </p:cNvPr>
          <p:cNvSpPr>
            <a:spLocks noGrp="1"/>
          </p:cNvSpPr>
          <p:nvPr>
            <p:ph type="title" idx="4294967295"/>
          </p:nvPr>
        </p:nvSpPr>
        <p:spPr>
          <a:xfrm>
            <a:off x="76200" y="76200"/>
            <a:ext cx="8229600" cy="563563"/>
          </a:xfrm>
          <a:noFill/>
        </p:spPr>
        <p:txBody>
          <a:bodyPr/>
          <a:lstStyle/>
          <a:p>
            <a:pPr eaLnBrk="1" hangingPunct="1"/>
            <a:r>
              <a:rPr lang="en-US" altLang="en-US" sz="3200">
                <a:latin typeface="Arial" panose="020B0604020202020204" pitchFamily="34" charset="0"/>
                <a:cs typeface="Arial" panose="020B0604020202020204" pitchFamily="34" charset="0"/>
              </a:rPr>
              <a:t>FITs Make the Solar Industry</a:t>
            </a:r>
          </a:p>
        </p:txBody>
      </p:sp>
      <p:sp>
        <p:nvSpPr>
          <p:cNvPr id="35843" name="Slide Number Placeholder 3">
            <a:extLst>
              <a:ext uri="{FF2B5EF4-FFF2-40B4-BE49-F238E27FC236}">
                <a16:creationId xmlns:a16="http://schemas.microsoft.com/office/drawing/2014/main" id="{241A634A-DAA0-4DE0-A005-0EF0AF86B831}"/>
              </a:ext>
            </a:extLst>
          </p:cNvPr>
          <p:cNvSpPr txBox="1">
            <a:spLocks/>
          </p:cNvSpPr>
          <p:nvPr/>
        </p:nvSpPr>
        <p:spPr bwMode="auto">
          <a:xfrm>
            <a:off x="8153400" y="6477000"/>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32014A43-8268-4E16-8708-199E541BC289}" type="slidenum">
              <a:rPr lang="en-US" altLang="en-US" sz="1200">
                <a:solidFill>
                  <a:srgbClr val="013D21"/>
                </a:solidFill>
                <a:latin typeface="Informatic"/>
              </a:rPr>
              <a:pPr algn="r" eaLnBrk="1" hangingPunct="1"/>
              <a:t>21</a:t>
            </a:fld>
            <a:endParaRPr lang="en-US" altLang="en-US" sz="1200">
              <a:solidFill>
                <a:srgbClr val="013D21"/>
              </a:solidFill>
              <a:latin typeface="Informatic"/>
            </a:endParaRPr>
          </a:p>
        </p:txBody>
      </p:sp>
      <p:sp>
        <p:nvSpPr>
          <p:cNvPr id="35844" name="TextBox 8">
            <a:extLst>
              <a:ext uri="{FF2B5EF4-FFF2-40B4-BE49-F238E27FC236}">
                <a16:creationId xmlns:a16="http://schemas.microsoft.com/office/drawing/2014/main" id="{E46A28F4-E034-4297-94A8-D1F434F024A9}"/>
              </a:ext>
            </a:extLst>
          </p:cNvPr>
          <p:cNvSpPr txBox="1">
            <a:spLocks noChangeArrowheads="1"/>
          </p:cNvSpPr>
          <p:nvPr/>
        </p:nvSpPr>
        <p:spPr bwMode="auto">
          <a:xfrm>
            <a:off x="3429000" y="2971800"/>
            <a:ext cx="243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t>Backup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18" descr="Ontario capacity.jpg">
            <a:extLst>
              <a:ext uri="{FF2B5EF4-FFF2-40B4-BE49-F238E27FC236}">
                <a16:creationId xmlns:a16="http://schemas.microsoft.com/office/drawing/2014/main" id="{6ED56434-8CA9-4623-AD60-E52DDE0AFE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881188"/>
            <a:ext cx="1676400"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itle 1">
            <a:extLst>
              <a:ext uri="{FF2B5EF4-FFF2-40B4-BE49-F238E27FC236}">
                <a16:creationId xmlns:a16="http://schemas.microsoft.com/office/drawing/2014/main" id="{427217F0-AF75-4035-B827-37ACA9550C07}"/>
              </a:ext>
            </a:extLst>
          </p:cNvPr>
          <p:cNvSpPr txBox="1">
            <a:spLocks/>
          </p:cNvSpPr>
          <p:nvPr/>
        </p:nvSpPr>
        <p:spPr bwMode="auto">
          <a:xfrm>
            <a:off x="38100" y="76200"/>
            <a:ext cx="5524500" cy="584200"/>
          </a:xfrm>
          <a:prstGeom prst="rect">
            <a:avLst/>
          </a:prstGeom>
          <a:noFill/>
          <a:ln w="9525">
            <a:noFill/>
            <a:miter lim="800000"/>
            <a:headEnd/>
            <a:tailEnd/>
          </a:ln>
        </p:spPr>
        <p:txBody>
          <a:bodyPr wrap="none" anchor="ctr"/>
          <a:lstStyle/>
          <a:p>
            <a:pPr fontAlgn="auto">
              <a:spcBef>
                <a:spcPts val="0"/>
              </a:spcBef>
              <a:spcAft>
                <a:spcPts val="0"/>
              </a:spcAft>
              <a:defRPr/>
            </a:pPr>
            <a:r>
              <a:rPr lang="en-US" sz="2800" kern="0" dirty="0">
                <a:solidFill>
                  <a:schemeClr val="bg1"/>
                </a:solidFill>
                <a:latin typeface="Arial"/>
                <a:ea typeface="ＭＳ Ｐゴシック" pitchFamily="-112" charset="-128"/>
                <a:cs typeface="Arial"/>
              </a:rPr>
              <a:t>FIT Deliver on Renewables Goals</a:t>
            </a:r>
          </a:p>
        </p:txBody>
      </p:sp>
      <p:sp>
        <p:nvSpPr>
          <p:cNvPr id="8" name="TextBox 8">
            <a:extLst>
              <a:ext uri="{FF2B5EF4-FFF2-40B4-BE49-F238E27FC236}">
                <a16:creationId xmlns:a16="http://schemas.microsoft.com/office/drawing/2014/main" id="{F28A9749-0BD5-454C-A2E4-F06566EE0204}"/>
              </a:ext>
            </a:extLst>
          </p:cNvPr>
          <p:cNvSpPr txBox="1">
            <a:spLocks noChangeArrowheads="1"/>
          </p:cNvSpPr>
          <p:nvPr/>
        </p:nvSpPr>
        <p:spPr bwMode="auto">
          <a:xfrm>
            <a:off x="0" y="868363"/>
            <a:ext cx="9144000" cy="461962"/>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b="1" dirty="0">
                <a:solidFill>
                  <a:schemeClr val="tx2">
                    <a:lumMod val="65000"/>
                    <a:lumOff val="35000"/>
                  </a:schemeClr>
                </a:solidFill>
              </a:rPr>
              <a:t>Ontario Goal to Replace 100% of Coal Power by 2014</a:t>
            </a:r>
          </a:p>
        </p:txBody>
      </p:sp>
      <p:graphicFrame>
        <p:nvGraphicFramePr>
          <p:cNvPr id="3074" name="Chart 19">
            <a:extLst>
              <a:ext uri="{FF2B5EF4-FFF2-40B4-BE49-F238E27FC236}">
                <a16:creationId xmlns:a16="http://schemas.microsoft.com/office/drawing/2014/main" id="{C44882C2-98FB-446E-B14C-ED71DACA84AE}"/>
              </a:ext>
            </a:extLst>
          </p:cNvPr>
          <p:cNvGraphicFramePr>
            <a:graphicFrameLocks/>
          </p:cNvGraphicFramePr>
          <p:nvPr/>
        </p:nvGraphicFramePr>
        <p:xfrm>
          <a:off x="4927600" y="1781175"/>
          <a:ext cx="4292600" cy="3279775"/>
        </p:xfrm>
        <a:graphic>
          <a:graphicData uri="http://schemas.openxmlformats.org/presentationml/2006/ole">
            <mc:AlternateContent xmlns:mc="http://schemas.openxmlformats.org/markup-compatibility/2006">
              <mc:Choice xmlns:v="urn:schemas-microsoft-com:vml" Requires="v">
                <p:oleObj spid="_x0000_s3085" r:id="rId5" imgW="4298052" imgH="3279932" progId="Excel.Chart.8">
                  <p:embed/>
                </p:oleObj>
              </mc:Choice>
              <mc:Fallback>
                <p:oleObj r:id="rId5" imgW="4298052" imgH="3279932" progId="Excel.Chart.8">
                  <p:embed/>
                  <p:pic>
                    <p:nvPicPr>
                      <p:cNvPr id="0" name="Chart 1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7600" y="1781175"/>
                        <a:ext cx="4292600" cy="327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TextBox 3">
            <a:extLst>
              <a:ext uri="{FF2B5EF4-FFF2-40B4-BE49-F238E27FC236}">
                <a16:creationId xmlns:a16="http://schemas.microsoft.com/office/drawing/2014/main" id="{3653CD63-E23D-40D9-9635-4950072DCE01}"/>
              </a:ext>
            </a:extLst>
          </p:cNvPr>
          <p:cNvSpPr txBox="1">
            <a:spLocks noChangeArrowheads="1"/>
          </p:cNvSpPr>
          <p:nvPr/>
        </p:nvSpPr>
        <p:spPr bwMode="auto">
          <a:xfrm>
            <a:off x="457200" y="5954713"/>
            <a:ext cx="8229600" cy="369887"/>
          </a:xfrm>
          <a:prstGeom prst="rect">
            <a:avLst/>
          </a:prstGeom>
          <a:solidFill>
            <a:srgbClr val="FFFF00"/>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ea typeface="MS PGothic" panose="020B0600070205080204" pitchFamily="34" charset="-128"/>
              </a:rPr>
              <a:t>6 GW of coal power on track to be replaced by renewables over 5 years</a:t>
            </a:r>
          </a:p>
        </p:txBody>
      </p:sp>
      <p:sp>
        <p:nvSpPr>
          <p:cNvPr id="3080" name="Slide Number Placeholder 6">
            <a:extLst>
              <a:ext uri="{FF2B5EF4-FFF2-40B4-BE49-F238E27FC236}">
                <a16:creationId xmlns:a16="http://schemas.microsoft.com/office/drawing/2014/main" id="{EB33EBA8-DAFD-43CF-B349-1F78E177C406}"/>
              </a:ext>
            </a:extLst>
          </p:cNvPr>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4B8DBB8-49A5-4AA4-9297-2E4858A67134}" type="slidenum">
              <a:rPr lang="en-US" altLang="en-US">
                <a:solidFill>
                  <a:srgbClr val="595959"/>
                </a:solidFill>
                <a:latin typeface="Informatic"/>
              </a:rPr>
              <a:pPr eaLnBrk="1" hangingPunct="1"/>
              <a:t>22</a:t>
            </a:fld>
            <a:endParaRPr lang="en-US" altLang="en-US">
              <a:solidFill>
                <a:srgbClr val="595959"/>
              </a:solidFill>
              <a:latin typeface="Informatic"/>
            </a:endParaRPr>
          </a:p>
        </p:txBody>
      </p:sp>
      <p:graphicFrame>
        <p:nvGraphicFramePr>
          <p:cNvPr id="3075" name="Chart 6">
            <a:extLst>
              <a:ext uri="{FF2B5EF4-FFF2-40B4-BE49-F238E27FC236}">
                <a16:creationId xmlns:a16="http://schemas.microsoft.com/office/drawing/2014/main" id="{133A048B-F320-4301-8412-80B760376E0E}"/>
              </a:ext>
            </a:extLst>
          </p:cNvPr>
          <p:cNvGraphicFramePr>
            <a:graphicFrameLocks/>
          </p:cNvGraphicFramePr>
          <p:nvPr/>
        </p:nvGraphicFramePr>
        <p:xfrm>
          <a:off x="241300" y="1552575"/>
          <a:ext cx="4919663" cy="4249738"/>
        </p:xfrm>
        <a:graphic>
          <a:graphicData uri="http://schemas.openxmlformats.org/presentationml/2006/ole">
            <mc:AlternateContent xmlns:mc="http://schemas.openxmlformats.org/markup-compatibility/2006">
              <mc:Choice xmlns:v="urn:schemas-microsoft-com:vml" Requires="v">
                <p:oleObj spid="_x0000_s3086" r:id="rId7" imgW="4919898" imgH="4249280" progId="Excel.Chart.8">
                  <p:embed/>
                </p:oleObj>
              </mc:Choice>
              <mc:Fallback>
                <p:oleObj r:id="rId7" imgW="4919898" imgH="4249280" progId="Excel.Chart.8">
                  <p:embed/>
                  <p:pic>
                    <p:nvPicPr>
                      <p:cNvPr id="0" name="Chart 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300" y="1552575"/>
                        <a:ext cx="4919663" cy="424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3" name="Straight Connector 12">
            <a:extLst>
              <a:ext uri="{FF2B5EF4-FFF2-40B4-BE49-F238E27FC236}">
                <a16:creationId xmlns:a16="http://schemas.microsoft.com/office/drawing/2014/main" id="{863941CE-F7AF-4667-84F3-C6078ED02FEB}"/>
              </a:ext>
            </a:extLst>
          </p:cNvPr>
          <p:cNvCxnSpPr/>
          <p:nvPr/>
        </p:nvCxnSpPr>
        <p:spPr>
          <a:xfrm flipV="1">
            <a:off x="609600" y="4438650"/>
            <a:ext cx="342900" cy="2095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082" name="TextBox 8">
            <a:extLst>
              <a:ext uri="{FF2B5EF4-FFF2-40B4-BE49-F238E27FC236}">
                <a16:creationId xmlns:a16="http://schemas.microsoft.com/office/drawing/2014/main" id="{1D58B90D-72EC-48B3-9489-5EDB7993ED50}"/>
              </a:ext>
            </a:extLst>
          </p:cNvPr>
          <p:cNvSpPr txBox="1">
            <a:spLocks noChangeArrowheads="1"/>
          </p:cNvSpPr>
          <p:nvPr/>
        </p:nvSpPr>
        <p:spPr bwMode="auto">
          <a:xfrm>
            <a:off x="95250" y="4611688"/>
            <a:ext cx="1428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latin typeface="Informatic"/>
              </a:rPr>
              <a:t>6 GW</a:t>
            </a:r>
          </a:p>
          <a:p>
            <a:pPr eaLnBrk="1" hangingPunct="1"/>
            <a:r>
              <a:rPr lang="en-US" altLang="en-US" b="1">
                <a:latin typeface="Informatic"/>
              </a:rPr>
              <a:t>Coal power</a:t>
            </a:r>
          </a:p>
        </p:txBody>
      </p:sp>
      <p:sp>
        <p:nvSpPr>
          <p:cNvPr id="15" name="Right Arrow 14">
            <a:extLst>
              <a:ext uri="{FF2B5EF4-FFF2-40B4-BE49-F238E27FC236}">
                <a16:creationId xmlns:a16="http://schemas.microsoft.com/office/drawing/2014/main" id="{E7751632-0F71-466A-951F-D4891A636C31}"/>
              </a:ext>
            </a:extLst>
          </p:cNvPr>
          <p:cNvSpPr/>
          <p:nvPr/>
        </p:nvSpPr>
        <p:spPr>
          <a:xfrm>
            <a:off x="4724400" y="3124200"/>
            <a:ext cx="838200" cy="4572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8">
            <a:extLst>
              <a:ext uri="{FF2B5EF4-FFF2-40B4-BE49-F238E27FC236}">
                <a16:creationId xmlns:a16="http://schemas.microsoft.com/office/drawing/2014/main" id="{EF0367BF-1F30-42A7-A2BE-A146AF371140}"/>
              </a:ext>
            </a:extLst>
          </p:cNvPr>
          <p:cNvSpPr txBox="1">
            <a:spLocks noChangeArrowheads="1"/>
          </p:cNvSpPr>
          <p:nvPr/>
        </p:nvSpPr>
        <p:spPr bwMode="auto">
          <a:xfrm>
            <a:off x="152400" y="5330825"/>
            <a:ext cx="9144000" cy="307975"/>
          </a:xfrm>
          <a:prstGeom prst="rect">
            <a:avLst/>
          </a:prstGeom>
          <a:noFill/>
          <a:ln w="9525">
            <a:noFill/>
            <a:miter lim="800000"/>
            <a:headEnd/>
            <a:tailEnd/>
          </a:ln>
        </p:spPr>
        <p:txBody>
          <a:bodyPr>
            <a:spAutoFit/>
          </a:bodyPr>
          <a:lstStyle/>
          <a:p>
            <a:pPr fontAlgn="auto">
              <a:spcBef>
                <a:spcPts val="0"/>
              </a:spcBef>
              <a:spcAft>
                <a:spcPts val="0"/>
              </a:spcAft>
              <a:defRPr/>
            </a:pPr>
            <a:r>
              <a:rPr lang="en-US" sz="1400" b="1" dirty="0">
                <a:solidFill>
                  <a:schemeClr val="tx2">
                    <a:lumMod val="65000"/>
                    <a:lumOff val="35000"/>
                  </a:schemeClr>
                </a:solidFill>
              </a:rPr>
              <a:t>Note:  The Canadian Province of Ontario had 31 GW of peak electric capacity in 2009.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87C102D2-D6D9-46CB-9C68-821C3393F7C7}"/>
              </a:ext>
            </a:extLst>
          </p:cNvPr>
          <p:cNvSpPr>
            <a:spLocks noGrp="1"/>
          </p:cNvSpPr>
          <p:nvPr>
            <p:ph idx="1"/>
          </p:nvPr>
        </p:nvSpPr>
        <p:spPr>
          <a:xfrm>
            <a:off x="468313" y="692150"/>
            <a:ext cx="8424862" cy="5689600"/>
          </a:xfrm>
        </p:spPr>
        <p:txBody>
          <a:bodyPr/>
          <a:lstStyle/>
          <a:p>
            <a:pPr>
              <a:defRPr/>
            </a:pPr>
            <a:r>
              <a:rPr lang="en-US" sz="2400" dirty="0"/>
              <a:t>HR5883 introduced on 27 July 2010 </a:t>
            </a:r>
          </a:p>
          <a:p>
            <a:pPr lvl="1">
              <a:defRPr/>
            </a:pPr>
            <a:r>
              <a:rPr lang="en-US" sz="2000" dirty="0"/>
              <a:t>Introduced by Congressman Inslee with four original co-sponsors:  Reps Delahunt, </a:t>
            </a:r>
            <a:r>
              <a:rPr lang="en-US" sz="2000" dirty="0" err="1"/>
              <a:t>Grijalva</a:t>
            </a:r>
            <a:r>
              <a:rPr lang="en-US" sz="2000" dirty="0"/>
              <a:t>, Honda, and McCollum</a:t>
            </a:r>
          </a:p>
          <a:p>
            <a:pPr>
              <a:defRPr/>
            </a:pPr>
            <a:r>
              <a:rPr lang="en-US" sz="2400" dirty="0"/>
              <a:t>Modeled after successful European FIT programs</a:t>
            </a:r>
          </a:p>
          <a:p>
            <a:pPr lvl="1">
              <a:defRPr/>
            </a:pPr>
            <a:r>
              <a:rPr lang="en-US" sz="2000" dirty="0"/>
              <a:t>Standard contract set by FERC</a:t>
            </a:r>
          </a:p>
          <a:p>
            <a:pPr lvl="1">
              <a:defRPr/>
            </a:pPr>
            <a:r>
              <a:rPr lang="en-US" sz="2000" dirty="0"/>
              <a:t>Expedited priority interconnect (&lt; 10kw, &lt;2MW, SGIP)</a:t>
            </a:r>
          </a:p>
          <a:p>
            <a:pPr lvl="1">
              <a:defRPr/>
            </a:pPr>
            <a:r>
              <a:rPr lang="en-US" sz="2000" dirty="0"/>
              <a:t>Cost-based rates originally set at 70</a:t>
            </a:r>
            <a:r>
              <a:rPr lang="en-US" sz="2000" baseline="30000" dirty="0"/>
              <a:t>th</a:t>
            </a:r>
            <a:r>
              <a:rPr lang="en-US" sz="2000" dirty="0"/>
              <a:t> percentile of resource quality, then annual </a:t>
            </a:r>
            <a:r>
              <a:rPr lang="en-US" sz="2000" dirty="0" err="1"/>
              <a:t>degression</a:t>
            </a:r>
            <a:r>
              <a:rPr lang="en-US" sz="2000" dirty="0"/>
              <a:t> and/or analytical adjustments</a:t>
            </a:r>
          </a:p>
          <a:p>
            <a:pPr lvl="1">
              <a:defRPr/>
            </a:pPr>
            <a:r>
              <a:rPr lang="en-US" sz="2000" dirty="0"/>
              <a:t>Target 8 percent return over 20 years</a:t>
            </a:r>
          </a:p>
          <a:p>
            <a:pPr lvl="1">
              <a:defRPr/>
            </a:pPr>
            <a:r>
              <a:rPr lang="en-US" sz="2000" dirty="0"/>
              <a:t>Bonuses for congestion, peak, CHP, tribal</a:t>
            </a:r>
          </a:p>
          <a:p>
            <a:pPr>
              <a:defRPr/>
            </a:pPr>
            <a:r>
              <a:rPr lang="en-US" sz="2400" dirty="0"/>
              <a:t>Regional cost-sharing &amp; reimbursement</a:t>
            </a:r>
          </a:p>
          <a:p>
            <a:pPr lvl="1">
              <a:defRPr/>
            </a:pPr>
            <a:r>
              <a:rPr lang="en-US" sz="2000" dirty="0"/>
              <a:t>System benefits charge collected by national corporation</a:t>
            </a:r>
          </a:p>
          <a:p>
            <a:pPr lvl="1">
              <a:defRPr/>
            </a:pPr>
            <a:r>
              <a:rPr lang="en-US" sz="2000" dirty="0"/>
              <a:t>Reimburse utility costs, including network upgrades and premiums over avoided cost</a:t>
            </a:r>
          </a:p>
          <a:p>
            <a:pPr lvl="1">
              <a:defRPr/>
            </a:pPr>
            <a:r>
              <a:rPr lang="en-US" sz="2000" dirty="0"/>
              <a:t>Relief for energy intensive industries</a:t>
            </a:r>
          </a:p>
          <a:p>
            <a:pPr lvl="1">
              <a:defRPr/>
            </a:pPr>
            <a:endParaRPr lang="en-US" sz="2000" dirty="0"/>
          </a:p>
          <a:p>
            <a:pPr lvl="1">
              <a:defRPr/>
            </a:pPr>
            <a:endParaRPr lang="en-US" dirty="0"/>
          </a:p>
          <a:p>
            <a:pPr>
              <a:defRPr/>
            </a:pPr>
            <a:endParaRPr lang="en-US" dirty="0"/>
          </a:p>
        </p:txBody>
      </p:sp>
      <p:sp>
        <p:nvSpPr>
          <p:cNvPr id="36867" name="Title 5">
            <a:extLst>
              <a:ext uri="{FF2B5EF4-FFF2-40B4-BE49-F238E27FC236}">
                <a16:creationId xmlns:a16="http://schemas.microsoft.com/office/drawing/2014/main" id="{82C3B54E-D4EB-4E14-9AB9-C64F89F1EDEA}"/>
              </a:ext>
            </a:extLst>
          </p:cNvPr>
          <p:cNvSpPr>
            <a:spLocks noGrp="1"/>
          </p:cNvSpPr>
          <p:nvPr>
            <p:ph type="title"/>
          </p:nvPr>
        </p:nvSpPr>
        <p:spPr>
          <a:xfrm>
            <a:off x="0" y="0"/>
            <a:ext cx="5638800" cy="692150"/>
          </a:xfrm>
        </p:spPr>
        <p:txBody>
          <a:bodyPr/>
          <a:lstStyle/>
          <a:p>
            <a:r>
              <a:rPr lang="en-US" altLang="en-US" sz="3200">
                <a:latin typeface="Arial" panose="020B0604020202020204" pitchFamily="34" charset="0"/>
                <a:cs typeface="Arial" panose="020B0604020202020204" pitchFamily="34" charset="0"/>
              </a:rPr>
              <a:t> HR5883 - National FIT Bill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CA5FD2-C2DB-443B-8E06-3D4C494D8E10}"/>
              </a:ext>
            </a:extLst>
          </p:cNvPr>
          <p:cNvSpPr txBox="1">
            <a:spLocks/>
          </p:cNvSpPr>
          <p:nvPr/>
        </p:nvSpPr>
        <p:spPr bwMode="auto">
          <a:xfrm>
            <a:off x="38100" y="76200"/>
            <a:ext cx="5524500" cy="584200"/>
          </a:xfrm>
          <a:prstGeom prst="rect">
            <a:avLst/>
          </a:prstGeom>
          <a:noFill/>
          <a:ln w="9525">
            <a:noFill/>
            <a:miter lim="800000"/>
            <a:headEnd/>
            <a:tailEnd/>
          </a:ln>
        </p:spPr>
        <p:txBody>
          <a:bodyPr wrap="none" anchor="ctr"/>
          <a:lstStyle/>
          <a:p>
            <a:pPr fontAlgn="auto">
              <a:spcBef>
                <a:spcPts val="0"/>
              </a:spcBef>
              <a:spcAft>
                <a:spcPts val="0"/>
              </a:spcAft>
              <a:defRPr/>
            </a:pPr>
            <a:r>
              <a:rPr lang="en-US" sz="3200" kern="0" dirty="0">
                <a:solidFill>
                  <a:schemeClr val="bg1"/>
                </a:solidFill>
                <a:latin typeface="Arial" charset="0"/>
                <a:ea typeface="ＭＳ Ｐゴシック" pitchFamily="-112" charset="-128"/>
                <a:cs typeface="Arial" charset="0"/>
              </a:rPr>
              <a:t>Putting it Together in Palo Alto	</a:t>
            </a:r>
          </a:p>
        </p:txBody>
      </p:sp>
      <p:graphicFrame>
        <p:nvGraphicFramePr>
          <p:cNvPr id="5" name="Chart 4">
            <a:extLst>
              <a:ext uri="{FF2B5EF4-FFF2-40B4-BE49-F238E27FC236}">
                <a16:creationId xmlns:a16="http://schemas.microsoft.com/office/drawing/2014/main" id="{6A542A3F-5BC9-468A-B377-D733F6D8E245}"/>
              </a:ext>
            </a:extLst>
          </p:cNvPr>
          <p:cNvGraphicFramePr>
            <a:graphicFrameLocks noGrp="1"/>
          </p:cNvGraphicFramePr>
          <p:nvPr/>
        </p:nvGraphicFramePr>
        <p:xfrm>
          <a:off x="632546" y="892212"/>
          <a:ext cx="7874145" cy="53635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Content Placeholder 2">
            <a:extLst>
              <a:ext uri="{FF2B5EF4-FFF2-40B4-BE49-F238E27FC236}">
                <a16:creationId xmlns:a16="http://schemas.microsoft.com/office/drawing/2014/main" id="{67B56BDA-5B6D-469C-A69F-9FB3E8858F7B}"/>
              </a:ext>
            </a:extLst>
          </p:cNvPr>
          <p:cNvGraphicFramePr>
            <a:graphicFrameLocks noGrp="1"/>
          </p:cNvGraphicFramePr>
          <p:nvPr/>
        </p:nvGraphicFramePr>
        <p:xfrm>
          <a:off x="312738" y="1066800"/>
          <a:ext cx="8256587" cy="5029200"/>
        </p:xfrm>
        <a:graphic>
          <a:graphicData uri="http://schemas.openxmlformats.org/presentationml/2006/ole">
            <mc:AlternateContent xmlns:mc="http://schemas.openxmlformats.org/markup-compatibility/2006">
              <mc:Choice xmlns:v="urn:schemas-microsoft-com:vml" Requires="v">
                <p:oleObj spid="_x0000_s4101" name="Worksheet" r:id="rId4" imgW="8229297" imgH="5016315" progId="Excel.Sheet.8">
                  <p:embed/>
                </p:oleObj>
              </mc:Choice>
              <mc:Fallback>
                <p:oleObj name="Worksheet" r:id="rId4" imgW="8229297" imgH="5016315" progId="Excel.Sheet.8">
                  <p:embed/>
                  <p:pic>
                    <p:nvPicPr>
                      <p:cNvPr id="0" name="Content Placeholder 2"/>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738" y="1066800"/>
                        <a:ext cx="8256587" cy="502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a:extLst>
              <a:ext uri="{FF2B5EF4-FFF2-40B4-BE49-F238E27FC236}">
                <a16:creationId xmlns:a16="http://schemas.microsoft.com/office/drawing/2014/main" id="{D70D9611-AE56-4465-B6F3-096187143E90}"/>
              </a:ext>
            </a:extLst>
          </p:cNvPr>
          <p:cNvSpPr txBox="1">
            <a:spLocks/>
          </p:cNvSpPr>
          <p:nvPr/>
        </p:nvSpPr>
        <p:spPr bwMode="auto">
          <a:xfrm>
            <a:off x="38100" y="101600"/>
            <a:ext cx="5524500" cy="584200"/>
          </a:xfrm>
          <a:prstGeom prst="rect">
            <a:avLst/>
          </a:prstGeom>
          <a:noFill/>
          <a:ln w="9525">
            <a:noFill/>
            <a:miter lim="800000"/>
            <a:headEnd/>
            <a:tailEnd/>
          </a:ln>
        </p:spPr>
        <p:txBody>
          <a:bodyPr wrap="none" anchor="ctr"/>
          <a:lstStyle/>
          <a:p>
            <a:pPr fontAlgn="auto">
              <a:spcBef>
                <a:spcPts val="0"/>
              </a:spcBef>
              <a:spcAft>
                <a:spcPts val="0"/>
              </a:spcAft>
              <a:defRPr/>
            </a:pPr>
            <a:r>
              <a:rPr lang="en-US" sz="2800" kern="0" dirty="0">
                <a:solidFill>
                  <a:schemeClr val="bg1"/>
                </a:solidFill>
                <a:latin typeface="+mn-lt"/>
                <a:ea typeface="ＭＳ Ｐゴシック" pitchFamily="-112" charset="-128"/>
                <a:cs typeface="+mn-cs"/>
              </a:rPr>
              <a:t>Avoided Cost can be Surprising	</a:t>
            </a:r>
          </a:p>
        </p:txBody>
      </p:sp>
      <p:sp>
        <p:nvSpPr>
          <p:cNvPr id="4100" name="Slide Number Placeholder 3">
            <a:extLst>
              <a:ext uri="{FF2B5EF4-FFF2-40B4-BE49-F238E27FC236}">
                <a16:creationId xmlns:a16="http://schemas.microsoft.com/office/drawing/2014/main" id="{714CD15E-D6B0-4CF1-8C23-3B17E060E071}"/>
              </a:ext>
            </a:extLst>
          </p:cNvPr>
          <p:cNvSpPr>
            <a:spLocks noGrp="1"/>
          </p:cNvSpPr>
          <p:nvPr>
            <p:ph type="sldNum" sz="quarter" idx="11"/>
          </p:nvPr>
        </p:nvSpPr>
        <p:spPr bwMode="auto">
          <a:xfrm>
            <a:off x="6553200" y="63246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5E429EB-0D9F-4CE8-8F61-424D39124C63}" type="slidenum">
              <a:rPr lang="en-US" altLang="en-US">
                <a:solidFill>
                  <a:srgbClr val="595959"/>
                </a:solidFill>
                <a:latin typeface="Informatic"/>
              </a:rPr>
              <a:pPr eaLnBrk="1" hangingPunct="1"/>
              <a:t>25</a:t>
            </a:fld>
            <a:endParaRPr lang="en-US" altLang="en-US">
              <a:solidFill>
                <a:srgbClr val="595959"/>
              </a:solidFill>
              <a:latin typeface="Informati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itle 1">
            <a:extLst>
              <a:ext uri="{FF2B5EF4-FFF2-40B4-BE49-F238E27FC236}">
                <a16:creationId xmlns:a16="http://schemas.microsoft.com/office/drawing/2014/main" id="{DFE14067-DA55-423F-BED9-B161D5A15076}"/>
              </a:ext>
            </a:extLst>
          </p:cNvPr>
          <p:cNvSpPr>
            <a:spLocks noGrp="1"/>
          </p:cNvSpPr>
          <p:nvPr>
            <p:ph type="title"/>
          </p:nvPr>
        </p:nvSpPr>
        <p:spPr>
          <a:xfrm>
            <a:off x="0" y="101600"/>
            <a:ext cx="5257800" cy="584200"/>
          </a:xfrm>
        </p:spPr>
        <p:txBody>
          <a:bodyPr wrap="none"/>
          <a:lstStyle/>
          <a:p>
            <a:pPr eaLnBrk="1" hangingPunct="1"/>
            <a:r>
              <a:rPr lang="en-US" altLang="en-US" sz="3600">
                <a:latin typeface="Arial" panose="020B0604020202020204" pitchFamily="34" charset="0"/>
                <a:cs typeface="Arial" panose="020B0604020202020204" pitchFamily="34" charset="0"/>
              </a:rPr>
              <a:t>WDG FITs Deliver Trifecta</a:t>
            </a:r>
          </a:p>
        </p:txBody>
      </p:sp>
      <p:graphicFrame>
        <p:nvGraphicFramePr>
          <p:cNvPr id="5122" name="Object 2">
            <a:extLst>
              <a:ext uri="{FF2B5EF4-FFF2-40B4-BE49-F238E27FC236}">
                <a16:creationId xmlns:a16="http://schemas.microsoft.com/office/drawing/2014/main" id="{23F849DF-B0BE-4D43-B921-5D2EE3BA398D}"/>
              </a:ext>
            </a:extLst>
          </p:cNvPr>
          <p:cNvGraphicFramePr>
            <a:graphicFrameLocks noChangeAspect="1"/>
          </p:cNvGraphicFramePr>
          <p:nvPr/>
        </p:nvGraphicFramePr>
        <p:xfrm>
          <a:off x="1600200" y="3429000"/>
          <a:ext cx="4791075" cy="2819400"/>
        </p:xfrm>
        <a:graphic>
          <a:graphicData uri="http://schemas.openxmlformats.org/presentationml/2006/ole">
            <mc:AlternateContent xmlns:mc="http://schemas.openxmlformats.org/markup-compatibility/2006">
              <mc:Choice xmlns:v="urn:schemas-microsoft-com:vml" Requires="v">
                <p:oleObj spid="_x0000_s5129" name="Chart" r:id="rId3" imgW="7772400" imgH="4572000" progId="MSGraph.Chart.8">
                  <p:embed followColorScheme="full"/>
                </p:oleObj>
              </mc:Choice>
              <mc:Fallback>
                <p:oleObj name="Chart" r:id="rId3" imgW="7772400" imgH="4572000" progId="MSGraph.Chart.8">
                  <p:embed followColorScheme="full"/>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429000"/>
                        <a:ext cx="479107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123" name="Object 3">
            <a:extLst>
              <a:ext uri="{FF2B5EF4-FFF2-40B4-BE49-F238E27FC236}">
                <a16:creationId xmlns:a16="http://schemas.microsoft.com/office/drawing/2014/main" id="{26CF04F8-B7E6-4DF1-BB42-29C934C1DC59}"/>
              </a:ext>
            </a:extLst>
          </p:cNvPr>
          <p:cNvGraphicFramePr>
            <a:graphicFrameLocks noChangeAspect="1"/>
          </p:cNvGraphicFramePr>
          <p:nvPr/>
        </p:nvGraphicFramePr>
        <p:xfrm>
          <a:off x="4953000" y="685800"/>
          <a:ext cx="3200400" cy="3233738"/>
        </p:xfrm>
        <a:graphic>
          <a:graphicData uri="http://schemas.openxmlformats.org/presentationml/2006/ole">
            <mc:AlternateContent xmlns:mc="http://schemas.openxmlformats.org/markup-compatibility/2006">
              <mc:Choice xmlns:v="urn:schemas-microsoft-com:vml" Requires="v">
                <p:oleObj spid="_x0000_s5130" name="Chart" r:id="rId5" imgW="3810000" imgH="4572000" progId="MSGraph.Chart.8">
                  <p:embed followColorScheme="full"/>
                </p:oleObj>
              </mc:Choice>
              <mc:Fallback>
                <p:oleObj name="Chart" r:id="rId5" imgW="3810000" imgH="4572000" progId="MSGraph.Chart.8">
                  <p:embed followColorScheme="full"/>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685800"/>
                        <a:ext cx="3200400" cy="3233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126" name="Text Box 6">
            <a:extLst>
              <a:ext uri="{FF2B5EF4-FFF2-40B4-BE49-F238E27FC236}">
                <a16:creationId xmlns:a16="http://schemas.microsoft.com/office/drawing/2014/main" id="{8B2A9460-7C6E-4AE2-BC8B-5D9C86B25C73}"/>
              </a:ext>
            </a:extLst>
          </p:cNvPr>
          <p:cNvSpPr txBox="1">
            <a:spLocks noChangeArrowheads="1"/>
          </p:cNvSpPr>
          <p:nvPr/>
        </p:nvSpPr>
        <p:spPr bwMode="auto">
          <a:xfrm>
            <a:off x="5638800" y="5638800"/>
            <a:ext cx="3505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000">
                <a:latin typeface="Palatino Linotype" panose="02040502050505030304" pitchFamily="18" charset="0"/>
              </a:rPr>
              <a:t>* Electricity price + Tradable Green Certificate (i.e. REC)</a:t>
            </a:r>
          </a:p>
        </p:txBody>
      </p:sp>
      <p:graphicFrame>
        <p:nvGraphicFramePr>
          <p:cNvPr id="5124" name="Object 4">
            <a:extLst>
              <a:ext uri="{FF2B5EF4-FFF2-40B4-BE49-F238E27FC236}">
                <a16:creationId xmlns:a16="http://schemas.microsoft.com/office/drawing/2014/main" id="{548D07F0-E66C-47BA-9F9F-883691A7D3CB}"/>
              </a:ext>
            </a:extLst>
          </p:cNvPr>
          <p:cNvGraphicFramePr>
            <a:graphicFrameLocks noChangeAspect="1"/>
          </p:cNvGraphicFramePr>
          <p:nvPr/>
        </p:nvGraphicFramePr>
        <p:xfrm>
          <a:off x="635000" y="685800"/>
          <a:ext cx="2794000" cy="3352800"/>
        </p:xfrm>
        <a:graphic>
          <a:graphicData uri="http://schemas.openxmlformats.org/presentationml/2006/ole">
            <mc:AlternateContent xmlns:mc="http://schemas.openxmlformats.org/markup-compatibility/2006">
              <mc:Choice xmlns:v="urn:schemas-microsoft-com:vml" Requires="v">
                <p:oleObj spid="_x0000_s5131" name="Chart" r:id="rId7" imgW="3810000" imgH="4572000" progId="MSGraph.Chart.8">
                  <p:embed followColorScheme="full"/>
                </p:oleObj>
              </mc:Choice>
              <mc:Fallback>
                <p:oleObj name="Chart" r:id="rId7" imgW="3810000" imgH="4572000" progId="MSGraph.Chart.8">
                  <p:embed followColorScheme="full"/>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000" y="685800"/>
                        <a:ext cx="27940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127" name="TextBox 8">
            <a:extLst>
              <a:ext uri="{FF2B5EF4-FFF2-40B4-BE49-F238E27FC236}">
                <a16:creationId xmlns:a16="http://schemas.microsoft.com/office/drawing/2014/main" id="{4637587B-4801-4A5D-A58B-2090AE45DC35}"/>
              </a:ext>
            </a:extLst>
          </p:cNvPr>
          <p:cNvSpPr txBox="1">
            <a:spLocks noChangeArrowheads="1"/>
          </p:cNvSpPr>
          <p:nvPr/>
        </p:nvSpPr>
        <p:spPr bwMode="auto">
          <a:xfrm>
            <a:off x="381000" y="6096000"/>
            <a:ext cx="6934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a:latin typeface="Palatino Linotype" panose="02040502050505030304" pitchFamily="18" charset="0"/>
              </a:rPr>
              <a:t>Sources:  NREL 2009; BMU 2008; EUROSTAT 2008; ISI, 2008; Fouquet, D. et al., 2008.</a:t>
            </a:r>
            <a:endParaRPr lang="en-US" altLang="en-US" sz="1000"/>
          </a:p>
        </p:txBody>
      </p:sp>
      <p:sp>
        <p:nvSpPr>
          <p:cNvPr id="5128" name="Slide Number Placeholder 3">
            <a:extLst>
              <a:ext uri="{FF2B5EF4-FFF2-40B4-BE49-F238E27FC236}">
                <a16:creationId xmlns:a16="http://schemas.microsoft.com/office/drawing/2014/main" id="{303AC51B-3A17-473A-AA5E-5DB298AE724A}"/>
              </a:ext>
            </a:extLst>
          </p:cNvPr>
          <p:cNvSpPr txBox="1">
            <a:spLocks/>
          </p:cNvSpPr>
          <p:nvPr/>
        </p:nvSpPr>
        <p:spPr bwMode="auto">
          <a:xfrm>
            <a:off x="8686800" y="64928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A0BA9019-6698-4D21-AE3C-B23054B31614}" type="slidenum">
              <a:rPr lang="en-US" altLang="en-US" sz="1200">
                <a:solidFill>
                  <a:srgbClr val="5E7703"/>
                </a:solidFill>
                <a:latin typeface="Informatic"/>
              </a:rPr>
              <a:pPr algn="r" eaLnBrk="1" hangingPunct="1"/>
              <a:t>26</a:t>
            </a:fld>
            <a:endParaRPr lang="en-US" altLang="en-US" sz="1200">
              <a:solidFill>
                <a:srgbClr val="5E7703"/>
              </a:solidFill>
              <a:latin typeface="Informati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a:extLst>
              <a:ext uri="{FF2B5EF4-FFF2-40B4-BE49-F238E27FC236}">
                <a16:creationId xmlns:a16="http://schemas.microsoft.com/office/drawing/2014/main" id="{CAC0D879-2AE4-4571-84A6-8759B76746CE}"/>
              </a:ext>
            </a:extLst>
          </p:cNvPr>
          <p:cNvSpPr>
            <a:spLocks noGrp="1"/>
          </p:cNvSpPr>
          <p:nvPr>
            <p:ph idx="1"/>
          </p:nvPr>
        </p:nvSpPr>
        <p:spPr>
          <a:xfrm>
            <a:off x="304800" y="731838"/>
            <a:ext cx="8610600" cy="5486400"/>
          </a:xfrm>
        </p:spPr>
        <p:txBody>
          <a:bodyPr/>
          <a:lstStyle/>
          <a:p>
            <a:r>
              <a:rPr lang="en-US" altLang="en-US" sz="2000">
                <a:solidFill>
                  <a:srgbClr val="595959"/>
                </a:solidFill>
                <a:latin typeface="Arial" panose="020B0604020202020204" pitchFamily="34" charset="0"/>
                <a:cs typeface="Arial" panose="020B0604020202020204" pitchFamily="34" charset="0"/>
              </a:rPr>
              <a:t>DG = Distributed Generation</a:t>
            </a:r>
          </a:p>
          <a:p>
            <a:pPr lvl="1"/>
            <a:r>
              <a:rPr lang="en-US" altLang="en-US" sz="1800">
                <a:solidFill>
                  <a:srgbClr val="595959"/>
                </a:solidFill>
                <a:latin typeface="Arial" panose="020B0604020202020204" pitchFamily="34" charset="0"/>
                <a:cs typeface="Arial" panose="020B0604020202020204" pitchFamily="34" charset="0"/>
              </a:rPr>
              <a:t>Retail DG (RDG)</a:t>
            </a:r>
            <a:r>
              <a:rPr lang="en-US" altLang="en-US" sz="2000">
                <a:solidFill>
                  <a:srgbClr val="595959"/>
                </a:solidFill>
                <a:latin typeface="Arial" panose="020B0604020202020204" pitchFamily="34" charset="0"/>
                <a:cs typeface="Arial" panose="020B0604020202020204" pitchFamily="34" charset="0"/>
              </a:rPr>
              <a:t> </a:t>
            </a:r>
          </a:p>
          <a:p>
            <a:pPr lvl="2"/>
            <a:r>
              <a:rPr lang="en-US" altLang="en-US" sz="1400">
                <a:solidFill>
                  <a:srgbClr val="595959"/>
                </a:solidFill>
                <a:latin typeface="Arial" panose="020B0604020202020204" pitchFamily="34" charset="0"/>
                <a:cs typeface="Arial" panose="020B0604020202020204" pitchFamily="34" charset="0"/>
              </a:rPr>
              <a:t>Behind-the-meter</a:t>
            </a:r>
          </a:p>
          <a:p>
            <a:pPr lvl="2"/>
            <a:r>
              <a:rPr lang="en-US" altLang="en-US" sz="1400">
                <a:solidFill>
                  <a:srgbClr val="595959"/>
                </a:solidFill>
                <a:latin typeface="Arial" panose="020B0604020202020204" pitchFamily="34" charset="0"/>
                <a:cs typeface="Arial" panose="020B0604020202020204" pitchFamily="34" charset="0"/>
              </a:rPr>
              <a:t>Net metered</a:t>
            </a:r>
          </a:p>
          <a:p>
            <a:pPr lvl="1"/>
            <a:r>
              <a:rPr lang="en-US" altLang="en-US" sz="1800">
                <a:solidFill>
                  <a:srgbClr val="595959"/>
                </a:solidFill>
                <a:latin typeface="Arial" panose="020B0604020202020204" pitchFamily="34" charset="0"/>
                <a:cs typeface="Arial" panose="020B0604020202020204" pitchFamily="34" charset="0"/>
              </a:rPr>
              <a:t>Wholesale DG (WDG) has some basic attributes</a:t>
            </a:r>
          </a:p>
          <a:p>
            <a:pPr lvl="2"/>
            <a:r>
              <a:rPr lang="en-US" altLang="en-US" sz="1400">
                <a:solidFill>
                  <a:srgbClr val="595959"/>
                </a:solidFill>
                <a:latin typeface="Arial" panose="020B0604020202020204" pitchFamily="34" charset="0"/>
                <a:cs typeface="Arial" panose="020B0604020202020204" pitchFamily="34" charset="0"/>
              </a:rPr>
              <a:t>Wholesale (all energy sold to the utility)</a:t>
            </a:r>
          </a:p>
          <a:p>
            <a:pPr lvl="2"/>
            <a:r>
              <a:rPr lang="en-US" altLang="en-US" sz="1400">
                <a:solidFill>
                  <a:srgbClr val="595959"/>
                </a:solidFill>
                <a:latin typeface="Arial" panose="020B0604020202020204" pitchFamily="34" charset="0"/>
                <a:cs typeface="Arial" panose="020B0604020202020204" pitchFamily="34" charset="0"/>
              </a:rPr>
              <a:t>20MW-and-under </a:t>
            </a:r>
          </a:p>
          <a:p>
            <a:pPr lvl="2"/>
            <a:r>
              <a:rPr lang="en-US" altLang="en-US" sz="1400">
                <a:solidFill>
                  <a:srgbClr val="595959"/>
                </a:solidFill>
                <a:latin typeface="Arial" panose="020B0604020202020204" pitchFamily="34" charset="0"/>
                <a:cs typeface="Arial" panose="020B0604020202020204" pitchFamily="34" charset="0"/>
              </a:rPr>
              <a:t>Distribution-interconnected (close-to-load, but not behind-the-meter)</a:t>
            </a:r>
          </a:p>
          <a:p>
            <a:r>
              <a:rPr lang="en-US" altLang="en-US" sz="2000">
                <a:solidFill>
                  <a:srgbClr val="595959"/>
                </a:solidFill>
                <a:latin typeface="Arial" panose="020B0604020202020204" pitchFamily="34" charset="0"/>
                <a:cs typeface="Arial" panose="020B0604020202020204" pitchFamily="34" charset="0"/>
              </a:rPr>
              <a:t>PPA = Power Purchase Agreement</a:t>
            </a:r>
          </a:p>
          <a:p>
            <a:pPr lvl="1"/>
            <a:r>
              <a:rPr lang="en-US" altLang="en-US" sz="1800">
                <a:solidFill>
                  <a:srgbClr val="595959"/>
                </a:solidFill>
                <a:latin typeface="Arial" panose="020B0604020202020204" pitchFamily="34" charset="0"/>
                <a:cs typeface="Arial" panose="020B0604020202020204" pitchFamily="34" charset="0"/>
              </a:rPr>
              <a:t>Energy purchasing agreement between electricity generator and customer</a:t>
            </a:r>
          </a:p>
          <a:p>
            <a:r>
              <a:rPr lang="en-US" altLang="en-US" sz="2000">
                <a:solidFill>
                  <a:srgbClr val="595959"/>
                </a:solidFill>
                <a:latin typeface="Arial" panose="020B0604020202020204" pitchFamily="34" charset="0"/>
                <a:cs typeface="Arial" panose="020B0604020202020204" pitchFamily="34" charset="0"/>
              </a:rPr>
              <a:t>FIT = Feed-In Tariff</a:t>
            </a:r>
          </a:p>
          <a:p>
            <a:pPr lvl="1"/>
            <a:r>
              <a:rPr lang="en-US" altLang="en-US" sz="1600">
                <a:solidFill>
                  <a:srgbClr val="595959"/>
                </a:solidFill>
                <a:latin typeface="Arial" panose="020B0604020202020204" pitchFamily="34" charset="0"/>
                <a:cs typeface="Arial" panose="020B0604020202020204" pitchFamily="34" charset="0"/>
              </a:rPr>
              <a:t>Pre-defined, pre-approved PPAs between renewable energy generators and utilities</a:t>
            </a:r>
          </a:p>
          <a:p>
            <a:pPr lvl="1"/>
            <a:r>
              <a:rPr lang="en-US" altLang="en-US" sz="1600">
                <a:solidFill>
                  <a:srgbClr val="595959"/>
                </a:solidFill>
                <a:latin typeface="Arial" panose="020B0604020202020204" pitchFamily="34" charset="0"/>
                <a:cs typeface="Arial" panose="020B0604020202020204" pitchFamily="34" charset="0"/>
              </a:rPr>
              <a:t>Most effective policy in the world for getting cost-effective renewables online</a:t>
            </a:r>
          </a:p>
          <a:p>
            <a:pPr lvl="1"/>
            <a:r>
              <a:rPr lang="en-US" altLang="en-US" sz="1600">
                <a:solidFill>
                  <a:srgbClr val="595959"/>
                </a:solidFill>
                <a:latin typeface="Arial" panose="020B0604020202020204" pitchFamily="34" charset="0"/>
                <a:cs typeface="Arial" panose="020B0604020202020204" pitchFamily="34" charset="0"/>
              </a:rPr>
              <a:t>Simple, fair, and effective</a:t>
            </a:r>
          </a:p>
          <a:p>
            <a:r>
              <a:rPr lang="en-US" altLang="en-US" sz="2000">
                <a:solidFill>
                  <a:srgbClr val="595959"/>
                </a:solidFill>
                <a:latin typeface="Arial" panose="020B0604020202020204" pitchFamily="34" charset="0"/>
                <a:cs typeface="Arial" panose="020B0604020202020204" pitchFamily="34" charset="0"/>
              </a:rPr>
              <a:t>RPS = Renewables Portfolio Standard</a:t>
            </a:r>
          </a:p>
          <a:p>
            <a:pPr lvl="1"/>
            <a:r>
              <a:rPr lang="en-US" altLang="en-US" sz="1800">
                <a:solidFill>
                  <a:srgbClr val="595959"/>
                </a:solidFill>
                <a:latin typeface="Arial" panose="020B0604020202020204" pitchFamily="34" charset="0"/>
                <a:cs typeface="Arial" panose="020B0604020202020204" pitchFamily="34" charset="0"/>
              </a:rPr>
              <a:t>A renewables target: a percentage of total delivered energy by a specified date</a:t>
            </a:r>
          </a:p>
        </p:txBody>
      </p:sp>
      <p:sp>
        <p:nvSpPr>
          <p:cNvPr id="38915" name="Title 1">
            <a:extLst>
              <a:ext uri="{FF2B5EF4-FFF2-40B4-BE49-F238E27FC236}">
                <a16:creationId xmlns:a16="http://schemas.microsoft.com/office/drawing/2014/main" id="{9FC53E07-04C6-45FE-8114-07D10A6CDD23}"/>
              </a:ext>
            </a:extLst>
          </p:cNvPr>
          <p:cNvSpPr>
            <a:spLocks noGrp="1"/>
          </p:cNvSpPr>
          <p:nvPr>
            <p:ph type="title" idx="4294967295"/>
          </p:nvPr>
        </p:nvSpPr>
        <p:spPr>
          <a:xfrm>
            <a:off x="152400" y="76200"/>
            <a:ext cx="5257800" cy="584200"/>
          </a:xfrm>
        </p:spPr>
        <p:txBody>
          <a:bodyPr wrap="none"/>
          <a:lstStyle/>
          <a:p>
            <a:pPr eaLnBrk="1" hangingPunct="1"/>
            <a:r>
              <a:rPr lang="en-US" altLang="en-US" sz="3200">
                <a:latin typeface="Arial" panose="020B0604020202020204" pitchFamily="34" charset="0"/>
                <a:cs typeface="Arial" panose="020B0604020202020204" pitchFamily="34" charset="0"/>
              </a:rPr>
              <a:t>Key Definitions</a:t>
            </a:r>
          </a:p>
        </p:txBody>
      </p:sp>
      <p:sp>
        <p:nvSpPr>
          <p:cNvPr id="38916" name="Slide Number Placeholder 3">
            <a:extLst>
              <a:ext uri="{FF2B5EF4-FFF2-40B4-BE49-F238E27FC236}">
                <a16:creationId xmlns:a16="http://schemas.microsoft.com/office/drawing/2014/main" id="{1DBF4EEA-4D84-4F77-A713-348C1A5CA8C1}"/>
              </a:ext>
            </a:extLst>
          </p:cNvPr>
          <p:cNvSpPr>
            <a:spLocks noGrp="1"/>
          </p:cNvSpPr>
          <p:nvPr>
            <p:ph type="sldNum" sz="quarter" idx="4"/>
          </p:nvPr>
        </p:nvSpPr>
        <p:spPr bwMode="auto">
          <a:xfrm>
            <a:off x="8839200" y="6492875"/>
            <a:ext cx="30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C15D24-F43B-4680-B425-FD20FC83DA1E}" type="slidenum">
              <a:rPr lang="en-US" altLang="en-US">
                <a:solidFill>
                  <a:srgbClr val="013D21"/>
                </a:solidFill>
                <a:latin typeface="Informatic"/>
              </a:rPr>
              <a:pPr eaLnBrk="1" hangingPunct="1"/>
              <a:t>27</a:t>
            </a:fld>
            <a:endParaRPr lang="en-US" altLang="en-US">
              <a:solidFill>
                <a:srgbClr val="013D21"/>
              </a:solidFill>
              <a:latin typeface="Informatic"/>
            </a:endParaRPr>
          </a:p>
        </p:txBody>
      </p:sp>
      <p:sp>
        <p:nvSpPr>
          <p:cNvPr id="38917" name="TextBox 3">
            <a:extLst>
              <a:ext uri="{FF2B5EF4-FFF2-40B4-BE49-F238E27FC236}">
                <a16:creationId xmlns:a16="http://schemas.microsoft.com/office/drawing/2014/main" id="{2D94886D-541A-4040-BCEE-6E41B3FE3BE5}"/>
              </a:ext>
            </a:extLst>
          </p:cNvPr>
          <p:cNvSpPr txBox="1">
            <a:spLocks noChangeArrowheads="1"/>
          </p:cNvSpPr>
          <p:nvPr/>
        </p:nvSpPr>
        <p:spPr bwMode="auto">
          <a:xfrm>
            <a:off x="5334000" y="914400"/>
            <a:ext cx="3276600" cy="1016000"/>
          </a:xfrm>
          <a:prstGeom prst="rect">
            <a:avLst/>
          </a:prstGeom>
          <a:solidFill>
            <a:srgbClr val="FFFF00"/>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t>WDG market size</a:t>
            </a:r>
          </a:p>
          <a:p>
            <a:pPr algn="ctr" eaLnBrk="1" hangingPunct="1"/>
            <a:r>
              <a:rPr lang="en-US" altLang="en-US" sz="2000" u="sng"/>
              <a:t>100 times larger</a:t>
            </a:r>
            <a:r>
              <a:rPr lang="en-US" altLang="en-US" sz="2000"/>
              <a:t> than </a:t>
            </a:r>
          </a:p>
          <a:p>
            <a:pPr algn="ctr" eaLnBrk="1" hangingPunct="1"/>
            <a:r>
              <a:rPr lang="en-US" altLang="en-US" sz="2000"/>
              <a:t>RDG market size</a:t>
            </a:r>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248425D7-C5A7-4DC1-9DBA-44551A62CFD6}"/>
              </a:ext>
            </a:extLst>
          </p:cNvPr>
          <p:cNvSpPr>
            <a:spLocks noGrp="1"/>
          </p:cNvSpPr>
          <p:nvPr>
            <p:ph type="title"/>
          </p:nvPr>
        </p:nvSpPr>
        <p:spPr>
          <a:xfrm>
            <a:off x="0" y="0"/>
            <a:ext cx="6551613" cy="838200"/>
          </a:xfrm>
        </p:spPr>
        <p:txBody>
          <a:bodyPr/>
          <a:lstStyle/>
          <a:p>
            <a:r>
              <a:rPr lang="en-US" altLang="en-US" sz="2800">
                <a:latin typeface="Arial" panose="020B0604020202020204" pitchFamily="34" charset="0"/>
                <a:cs typeface="Arial" panose="020B0604020202020204" pitchFamily="34" charset="0"/>
              </a:rPr>
              <a:t> Project Size Market Segments</a:t>
            </a:r>
          </a:p>
        </p:txBody>
      </p:sp>
      <p:sp>
        <p:nvSpPr>
          <p:cNvPr id="39939" name="Slide Number Placeholder 3">
            <a:extLst>
              <a:ext uri="{FF2B5EF4-FFF2-40B4-BE49-F238E27FC236}">
                <a16:creationId xmlns:a16="http://schemas.microsoft.com/office/drawing/2014/main" id="{BE5B9698-6245-474E-AD6F-A11077E2A216}"/>
              </a:ext>
            </a:extLst>
          </p:cNvPr>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9F24E80-DA25-47EC-A917-D70523CB49C2}" type="slidenum">
              <a:rPr lang="en-US" altLang="en-US">
                <a:solidFill>
                  <a:srgbClr val="595959"/>
                </a:solidFill>
                <a:latin typeface="Informatic"/>
              </a:rPr>
              <a:pPr eaLnBrk="1" hangingPunct="1"/>
              <a:t>28</a:t>
            </a:fld>
            <a:endParaRPr lang="en-US" altLang="en-US">
              <a:solidFill>
                <a:srgbClr val="595959"/>
              </a:solidFill>
              <a:latin typeface="Informatic"/>
            </a:endParaRPr>
          </a:p>
        </p:txBody>
      </p:sp>
      <p:grpSp>
        <p:nvGrpSpPr>
          <p:cNvPr id="39940" name="Group 28">
            <a:extLst>
              <a:ext uri="{FF2B5EF4-FFF2-40B4-BE49-F238E27FC236}">
                <a16:creationId xmlns:a16="http://schemas.microsoft.com/office/drawing/2014/main" id="{AE71AF42-F0E7-4766-9D9C-BD5EBA67DBF3}"/>
              </a:ext>
            </a:extLst>
          </p:cNvPr>
          <p:cNvGrpSpPr>
            <a:grpSpLocks/>
          </p:cNvGrpSpPr>
          <p:nvPr/>
        </p:nvGrpSpPr>
        <p:grpSpPr bwMode="auto">
          <a:xfrm>
            <a:off x="228600" y="1066800"/>
            <a:ext cx="8915400" cy="4800600"/>
            <a:chOff x="228600" y="986134"/>
            <a:chExt cx="9239597" cy="5265537"/>
          </a:xfrm>
        </p:grpSpPr>
        <p:pic>
          <p:nvPicPr>
            <p:cNvPr id="39945" name="Picture 5">
              <a:extLst>
                <a:ext uri="{FF2B5EF4-FFF2-40B4-BE49-F238E27FC236}">
                  <a16:creationId xmlns:a16="http://schemas.microsoft.com/office/drawing/2014/main" id="{FD4F3534-3044-4A2D-84FE-10C5B3D3721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0600" y="3333341"/>
              <a:ext cx="161969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2" descr="http://adm2.elpasoco.com/planning/falcon_peyton_masterplan/images/350px/FtCarsonsolar.jpg">
              <a:extLst>
                <a:ext uri="{FF2B5EF4-FFF2-40B4-BE49-F238E27FC236}">
                  <a16:creationId xmlns:a16="http://schemas.microsoft.com/office/drawing/2014/main" id="{B04F9FBC-6AF9-4EE0-81C5-04692EEE7FD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53000" y="3810000"/>
              <a:ext cx="18288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2">
              <a:extLst>
                <a:ext uri="{FF2B5EF4-FFF2-40B4-BE49-F238E27FC236}">
                  <a16:creationId xmlns:a16="http://schemas.microsoft.com/office/drawing/2014/main" id="{4CB52FC0-40FA-455A-8F49-135B96B50C14}"/>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867202" y="2764017"/>
              <a:ext cx="1971998" cy="157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8" descr="http://global.kyocera.com/news/2005/images/kii-solar.jpg">
              <a:extLst>
                <a:ext uri="{FF2B5EF4-FFF2-40B4-BE49-F238E27FC236}">
                  <a16:creationId xmlns:a16="http://schemas.microsoft.com/office/drawing/2014/main" id="{E7687DBF-E78E-486D-ABC5-BFC0D70E883A}"/>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040774" y="1821935"/>
              <a:ext cx="2057401"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9">
              <a:extLst>
                <a:ext uri="{FF2B5EF4-FFF2-40B4-BE49-F238E27FC236}">
                  <a16:creationId xmlns:a16="http://schemas.microsoft.com/office/drawing/2014/main" id="{FAF8BF93-5B2A-4B94-86FF-CE5A77477A27}"/>
                </a:ext>
              </a:extLst>
            </p:cNvPr>
            <p:cNvGrpSpPr/>
            <p:nvPr/>
          </p:nvGrpSpPr>
          <p:grpSpPr>
            <a:xfrm>
              <a:off x="913606" y="1383506"/>
              <a:ext cx="7315994" cy="4344194"/>
              <a:chOff x="837406" y="1296194"/>
              <a:chExt cx="7315994" cy="4344194"/>
            </a:xfrm>
            <a:effectLst>
              <a:outerShdw blurRad="50800" dist="38100" dir="2700000" algn="tl" rotWithShape="0">
                <a:prstClr val="black">
                  <a:alpha val="40000"/>
                </a:prstClr>
              </a:outerShdw>
            </a:effectLst>
          </p:grpSpPr>
          <p:cxnSp>
            <p:nvCxnSpPr>
              <p:cNvPr id="21" name="Straight Arrow Connector 20">
                <a:extLst>
                  <a:ext uri="{FF2B5EF4-FFF2-40B4-BE49-F238E27FC236}">
                    <a16:creationId xmlns:a16="http://schemas.microsoft.com/office/drawing/2014/main" id="{9F7D08EF-4B73-411C-AA68-626910AD2FC9}"/>
                  </a:ext>
                </a:extLst>
              </p:cNvPr>
              <p:cNvCxnSpPr/>
              <p:nvPr/>
            </p:nvCxnSpPr>
            <p:spPr>
              <a:xfrm>
                <a:off x="838200" y="5638800"/>
                <a:ext cx="7315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7D40F48-9638-446C-BDE3-1CB7FD10CD73}"/>
                  </a:ext>
                </a:extLst>
              </p:cNvPr>
              <p:cNvCxnSpPr/>
              <p:nvPr/>
            </p:nvCxnSpPr>
            <p:spPr>
              <a:xfrm rot="5400000" flipH="1" flipV="1">
                <a:off x="-1333500" y="3467100"/>
                <a:ext cx="4343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9950" name="TextBox 10">
              <a:extLst>
                <a:ext uri="{FF2B5EF4-FFF2-40B4-BE49-F238E27FC236}">
                  <a16:creationId xmlns:a16="http://schemas.microsoft.com/office/drawing/2014/main" id="{59B033D0-97E6-486F-BD14-1B5C5EA27738}"/>
                </a:ext>
              </a:extLst>
            </p:cNvPr>
            <p:cNvSpPr txBox="1">
              <a:spLocks noChangeArrowheads="1"/>
            </p:cNvSpPr>
            <p:nvPr/>
          </p:nvSpPr>
          <p:spPr bwMode="auto">
            <a:xfrm>
              <a:off x="7791797" y="5745294"/>
              <a:ext cx="1676400" cy="50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Constantia" panose="02030602050306030303" pitchFamily="18" charset="0"/>
                </a:rPr>
                <a:t>Segment</a:t>
              </a:r>
            </a:p>
          </p:txBody>
        </p:sp>
        <p:sp>
          <p:nvSpPr>
            <p:cNvPr id="39951" name="TextBox 11">
              <a:extLst>
                <a:ext uri="{FF2B5EF4-FFF2-40B4-BE49-F238E27FC236}">
                  <a16:creationId xmlns:a16="http://schemas.microsoft.com/office/drawing/2014/main" id="{67E5548B-B6EB-4850-8B15-92A55984BAEF}"/>
                </a:ext>
              </a:extLst>
            </p:cNvPr>
            <p:cNvSpPr txBox="1">
              <a:spLocks noChangeArrowheads="1"/>
            </p:cNvSpPr>
            <p:nvPr/>
          </p:nvSpPr>
          <p:spPr bwMode="auto">
            <a:xfrm>
              <a:off x="228600" y="986135"/>
              <a:ext cx="990600" cy="50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Constantia" panose="02030602050306030303" pitchFamily="18" charset="0"/>
                </a:rPr>
                <a:t>Size </a:t>
              </a:r>
            </a:p>
          </p:txBody>
        </p:sp>
        <p:sp>
          <p:nvSpPr>
            <p:cNvPr id="16" name="Oval 15">
              <a:extLst>
                <a:ext uri="{FF2B5EF4-FFF2-40B4-BE49-F238E27FC236}">
                  <a16:creationId xmlns:a16="http://schemas.microsoft.com/office/drawing/2014/main" id="{D8679264-0F18-4D78-8165-8DDEE8951703}"/>
                </a:ext>
              </a:extLst>
            </p:cNvPr>
            <p:cNvSpPr/>
            <p:nvPr/>
          </p:nvSpPr>
          <p:spPr>
            <a:xfrm>
              <a:off x="982114" y="4580072"/>
              <a:ext cx="1773555" cy="1063904"/>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ea typeface="Arial" charset="0"/>
                  <a:cs typeface="Arial" charset="0"/>
                </a:rPr>
                <a:t>Retail DG</a:t>
              </a:r>
            </a:p>
            <a:p>
              <a:pPr algn="ctr" fontAlgn="auto">
                <a:spcBef>
                  <a:spcPts val="0"/>
                </a:spcBef>
                <a:spcAft>
                  <a:spcPts val="0"/>
                </a:spcAft>
                <a:defRPr/>
              </a:pPr>
              <a:r>
                <a:rPr lang="en-US" dirty="0">
                  <a:solidFill>
                    <a:schemeClr val="tx1"/>
                  </a:solidFill>
                  <a:ea typeface="Arial" charset="0"/>
                  <a:cs typeface="Arial" charset="0"/>
                </a:rPr>
                <a:t>&lt;1 MW</a:t>
              </a:r>
            </a:p>
          </p:txBody>
        </p:sp>
        <p:sp>
          <p:nvSpPr>
            <p:cNvPr id="17" name="Oval 16">
              <a:extLst>
                <a:ext uri="{FF2B5EF4-FFF2-40B4-BE49-F238E27FC236}">
                  <a16:creationId xmlns:a16="http://schemas.microsoft.com/office/drawing/2014/main" id="{F3F5A0A5-CBC5-483F-9C78-69570A6ECFBB}"/>
                </a:ext>
              </a:extLst>
            </p:cNvPr>
            <p:cNvSpPr/>
            <p:nvPr/>
          </p:nvSpPr>
          <p:spPr>
            <a:xfrm>
              <a:off x="2202873" y="2741313"/>
              <a:ext cx="3180225" cy="2366358"/>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ea typeface="Arial" charset="0"/>
                  <a:cs typeface="Arial" charset="0"/>
                </a:rPr>
                <a:t>Wholesale DG, Distribution-Interconnected</a:t>
              </a:r>
            </a:p>
            <a:p>
              <a:pPr algn="ctr" fontAlgn="auto">
                <a:spcBef>
                  <a:spcPts val="0"/>
                </a:spcBef>
                <a:spcAft>
                  <a:spcPts val="0"/>
                </a:spcAft>
                <a:defRPr/>
              </a:pPr>
              <a:r>
                <a:rPr lang="en-US" dirty="0">
                  <a:solidFill>
                    <a:schemeClr val="tx1"/>
                  </a:solidFill>
                  <a:ea typeface="Arial" charset="0"/>
                  <a:cs typeface="Arial" charset="0"/>
                </a:rPr>
                <a:t>&lt;20 MW</a:t>
              </a:r>
            </a:p>
          </p:txBody>
        </p:sp>
        <p:sp>
          <p:nvSpPr>
            <p:cNvPr id="19" name="Oval 18">
              <a:extLst>
                <a:ext uri="{FF2B5EF4-FFF2-40B4-BE49-F238E27FC236}">
                  <a16:creationId xmlns:a16="http://schemas.microsoft.com/office/drawing/2014/main" id="{9DFE3AE2-245A-4054-8541-B8B423CD9DAC}"/>
                </a:ext>
              </a:extLst>
            </p:cNvPr>
            <p:cNvSpPr/>
            <p:nvPr/>
          </p:nvSpPr>
          <p:spPr>
            <a:xfrm>
              <a:off x="4493029" y="986134"/>
              <a:ext cx="4501342" cy="2089499"/>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rPr>
                <a:t>Central Station, Transmission-Interconnected</a:t>
              </a:r>
            </a:p>
            <a:p>
              <a:pPr algn="ctr" fontAlgn="auto">
                <a:spcBef>
                  <a:spcPts val="0"/>
                </a:spcBef>
                <a:spcAft>
                  <a:spcPts val="0"/>
                </a:spcAft>
                <a:defRPr/>
              </a:pPr>
              <a:r>
                <a:rPr lang="en-US" sz="2000" dirty="0">
                  <a:solidFill>
                    <a:schemeClr val="tx1"/>
                  </a:solidFill>
                </a:rPr>
                <a:t>~20 MW-and-larger</a:t>
              </a:r>
            </a:p>
          </p:txBody>
        </p:sp>
        <p:cxnSp>
          <p:nvCxnSpPr>
            <p:cNvPr id="20" name="Straight Connector 19">
              <a:extLst>
                <a:ext uri="{FF2B5EF4-FFF2-40B4-BE49-F238E27FC236}">
                  <a16:creationId xmlns:a16="http://schemas.microsoft.com/office/drawing/2014/main" id="{ABAFBFD1-01B1-497F-A5E2-55761EBCF0CE}"/>
                </a:ext>
              </a:extLst>
            </p:cNvPr>
            <p:cNvCxnSpPr/>
            <p:nvPr/>
          </p:nvCxnSpPr>
          <p:spPr>
            <a:xfrm rot="5400000">
              <a:off x="3192727" y="3429107"/>
              <a:ext cx="4495905"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39941" name="Group 38">
            <a:extLst>
              <a:ext uri="{FF2B5EF4-FFF2-40B4-BE49-F238E27FC236}">
                <a16:creationId xmlns:a16="http://schemas.microsoft.com/office/drawing/2014/main" id="{BF69E8AC-1A55-4CAB-AE0B-5F818B0D8E15}"/>
              </a:ext>
            </a:extLst>
          </p:cNvPr>
          <p:cNvGrpSpPr>
            <a:grpSpLocks/>
          </p:cNvGrpSpPr>
          <p:nvPr/>
        </p:nvGrpSpPr>
        <p:grpSpPr bwMode="auto">
          <a:xfrm>
            <a:off x="609600" y="5638800"/>
            <a:ext cx="7772400" cy="722313"/>
            <a:chOff x="762000" y="5791192"/>
            <a:chExt cx="7772400" cy="721447"/>
          </a:xfrm>
        </p:grpSpPr>
        <p:cxnSp>
          <p:nvCxnSpPr>
            <p:cNvPr id="24" name="Straight Arrow Connector 23">
              <a:extLst>
                <a:ext uri="{FF2B5EF4-FFF2-40B4-BE49-F238E27FC236}">
                  <a16:creationId xmlns:a16="http://schemas.microsoft.com/office/drawing/2014/main" id="{3822A35A-BD93-4942-8381-3EDEE1C3ACDF}"/>
                </a:ext>
              </a:extLst>
            </p:cNvPr>
            <p:cNvCxnSpPr>
              <a:cxnSpLocks noChangeShapeType="1"/>
            </p:cNvCxnSpPr>
            <p:nvPr/>
          </p:nvCxnSpPr>
          <p:spPr bwMode="auto">
            <a:xfrm>
              <a:off x="2590800" y="6189177"/>
              <a:ext cx="3416300" cy="1585"/>
            </a:xfrm>
            <a:prstGeom prst="straightConnector1">
              <a:avLst/>
            </a:prstGeom>
            <a:noFill/>
            <a:ln w="38100">
              <a:solidFill>
                <a:schemeClr val="tx1"/>
              </a:solidFill>
              <a:round/>
              <a:headEnd type="arrow" w="med" len="med"/>
              <a:tailEnd type="arrow" w="med" len="med"/>
            </a:ln>
            <a:effectLst>
              <a:outerShdw blurRad="63500" dist="38100" dir="2700000" algn="tl" rotWithShape="0">
                <a:srgbClr val="000000">
                  <a:alpha val="39999"/>
                </a:srgbClr>
              </a:outerShdw>
            </a:effectLst>
          </p:spPr>
        </p:cxnSp>
        <p:sp>
          <p:nvSpPr>
            <p:cNvPr id="39943" name="TextBox 33">
              <a:extLst>
                <a:ext uri="{FF2B5EF4-FFF2-40B4-BE49-F238E27FC236}">
                  <a16:creationId xmlns:a16="http://schemas.microsoft.com/office/drawing/2014/main" id="{6F709722-1EF8-4D73-ADBA-C8F059250282}"/>
                </a:ext>
              </a:extLst>
            </p:cNvPr>
            <p:cNvSpPr txBox="1">
              <a:spLocks noChangeArrowheads="1"/>
            </p:cNvSpPr>
            <p:nvPr/>
          </p:nvSpPr>
          <p:spPr bwMode="auto">
            <a:xfrm>
              <a:off x="762000" y="5791192"/>
              <a:ext cx="1905000" cy="645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i="1">
                  <a:latin typeface="Constantia" panose="02030602050306030303" pitchFamily="18" charset="0"/>
                </a:rPr>
                <a:t>Urban and </a:t>
              </a:r>
            </a:p>
            <a:p>
              <a:pPr eaLnBrk="1" hangingPunct="1"/>
              <a:r>
                <a:rPr lang="en-US" altLang="en-US" i="1">
                  <a:latin typeface="Constantia" panose="02030602050306030303" pitchFamily="18" charset="0"/>
                </a:rPr>
                <a:t>Distribution grid</a:t>
              </a:r>
            </a:p>
          </p:txBody>
        </p:sp>
        <p:sp>
          <p:nvSpPr>
            <p:cNvPr id="39944" name="TextBox 34">
              <a:extLst>
                <a:ext uri="{FF2B5EF4-FFF2-40B4-BE49-F238E27FC236}">
                  <a16:creationId xmlns:a16="http://schemas.microsoft.com/office/drawing/2014/main" id="{8C19BBAC-5106-497D-B744-3F2636F35177}"/>
                </a:ext>
              </a:extLst>
            </p:cNvPr>
            <p:cNvSpPr txBox="1">
              <a:spLocks noChangeArrowheads="1"/>
            </p:cNvSpPr>
            <p:nvPr/>
          </p:nvSpPr>
          <p:spPr bwMode="auto">
            <a:xfrm>
              <a:off x="6096000" y="5867281"/>
              <a:ext cx="2438400" cy="645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i="1">
                  <a:latin typeface="Constantia" panose="02030602050306030303" pitchFamily="18" charset="0"/>
                </a:rPr>
                <a:t>Rural and</a:t>
              </a:r>
            </a:p>
            <a:p>
              <a:pPr eaLnBrk="1" hangingPunct="1"/>
              <a:r>
                <a:rPr lang="en-US" altLang="en-US" i="1">
                  <a:latin typeface="Constantia" panose="02030602050306030303" pitchFamily="18" charset="0"/>
                </a:rPr>
                <a:t>Transmission grid</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FA40FE-268B-4A6D-A7D4-2FF4660D41BA}"/>
              </a:ext>
            </a:extLst>
          </p:cNvPr>
          <p:cNvSpPr/>
          <p:nvPr/>
        </p:nvSpPr>
        <p:spPr>
          <a:xfrm>
            <a:off x="796925" y="1676400"/>
            <a:ext cx="2286000" cy="36576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40963" name="TextBox 15">
            <a:extLst>
              <a:ext uri="{FF2B5EF4-FFF2-40B4-BE49-F238E27FC236}">
                <a16:creationId xmlns:a16="http://schemas.microsoft.com/office/drawing/2014/main" id="{2E372174-EC1B-4E7E-A7E9-7EC2BF8CA807}"/>
              </a:ext>
            </a:extLst>
          </p:cNvPr>
          <p:cNvSpPr txBox="1">
            <a:spLocks noChangeArrowheads="1"/>
          </p:cNvSpPr>
          <p:nvPr/>
        </p:nvSpPr>
        <p:spPr bwMode="auto">
          <a:xfrm>
            <a:off x="1025525" y="4800600"/>
            <a:ext cx="1847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bg1"/>
                </a:solidFill>
              </a:rPr>
              <a:t>1MW-and-under</a:t>
            </a:r>
          </a:p>
        </p:txBody>
      </p:sp>
      <p:sp>
        <p:nvSpPr>
          <p:cNvPr id="40964" name="TextBox 18">
            <a:extLst>
              <a:ext uri="{FF2B5EF4-FFF2-40B4-BE49-F238E27FC236}">
                <a16:creationId xmlns:a16="http://schemas.microsoft.com/office/drawing/2014/main" id="{6D59CF85-753C-4D7F-8441-CFF4EF6AA3C9}"/>
              </a:ext>
            </a:extLst>
          </p:cNvPr>
          <p:cNvSpPr txBox="1">
            <a:spLocks noChangeArrowheads="1"/>
          </p:cNvSpPr>
          <p:nvPr/>
        </p:nvSpPr>
        <p:spPr bwMode="auto">
          <a:xfrm>
            <a:off x="796925" y="1676400"/>
            <a:ext cx="22479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chemeClr val="bg1"/>
                </a:solidFill>
              </a:rPr>
              <a:t>CSI/SGIP Prog</a:t>
            </a:r>
          </a:p>
          <a:p>
            <a:pPr algn="ctr" eaLnBrk="1" hangingPunct="1"/>
            <a:r>
              <a:rPr lang="en-US" altLang="en-US">
                <a:solidFill>
                  <a:schemeClr val="bg1"/>
                </a:solidFill>
              </a:rPr>
              <a:t>Net metering</a:t>
            </a:r>
          </a:p>
          <a:p>
            <a:pPr algn="ctr" eaLnBrk="1" hangingPunct="1"/>
            <a:r>
              <a:rPr lang="en-US" altLang="en-US">
                <a:solidFill>
                  <a:schemeClr val="bg1"/>
                </a:solidFill>
              </a:rPr>
              <a:t>behind-the-meter </a:t>
            </a:r>
            <a:endParaRPr lang="en-US" altLang="en-US" sz="1600">
              <a:solidFill>
                <a:schemeClr val="bg1"/>
              </a:solidFill>
            </a:endParaRPr>
          </a:p>
          <a:p>
            <a:pPr algn="ctr" eaLnBrk="1" hangingPunct="1"/>
            <a:endParaRPr lang="en-US" altLang="en-US">
              <a:solidFill>
                <a:schemeClr val="bg1"/>
              </a:solidFill>
            </a:endParaRPr>
          </a:p>
        </p:txBody>
      </p:sp>
      <p:pic>
        <p:nvPicPr>
          <p:cNvPr id="40965" name="Picture 15">
            <a:extLst>
              <a:ext uri="{FF2B5EF4-FFF2-40B4-BE49-F238E27FC236}">
                <a16:creationId xmlns:a16="http://schemas.microsoft.com/office/drawing/2014/main" id="{60D74829-A7A1-4D61-8E9A-B6B129D466B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90650" y="3810000"/>
            <a:ext cx="9302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16">
            <a:extLst>
              <a:ext uri="{FF2B5EF4-FFF2-40B4-BE49-F238E27FC236}">
                <a16:creationId xmlns:a16="http://schemas.microsoft.com/office/drawing/2014/main" id="{A3D53510-BBE2-4EF7-A7FA-5CBCEEEDC05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l="3247" t="18831" r="4977" b="18831"/>
          <a:stretch>
            <a:fillRect/>
          </a:stretch>
        </p:blipFill>
        <p:spPr bwMode="auto">
          <a:xfrm>
            <a:off x="1009650" y="2819400"/>
            <a:ext cx="16160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CEFB2DF8-BCCC-4B40-A9D9-77B01845815C}"/>
              </a:ext>
            </a:extLst>
          </p:cNvPr>
          <p:cNvCxnSpPr/>
          <p:nvPr/>
        </p:nvCxnSpPr>
        <p:spPr>
          <a:xfrm>
            <a:off x="152400" y="5334000"/>
            <a:ext cx="8915400" cy="15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968" name="TextBox 17">
            <a:extLst>
              <a:ext uri="{FF2B5EF4-FFF2-40B4-BE49-F238E27FC236}">
                <a16:creationId xmlns:a16="http://schemas.microsoft.com/office/drawing/2014/main" id="{F8D936BF-269C-4649-872B-95F2BF628D62}"/>
              </a:ext>
            </a:extLst>
          </p:cNvPr>
          <p:cNvSpPr txBox="1">
            <a:spLocks noChangeArrowheads="1"/>
          </p:cNvSpPr>
          <p:nvPr/>
        </p:nvSpPr>
        <p:spPr bwMode="auto">
          <a:xfrm>
            <a:off x="6172200" y="5334000"/>
            <a:ext cx="2971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t>Project Size </a:t>
            </a:r>
          </a:p>
          <a:p>
            <a:pPr algn="ctr" eaLnBrk="1" hangingPunct="1"/>
            <a:r>
              <a:rPr lang="en-US" altLang="en-US" sz="2000"/>
              <a:t>(MW, quasi-logarithmic)</a:t>
            </a:r>
          </a:p>
        </p:txBody>
      </p:sp>
      <p:cxnSp>
        <p:nvCxnSpPr>
          <p:cNvPr id="10" name="Straight Connector 9">
            <a:extLst>
              <a:ext uri="{FF2B5EF4-FFF2-40B4-BE49-F238E27FC236}">
                <a16:creationId xmlns:a16="http://schemas.microsoft.com/office/drawing/2014/main" id="{E085A410-F261-4EFF-AE41-85023FEAFC5C}"/>
              </a:ext>
            </a:extLst>
          </p:cNvPr>
          <p:cNvCxnSpPr/>
          <p:nvPr/>
        </p:nvCxnSpPr>
        <p:spPr>
          <a:xfrm rot="5400000">
            <a:off x="-1451769" y="3239294"/>
            <a:ext cx="4497388" cy="0"/>
          </a:xfrm>
          <a:prstGeom prst="line">
            <a:avLst/>
          </a:prstGeom>
          <a:ln w="635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40970" name="TextBox 24">
            <a:extLst>
              <a:ext uri="{FF2B5EF4-FFF2-40B4-BE49-F238E27FC236}">
                <a16:creationId xmlns:a16="http://schemas.microsoft.com/office/drawing/2014/main" id="{AE0BD266-D20A-4649-AF5F-04F2E781DB39}"/>
              </a:ext>
            </a:extLst>
          </p:cNvPr>
          <p:cNvSpPr txBox="1">
            <a:spLocks noChangeArrowheads="1"/>
          </p:cNvSpPr>
          <p:nvPr/>
        </p:nvSpPr>
        <p:spPr bwMode="auto">
          <a:xfrm>
            <a:off x="533400" y="5514975"/>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t>0</a:t>
            </a:r>
          </a:p>
        </p:txBody>
      </p:sp>
      <p:sp>
        <p:nvSpPr>
          <p:cNvPr id="40971" name="TextBox 25">
            <a:extLst>
              <a:ext uri="{FF2B5EF4-FFF2-40B4-BE49-F238E27FC236}">
                <a16:creationId xmlns:a16="http://schemas.microsoft.com/office/drawing/2014/main" id="{651F49FD-5A26-4C9D-BBF7-96542110D177}"/>
              </a:ext>
            </a:extLst>
          </p:cNvPr>
          <p:cNvSpPr txBox="1">
            <a:spLocks noChangeArrowheads="1"/>
          </p:cNvSpPr>
          <p:nvPr/>
        </p:nvSpPr>
        <p:spPr bwMode="auto">
          <a:xfrm>
            <a:off x="2819400" y="54864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t>1</a:t>
            </a:r>
          </a:p>
        </p:txBody>
      </p:sp>
      <p:sp>
        <p:nvSpPr>
          <p:cNvPr id="40972" name="TextBox 26">
            <a:extLst>
              <a:ext uri="{FF2B5EF4-FFF2-40B4-BE49-F238E27FC236}">
                <a16:creationId xmlns:a16="http://schemas.microsoft.com/office/drawing/2014/main" id="{80EE329C-DEBE-44F6-AF48-8E1975B17369}"/>
              </a:ext>
            </a:extLst>
          </p:cNvPr>
          <p:cNvSpPr txBox="1">
            <a:spLocks noChangeArrowheads="1"/>
          </p:cNvSpPr>
          <p:nvPr/>
        </p:nvSpPr>
        <p:spPr bwMode="auto">
          <a:xfrm>
            <a:off x="5715000" y="5486400"/>
            <a:ext cx="53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t>20</a:t>
            </a:r>
          </a:p>
        </p:txBody>
      </p:sp>
      <p:sp>
        <p:nvSpPr>
          <p:cNvPr id="40973" name="TextBox 13">
            <a:extLst>
              <a:ext uri="{FF2B5EF4-FFF2-40B4-BE49-F238E27FC236}">
                <a16:creationId xmlns:a16="http://schemas.microsoft.com/office/drawing/2014/main" id="{D2CF12B1-6501-4BC8-8760-160856869B38}"/>
              </a:ext>
            </a:extLst>
          </p:cNvPr>
          <p:cNvSpPr txBox="1">
            <a:spLocks noChangeArrowheads="1"/>
          </p:cNvSpPr>
          <p:nvPr/>
        </p:nvSpPr>
        <p:spPr bwMode="auto">
          <a:xfrm>
            <a:off x="3200400" y="1293813"/>
            <a:ext cx="2514600"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rgbClr val="000000"/>
                </a:solidFill>
              </a:rPr>
              <a:t>Gap in Programmatic Support</a:t>
            </a:r>
          </a:p>
          <a:p>
            <a:pPr algn="ctr" eaLnBrk="1" hangingPunct="1"/>
            <a:endParaRPr lang="en-US" altLang="en-US" sz="800">
              <a:solidFill>
                <a:srgbClr val="000000"/>
              </a:solidFill>
            </a:endParaRPr>
          </a:p>
          <a:p>
            <a:pPr algn="ctr" eaLnBrk="1" hangingPunct="1"/>
            <a:r>
              <a:rPr lang="en-US" altLang="en-US">
                <a:solidFill>
                  <a:srgbClr val="000000"/>
                </a:solidFill>
              </a:rPr>
              <a:t>WDG</a:t>
            </a:r>
          </a:p>
          <a:p>
            <a:pPr algn="ctr" eaLnBrk="1" hangingPunct="1"/>
            <a:r>
              <a:rPr lang="en-US" altLang="en-US">
                <a:solidFill>
                  <a:srgbClr val="000000"/>
                </a:solidFill>
              </a:rPr>
              <a:t>1MW-to-20MW</a:t>
            </a:r>
          </a:p>
        </p:txBody>
      </p:sp>
      <p:sp>
        <p:nvSpPr>
          <p:cNvPr id="40974" name="TextBox 40">
            <a:extLst>
              <a:ext uri="{FF2B5EF4-FFF2-40B4-BE49-F238E27FC236}">
                <a16:creationId xmlns:a16="http://schemas.microsoft.com/office/drawing/2014/main" id="{688B51CE-79A6-49DA-BC78-A4E284C2A828}"/>
              </a:ext>
            </a:extLst>
          </p:cNvPr>
          <p:cNvSpPr txBox="1">
            <a:spLocks noChangeArrowheads="1"/>
          </p:cNvSpPr>
          <p:nvPr/>
        </p:nvSpPr>
        <p:spPr bwMode="auto">
          <a:xfrm rot="-5400000">
            <a:off x="-1259681" y="2321719"/>
            <a:ext cx="3429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t>Program Effectiveness</a:t>
            </a:r>
          </a:p>
        </p:txBody>
      </p:sp>
      <p:sp>
        <p:nvSpPr>
          <p:cNvPr id="40975" name="TextBox 42">
            <a:extLst>
              <a:ext uri="{FF2B5EF4-FFF2-40B4-BE49-F238E27FC236}">
                <a16:creationId xmlns:a16="http://schemas.microsoft.com/office/drawing/2014/main" id="{A306613B-BAB2-4667-AD47-A9089BBA17CD}"/>
              </a:ext>
            </a:extLst>
          </p:cNvPr>
          <p:cNvSpPr txBox="1">
            <a:spLocks noChangeArrowheads="1"/>
          </p:cNvSpPr>
          <p:nvPr/>
        </p:nvSpPr>
        <p:spPr bwMode="auto">
          <a:xfrm>
            <a:off x="3276600" y="5497513"/>
            <a:ext cx="6858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t>1.5</a:t>
            </a:r>
          </a:p>
        </p:txBody>
      </p:sp>
      <p:sp>
        <p:nvSpPr>
          <p:cNvPr id="40976" name="TextBox 44">
            <a:extLst>
              <a:ext uri="{FF2B5EF4-FFF2-40B4-BE49-F238E27FC236}">
                <a16:creationId xmlns:a16="http://schemas.microsoft.com/office/drawing/2014/main" id="{18CFB77E-5CC8-4AF9-843F-8CFC570F19D3}"/>
              </a:ext>
            </a:extLst>
          </p:cNvPr>
          <p:cNvSpPr txBox="1">
            <a:spLocks noChangeArrowheads="1"/>
          </p:cNvSpPr>
          <p:nvPr/>
        </p:nvSpPr>
        <p:spPr bwMode="auto">
          <a:xfrm>
            <a:off x="4572000" y="5497513"/>
            <a:ext cx="6858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t>10</a:t>
            </a:r>
          </a:p>
        </p:txBody>
      </p:sp>
      <p:sp>
        <p:nvSpPr>
          <p:cNvPr id="18" name="Right Triangle 17">
            <a:extLst>
              <a:ext uri="{FF2B5EF4-FFF2-40B4-BE49-F238E27FC236}">
                <a16:creationId xmlns:a16="http://schemas.microsoft.com/office/drawing/2014/main" id="{A6F9AFC5-5A90-44EA-BE99-555EC9C1DC7B}"/>
              </a:ext>
            </a:extLst>
          </p:cNvPr>
          <p:cNvSpPr/>
          <p:nvPr/>
        </p:nvSpPr>
        <p:spPr>
          <a:xfrm>
            <a:off x="4953000" y="1696996"/>
            <a:ext cx="990600" cy="3637005"/>
          </a:xfrm>
          <a:prstGeom prst="rtTriangle">
            <a:avLst/>
          </a:prstGeom>
          <a:solidFill>
            <a:srgbClr val="C00000"/>
          </a:solidFill>
          <a:ln w="0">
            <a:no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a:extLst>
              <a:ext uri="{FF2B5EF4-FFF2-40B4-BE49-F238E27FC236}">
                <a16:creationId xmlns:a16="http://schemas.microsoft.com/office/drawing/2014/main" id="{BCFEB226-9C39-4AD6-8046-7243BEC16543}"/>
              </a:ext>
            </a:extLst>
          </p:cNvPr>
          <p:cNvSpPr/>
          <p:nvPr/>
        </p:nvSpPr>
        <p:spPr>
          <a:xfrm>
            <a:off x="3089275" y="4605338"/>
            <a:ext cx="2854325" cy="728662"/>
          </a:xfrm>
          <a:prstGeom prst="rect">
            <a:avLst/>
          </a:prstGeom>
          <a:solidFill>
            <a:srgbClr val="FFFF00">
              <a:alpha val="50000"/>
            </a:srgbClr>
          </a:solidFill>
          <a:ln w="25400">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40979" name="TextBox 49">
            <a:extLst>
              <a:ext uri="{FF2B5EF4-FFF2-40B4-BE49-F238E27FC236}">
                <a16:creationId xmlns:a16="http://schemas.microsoft.com/office/drawing/2014/main" id="{EF573BCB-8421-4406-9217-DEE451184E60}"/>
              </a:ext>
            </a:extLst>
          </p:cNvPr>
          <p:cNvSpPr txBox="1">
            <a:spLocks noChangeArrowheads="1"/>
          </p:cNvSpPr>
          <p:nvPr/>
        </p:nvSpPr>
        <p:spPr bwMode="auto">
          <a:xfrm>
            <a:off x="3060700" y="3763963"/>
            <a:ext cx="1676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t>AB1969 FIT</a:t>
            </a:r>
          </a:p>
        </p:txBody>
      </p:sp>
      <p:sp>
        <p:nvSpPr>
          <p:cNvPr id="40980" name="TextBox 50">
            <a:extLst>
              <a:ext uri="{FF2B5EF4-FFF2-40B4-BE49-F238E27FC236}">
                <a16:creationId xmlns:a16="http://schemas.microsoft.com/office/drawing/2014/main" id="{928B1BCE-F514-420D-BF19-D5F9B62BB35B}"/>
              </a:ext>
            </a:extLst>
          </p:cNvPr>
          <p:cNvSpPr txBox="1">
            <a:spLocks noChangeArrowheads="1"/>
          </p:cNvSpPr>
          <p:nvPr/>
        </p:nvSpPr>
        <p:spPr bwMode="auto">
          <a:xfrm>
            <a:off x="3733800" y="4572000"/>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t>SCE Biomass </a:t>
            </a:r>
          </a:p>
          <a:p>
            <a:pPr algn="ctr" eaLnBrk="1" hangingPunct="1"/>
            <a:r>
              <a:rPr lang="en-US" altLang="en-US" sz="1600"/>
              <a:t>Program</a:t>
            </a:r>
          </a:p>
        </p:txBody>
      </p:sp>
      <p:sp>
        <p:nvSpPr>
          <p:cNvPr id="40981" name="TextBox 53">
            <a:extLst>
              <a:ext uri="{FF2B5EF4-FFF2-40B4-BE49-F238E27FC236}">
                <a16:creationId xmlns:a16="http://schemas.microsoft.com/office/drawing/2014/main" id="{69977718-A4C7-469A-AC56-D6BD680C52EF}"/>
              </a:ext>
            </a:extLst>
          </p:cNvPr>
          <p:cNvSpPr txBox="1">
            <a:spLocks noChangeArrowheads="1"/>
          </p:cNvSpPr>
          <p:nvPr/>
        </p:nvSpPr>
        <p:spPr bwMode="auto">
          <a:xfrm>
            <a:off x="5141913" y="3733800"/>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t>RPS</a:t>
            </a:r>
          </a:p>
          <a:p>
            <a:pPr algn="ctr" eaLnBrk="1" hangingPunct="1"/>
            <a:r>
              <a:rPr lang="en-US" altLang="en-US" sz="1600"/>
              <a:t>(small)</a:t>
            </a:r>
          </a:p>
        </p:txBody>
      </p:sp>
      <p:sp>
        <p:nvSpPr>
          <p:cNvPr id="23" name="Rectangle 22">
            <a:extLst>
              <a:ext uri="{FF2B5EF4-FFF2-40B4-BE49-F238E27FC236}">
                <a16:creationId xmlns:a16="http://schemas.microsoft.com/office/drawing/2014/main" id="{BDC85A78-F392-4362-9768-AC47ED9657DE}"/>
              </a:ext>
            </a:extLst>
          </p:cNvPr>
          <p:cNvSpPr/>
          <p:nvPr/>
        </p:nvSpPr>
        <p:spPr>
          <a:xfrm>
            <a:off x="3081338" y="4927600"/>
            <a:ext cx="804862" cy="381000"/>
          </a:xfrm>
          <a:prstGeom prst="rect">
            <a:avLst/>
          </a:prstGeom>
          <a:solidFill>
            <a:srgbClr val="00B0F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24" name="Rectangle 23">
            <a:extLst>
              <a:ext uri="{FF2B5EF4-FFF2-40B4-BE49-F238E27FC236}">
                <a16:creationId xmlns:a16="http://schemas.microsoft.com/office/drawing/2014/main" id="{3F1A41EE-519C-486D-9CA5-F0BD4E325E18}"/>
              </a:ext>
            </a:extLst>
          </p:cNvPr>
          <p:cNvSpPr/>
          <p:nvPr/>
        </p:nvSpPr>
        <p:spPr>
          <a:xfrm>
            <a:off x="3111500" y="4765675"/>
            <a:ext cx="498475" cy="533400"/>
          </a:xfrm>
          <a:prstGeom prst="rect">
            <a:avLst/>
          </a:prstGeom>
          <a:solidFill>
            <a:srgbClr val="41DF45">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cxnSp>
        <p:nvCxnSpPr>
          <p:cNvPr id="25" name="Straight Arrow Connector 24">
            <a:extLst>
              <a:ext uri="{FF2B5EF4-FFF2-40B4-BE49-F238E27FC236}">
                <a16:creationId xmlns:a16="http://schemas.microsoft.com/office/drawing/2014/main" id="{A32D829C-2E3F-488D-8994-0C3EB5001492}"/>
              </a:ext>
            </a:extLst>
          </p:cNvPr>
          <p:cNvCxnSpPr/>
          <p:nvPr/>
        </p:nvCxnSpPr>
        <p:spPr>
          <a:xfrm rot="5400000">
            <a:off x="2916237" y="4398963"/>
            <a:ext cx="796925" cy="7620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0985" name="TextBox 39">
            <a:extLst>
              <a:ext uri="{FF2B5EF4-FFF2-40B4-BE49-F238E27FC236}">
                <a16:creationId xmlns:a16="http://schemas.microsoft.com/office/drawing/2014/main" id="{4DDDD0FE-065B-4511-A3B7-7C77461B558D}"/>
              </a:ext>
            </a:extLst>
          </p:cNvPr>
          <p:cNvSpPr txBox="1">
            <a:spLocks noChangeArrowheads="1"/>
          </p:cNvSpPr>
          <p:nvPr/>
        </p:nvSpPr>
        <p:spPr bwMode="auto">
          <a:xfrm>
            <a:off x="3441700" y="4114800"/>
            <a:ext cx="1676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t>SCE SPVP</a:t>
            </a:r>
          </a:p>
        </p:txBody>
      </p:sp>
      <p:cxnSp>
        <p:nvCxnSpPr>
          <p:cNvPr id="27" name="Straight Arrow Connector 26">
            <a:extLst>
              <a:ext uri="{FF2B5EF4-FFF2-40B4-BE49-F238E27FC236}">
                <a16:creationId xmlns:a16="http://schemas.microsoft.com/office/drawing/2014/main" id="{0FB4C74E-BBD1-4216-8499-5A07CCDAB4E8}"/>
              </a:ext>
            </a:extLst>
          </p:cNvPr>
          <p:cNvCxnSpPr/>
          <p:nvPr/>
        </p:nvCxnSpPr>
        <p:spPr>
          <a:xfrm rot="5400000">
            <a:off x="3429793" y="4682332"/>
            <a:ext cx="690563" cy="8255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8" name="Right Arrow Callout 27">
            <a:extLst>
              <a:ext uri="{FF2B5EF4-FFF2-40B4-BE49-F238E27FC236}">
                <a16:creationId xmlns:a16="http://schemas.microsoft.com/office/drawing/2014/main" id="{3105D66E-A6C1-4F05-9B29-40D21F3067BE}"/>
              </a:ext>
            </a:extLst>
          </p:cNvPr>
          <p:cNvSpPr/>
          <p:nvPr/>
        </p:nvSpPr>
        <p:spPr>
          <a:xfrm>
            <a:off x="5943600" y="1676400"/>
            <a:ext cx="2971800" cy="3644900"/>
          </a:xfrm>
          <a:prstGeom prst="rightArrowCallout">
            <a:avLst>
              <a:gd name="adj1" fmla="val 7132"/>
              <a:gd name="adj2" fmla="val 7508"/>
              <a:gd name="adj3" fmla="val 9705"/>
              <a:gd name="adj4" fmla="val 85616"/>
            </a:avLst>
          </a:prstGeom>
          <a:solidFill>
            <a:srgbClr val="C00000"/>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40988" name="TextBox 17">
            <a:extLst>
              <a:ext uri="{FF2B5EF4-FFF2-40B4-BE49-F238E27FC236}">
                <a16:creationId xmlns:a16="http://schemas.microsoft.com/office/drawing/2014/main" id="{2284C2E0-CCB3-4DCA-B7E3-4A96CF86B993}"/>
              </a:ext>
            </a:extLst>
          </p:cNvPr>
          <p:cNvSpPr txBox="1">
            <a:spLocks noChangeArrowheads="1"/>
          </p:cNvSpPr>
          <p:nvPr/>
        </p:nvSpPr>
        <p:spPr bwMode="auto">
          <a:xfrm>
            <a:off x="5888038" y="1676400"/>
            <a:ext cx="25701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chemeClr val="bg1"/>
                </a:solidFill>
              </a:rPr>
              <a:t>RPS Program</a:t>
            </a:r>
          </a:p>
          <a:p>
            <a:pPr algn="ctr" eaLnBrk="1" hangingPunct="1"/>
            <a:r>
              <a:rPr lang="en-US" altLang="en-US">
                <a:solidFill>
                  <a:schemeClr val="bg1"/>
                </a:solidFill>
              </a:rPr>
              <a:t>Large transmission-</a:t>
            </a:r>
          </a:p>
          <a:p>
            <a:pPr algn="ctr" eaLnBrk="1" hangingPunct="1"/>
            <a:r>
              <a:rPr lang="en-US" altLang="en-US">
                <a:solidFill>
                  <a:schemeClr val="bg1"/>
                </a:solidFill>
              </a:rPr>
              <a:t>interconnected projects</a:t>
            </a:r>
          </a:p>
        </p:txBody>
      </p:sp>
      <p:pic>
        <p:nvPicPr>
          <p:cNvPr id="40989" name="Picture 2">
            <a:extLst>
              <a:ext uri="{FF2B5EF4-FFF2-40B4-BE49-F238E27FC236}">
                <a16:creationId xmlns:a16="http://schemas.microsoft.com/office/drawing/2014/main" id="{D20BBF80-A5E9-4922-9AB0-2BB01EBEE3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0001" t="41779" r="30556" b="36000"/>
          <a:stretch>
            <a:fillRect/>
          </a:stretch>
        </p:blipFill>
        <p:spPr bwMode="auto">
          <a:xfrm>
            <a:off x="6532563" y="2895600"/>
            <a:ext cx="13160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0" name="TextBox 16">
            <a:extLst>
              <a:ext uri="{FF2B5EF4-FFF2-40B4-BE49-F238E27FC236}">
                <a16:creationId xmlns:a16="http://schemas.microsoft.com/office/drawing/2014/main" id="{BBCBC85C-A8C8-4D20-A64D-60F8C38349C5}"/>
              </a:ext>
            </a:extLst>
          </p:cNvPr>
          <p:cNvSpPr txBox="1">
            <a:spLocks noChangeArrowheads="1"/>
          </p:cNvSpPr>
          <p:nvPr/>
        </p:nvSpPr>
        <p:spPr bwMode="auto">
          <a:xfrm>
            <a:off x="6151563" y="4775200"/>
            <a:ext cx="2078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bg1"/>
                </a:solidFill>
              </a:rPr>
              <a:t>20 MW-and-above</a:t>
            </a:r>
          </a:p>
        </p:txBody>
      </p:sp>
      <p:cxnSp>
        <p:nvCxnSpPr>
          <p:cNvPr id="32" name="Straight Connector 31">
            <a:extLst>
              <a:ext uri="{FF2B5EF4-FFF2-40B4-BE49-F238E27FC236}">
                <a16:creationId xmlns:a16="http://schemas.microsoft.com/office/drawing/2014/main" id="{EF84B86C-BE44-48C2-AC98-D2888AEDDA57}"/>
              </a:ext>
            </a:extLst>
          </p:cNvPr>
          <p:cNvCxnSpPr/>
          <p:nvPr/>
        </p:nvCxnSpPr>
        <p:spPr>
          <a:xfrm rot="5400000">
            <a:off x="5791994" y="5333206"/>
            <a:ext cx="3048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F9F9CDE-9A59-4122-8128-A34336D11AC4}"/>
              </a:ext>
            </a:extLst>
          </p:cNvPr>
          <p:cNvCxnSpPr/>
          <p:nvPr/>
        </p:nvCxnSpPr>
        <p:spPr>
          <a:xfrm rot="5400000">
            <a:off x="4753769" y="5333206"/>
            <a:ext cx="3048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A6E9439-8827-47A9-BD13-1D85D3538E93}"/>
              </a:ext>
            </a:extLst>
          </p:cNvPr>
          <p:cNvCxnSpPr/>
          <p:nvPr/>
        </p:nvCxnSpPr>
        <p:spPr>
          <a:xfrm rot="5400000">
            <a:off x="3458369" y="5333206"/>
            <a:ext cx="3048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B3C8A0D-D7AC-41EC-BF23-E3CB94F77953}"/>
              </a:ext>
            </a:extLst>
          </p:cNvPr>
          <p:cNvCxnSpPr/>
          <p:nvPr/>
        </p:nvCxnSpPr>
        <p:spPr>
          <a:xfrm rot="5400000">
            <a:off x="2931319" y="5333206"/>
            <a:ext cx="304800" cy="158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40995" name="Title 1">
            <a:extLst>
              <a:ext uri="{FF2B5EF4-FFF2-40B4-BE49-F238E27FC236}">
                <a16:creationId xmlns:a16="http://schemas.microsoft.com/office/drawing/2014/main" id="{2F13244C-6F34-4890-9252-A8F3EE35F1DF}"/>
              </a:ext>
            </a:extLst>
          </p:cNvPr>
          <p:cNvSpPr txBox="1">
            <a:spLocks/>
          </p:cNvSpPr>
          <p:nvPr/>
        </p:nvSpPr>
        <p:spPr bwMode="auto">
          <a:xfrm>
            <a:off x="228600" y="101600"/>
            <a:ext cx="525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a:solidFill>
                  <a:schemeClr val="bg1"/>
                </a:solidFill>
                <a:latin typeface="Informatic"/>
              </a:rPr>
              <a:t>Why California is Failing</a:t>
            </a:r>
          </a:p>
        </p:txBody>
      </p:sp>
      <p:sp>
        <p:nvSpPr>
          <p:cNvPr id="40996" name="Slide Number Placeholder 3">
            <a:extLst>
              <a:ext uri="{FF2B5EF4-FFF2-40B4-BE49-F238E27FC236}">
                <a16:creationId xmlns:a16="http://schemas.microsoft.com/office/drawing/2014/main" id="{1F2EF4F3-C8FF-430B-BE5A-504B729A3864}"/>
              </a:ext>
            </a:extLst>
          </p:cNvPr>
          <p:cNvSpPr txBox="1">
            <a:spLocks/>
          </p:cNvSpPr>
          <p:nvPr/>
        </p:nvSpPr>
        <p:spPr bwMode="auto">
          <a:xfrm>
            <a:off x="8534400" y="64928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9ACA918B-1F5A-402B-894F-174B2D716540}" type="slidenum">
              <a:rPr lang="en-US" altLang="en-US" sz="1200">
                <a:solidFill>
                  <a:srgbClr val="5E7703"/>
                </a:solidFill>
                <a:latin typeface="Informatic"/>
              </a:rPr>
              <a:pPr algn="r" eaLnBrk="1" hangingPunct="1"/>
              <a:t>29</a:t>
            </a:fld>
            <a:endParaRPr lang="en-US" altLang="en-US" sz="1200">
              <a:solidFill>
                <a:srgbClr val="5E7703"/>
              </a:solidFill>
              <a:latin typeface="Informat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835DD2D1-7568-48D0-9293-030E82B19C76}"/>
              </a:ext>
            </a:extLst>
          </p:cNvPr>
          <p:cNvSpPr/>
          <p:nvPr/>
        </p:nvSpPr>
        <p:spPr>
          <a:xfrm>
            <a:off x="4724400" y="1447800"/>
            <a:ext cx="4038600" cy="41148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99" name="Content Placeholder 2">
            <a:extLst>
              <a:ext uri="{FF2B5EF4-FFF2-40B4-BE49-F238E27FC236}">
                <a16:creationId xmlns:a16="http://schemas.microsoft.com/office/drawing/2014/main" id="{FC341557-C245-4AEF-930F-20174363561E}"/>
              </a:ext>
            </a:extLst>
          </p:cNvPr>
          <p:cNvSpPr>
            <a:spLocks noGrp="1"/>
          </p:cNvSpPr>
          <p:nvPr>
            <p:ph idx="1"/>
          </p:nvPr>
        </p:nvSpPr>
        <p:spPr>
          <a:xfrm>
            <a:off x="152400" y="1143000"/>
            <a:ext cx="8613775" cy="5486400"/>
          </a:xfrm>
        </p:spPr>
        <p:txBody>
          <a:bodyPr>
            <a:normAutofit/>
          </a:bodyPr>
          <a:lstStyle/>
          <a:p>
            <a:pPr lvl="1" eaLnBrk="1" hangingPunct="1">
              <a:buClrTx/>
              <a:buFontTx/>
              <a:buNone/>
              <a:defRPr/>
            </a:pPr>
            <a:endParaRPr lang="en-US" sz="1200" dirty="0">
              <a:solidFill>
                <a:schemeClr val="tx1"/>
              </a:solidFill>
              <a:ea typeface="ＭＳ Ｐゴシック" pitchFamily="34" charset="-128"/>
            </a:endParaRPr>
          </a:p>
          <a:p>
            <a:pPr eaLnBrk="1" hangingPunct="1">
              <a:defRPr/>
            </a:pPr>
            <a:endParaRPr lang="en-US" sz="1400" b="1" kern="1200" dirty="0">
              <a:solidFill>
                <a:schemeClr val="tx1"/>
              </a:solidFill>
              <a:ea typeface="ＭＳ Ｐゴシック" pitchFamily="34" charset="-128"/>
            </a:endParaRPr>
          </a:p>
        </p:txBody>
      </p:sp>
      <p:graphicFrame>
        <p:nvGraphicFramePr>
          <p:cNvPr id="7" name="Chart 6">
            <a:extLst>
              <a:ext uri="{FF2B5EF4-FFF2-40B4-BE49-F238E27FC236}">
                <a16:creationId xmlns:a16="http://schemas.microsoft.com/office/drawing/2014/main" id="{699C84D6-D2AC-4692-9697-66EF1E9A349A}"/>
              </a:ext>
            </a:extLst>
          </p:cNvPr>
          <p:cNvGraphicFramePr/>
          <p:nvPr/>
        </p:nvGraphicFramePr>
        <p:xfrm>
          <a:off x="304800" y="2057400"/>
          <a:ext cx="3505200"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6C2D5068-97B9-4BFE-A387-1BA97FE203FC}"/>
              </a:ext>
            </a:extLst>
          </p:cNvPr>
          <p:cNvGraphicFramePr/>
          <p:nvPr/>
        </p:nvGraphicFramePr>
        <p:xfrm>
          <a:off x="4724400" y="1981200"/>
          <a:ext cx="4038600" cy="304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Right Arrow 8">
            <a:extLst>
              <a:ext uri="{FF2B5EF4-FFF2-40B4-BE49-F238E27FC236}">
                <a16:creationId xmlns:a16="http://schemas.microsoft.com/office/drawing/2014/main" id="{BCB3FE38-7CFA-4521-ADBC-F192CB53318F}"/>
              </a:ext>
            </a:extLst>
          </p:cNvPr>
          <p:cNvSpPr/>
          <p:nvPr/>
        </p:nvSpPr>
        <p:spPr>
          <a:xfrm>
            <a:off x="3657600" y="2971800"/>
            <a:ext cx="990600" cy="99060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2060"/>
              </a:solidFill>
            </a:endParaRPr>
          </a:p>
        </p:txBody>
      </p:sp>
      <p:sp>
        <p:nvSpPr>
          <p:cNvPr id="19463" name="TextBox 10">
            <a:extLst>
              <a:ext uri="{FF2B5EF4-FFF2-40B4-BE49-F238E27FC236}">
                <a16:creationId xmlns:a16="http://schemas.microsoft.com/office/drawing/2014/main" id="{5300E85A-12D4-45DA-8F3C-5F7B151572A7}"/>
              </a:ext>
            </a:extLst>
          </p:cNvPr>
          <p:cNvSpPr txBox="1">
            <a:spLocks noChangeArrowheads="1"/>
          </p:cNvSpPr>
          <p:nvPr/>
        </p:nvSpPr>
        <p:spPr bwMode="auto">
          <a:xfrm>
            <a:off x="431800" y="1852613"/>
            <a:ext cx="9398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t>Nuclear, </a:t>
            </a:r>
          </a:p>
          <a:p>
            <a:pPr eaLnBrk="1" hangingPunct="1"/>
            <a:r>
              <a:rPr lang="en-US" altLang="en-US" sz="1400" b="1"/>
              <a:t>Biofuels,</a:t>
            </a:r>
          </a:p>
          <a:p>
            <a:pPr eaLnBrk="1" hangingPunct="1"/>
            <a:r>
              <a:rPr lang="en-US" altLang="en-US" sz="1400" b="1"/>
              <a:t>Other</a:t>
            </a:r>
          </a:p>
        </p:txBody>
      </p:sp>
      <p:sp>
        <p:nvSpPr>
          <p:cNvPr id="19464" name="TextBox 11">
            <a:extLst>
              <a:ext uri="{FF2B5EF4-FFF2-40B4-BE49-F238E27FC236}">
                <a16:creationId xmlns:a16="http://schemas.microsoft.com/office/drawing/2014/main" id="{5E437EF8-7FA6-47F9-890F-7A7648A8A84E}"/>
              </a:ext>
            </a:extLst>
          </p:cNvPr>
          <p:cNvSpPr txBox="1">
            <a:spLocks noChangeArrowheads="1"/>
          </p:cNvSpPr>
          <p:nvPr/>
        </p:nvSpPr>
        <p:spPr bwMode="auto">
          <a:xfrm>
            <a:off x="1449388" y="1371600"/>
            <a:ext cx="15986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t>Solar, </a:t>
            </a:r>
          </a:p>
          <a:p>
            <a:pPr eaLnBrk="1" hangingPunct="1"/>
            <a:r>
              <a:rPr lang="en-US" altLang="en-US" sz="1400" b="1"/>
              <a:t>Wind,</a:t>
            </a:r>
          </a:p>
          <a:p>
            <a:pPr eaLnBrk="1" hangingPunct="1"/>
            <a:r>
              <a:rPr lang="en-US" altLang="en-US" sz="1400" b="1"/>
              <a:t>Electric Vehicles</a:t>
            </a:r>
          </a:p>
        </p:txBody>
      </p:sp>
      <p:sp>
        <p:nvSpPr>
          <p:cNvPr id="19465" name="TextBox 12">
            <a:extLst>
              <a:ext uri="{FF2B5EF4-FFF2-40B4-BE49-F238E27FC236}">
                <a16:creationId xmlns:a16="http://schemas.microsoft.com/office/drawing/2014/main" id="{F0ACA365-5B47-44F1-BED6-55FE7E74A463}"/>
              </a:ext>
            </a:extLst>
          </p:cNvPr>
          <p:cNvSpPr txBox="1">
            <a:spLocks noChangeArrowheads="1"/>
          </p:cNvSpPr>
          <p:nvPr/>
        </p:nvSpPr>
        <p:spPr bwMode="auto">
          <a:xfrm>
            <a:off x="6781800" y="2362200"/>
            <a:ext cx="750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chemeClr val="bg1"/>
                </a:solidFill>
              </a:rPr>
              <a:t>Fossil </a:t>
            </a:r>
          </a:p>
          <a:p>
            <a:pPr eaLnBrk="1" hangingPunct="1"/>
            <a:r>
              <a:rPr lang="en-US" altLang="en-US" sz="1400" b="1">
                <a:solidFill>
                  <a:schemeClr val="bg1"/>
                </a:solidFill>
              </a:rPr>
              <a:t>Fuels</a:t>
            </a:r>
          </a:p>
        </p:txBody>
      </p:sp>
      <p:sp>
        <p:nvSpPr>
          <p:cNvPr id="19466" name="TextBox 13">
            <a:extLst>
              <a:ext uri="{FF2B5EF4-FFF2-40B4-BE49-F238E27FC236}">
                <a16:creationId xmlns:a16="http://schemas.microsoft.com/office/drawing/2014/main" id="{EA3D40FB-D503-48AC-B0C0-BB2E702151AC}"/>
              </a:ext>
            </a:extLst>
          </p:cNvPr>
          <p:cNvSpPr txBox="1">
            <a:spLocks noChangeArrowheads="1"/>
          </p:cNvSpPr>
          <p:nvPr/>
        </p:nvSpPr>
        <p:spPr bwMode="auto">
          <a:xfrm>
            <a:off x="7162800" y="3025775"/>
            <a:ext cx="10017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1400" b="1"/>
              <a:t> Nuclear</a:t>
            </a:r>
          </a:p>
          <a:p>
            <a:pPr eaLnBrk="1" hangingPunct="1">
              <a:buFont typeface="Arial" panose="020B0604020202020204" pitchFamily="34" charset="0"/>
              <a:buChar char="•"/>
            </a:pPr>
            <a:r>
              <a:rPr lang="en-US" altLang="en-US" sz="1400" b="1"/>
              <a:t> Biofuels</a:t>
            </a:r>
          </a:p>
          <a:p>
            <a:pPr eaLnBrk="1" hangingPunct="1">
              <a:buFont typeface="Arial" panose="020B0604020202020204" pitchFamily="34" charset="0"/>
              <a:buChar char="•"/>
            </a:pPr>
            <a:r>
              <a:rPr lang="en-US" altLang="en-US" sz="1400" b="1"/>
              <a:t> Other</a:t>
            </a:r>
          </a:p>
        </p:txBody>
      </p:sp>
      <p:sp>
        <p:nvSpPr>
          <p:cNvPr id="19467" name="TextBox 16">
            <a:extLst>
              <a:ext uri="{FF2B5EF4-FFF2-40B4-BE49-F238E27FC236}">
                <a16:creationId xmlns:a16="http://schemas.microsoft.com/office/drawing/2014/main" id="{EEF75751-BDF4-4395-A302-114CAD853845}"/>
              </a:ext>
            </a:extLst>
          </p:cNvPr>
          <p:cNvSpPr txBox="1">
            <a:spLocks noChangeArrowheads="1"/>
          </p:cNvSpPr>
          <p:nvPr/>
        </p:nvSpPr>
        <p:spPr bwMode="auto">
          <a:xfrm>
            <a:off x="1524000" y="3895725"/>
            <a:ext cx="1217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solidFill>
                  <a:schemeClr val="bg1"/>
                </a:solidFill>
              </a:rPr>
              <a:t>Fossil Fuels</a:t>
            </a:r>
          </a:p>
        </p:txBody>
      </p:sp>
      <p:sp>
        <p:nvSpPr>
          <p:cNvPr id="19468" name="TextBox 17">
            <a:extLst>
              <a:ext uri="{FF2B5EF4-FFF2-40B4-BE49-F238E27FC236}">
                <a16:creationId xmlns:a16="http://schemas.microsoft.com/office/drawing/2014/main" id="{44E86EEF-2A14-4C29-9736-9C58AB59F5A8}"/>
              </a:ext>
            </a:extLst>
          </p:cNvPr>
          <p:cNvSpPr txBox="1">
            <a:spLocks noChangeArrowheads="1"/>
          </p:cNvSpPr>
          <p:nvPr/>
        </p:nvSpPr>
        <p:spPr bwMode="auto">
          <a:xfrm>
            <a:off x="5867400" y="1673225"/>
            <a:ext cx="1685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b="1"/>
              <a:t>Energy Efficiency</a:t>
            </a:r>
          </a:p>
        </p:txBody>
      </p:sp>
      <p:cxnSp>
        <p:nvCxnSpPr>
          <p:cNvPr id="22" name="Straight Connector 21">
            <a:extLst>
              <a:ext uri="{FF2B5EF4-FFF2-40B4-BE49-F238E27FC236}">
                <a16:creationId xmlns:a16="http://schemas.microsoft.com/office/drawing/2014/main" id="{D19B4021-3534-4F2F-ACC8-B2DBE634384C}"/>
              </a:ext>
            </a:extLst>
          </p:cNvPr>
          <p:cNvCxnSpPr/>
          <p:nvPr/>
        </p:nvCxnSpPr>
        <p:spPr>
          <a:xfrm rot="16200000" flipH="1">
            <a:off x="1104900" y="2400300"/>
            <a:ext cx="304800" cy="22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3C08A0B-E532-42E4-A757-751DDD4B054A}"/>
              </a:ext>
            </a:extLst>
          </p:cNvPr>
          <p:cNvCxnSpPr/>
          <p:nvPr/>
        </p:nvCxnSpPr>
        <p:spPr>
          <a:xfrm rot="16200000" flipH="1">
            <a:off x="1714500" y="2247900"/>
            <a:ext cx="457200" cy="76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471" name="TextBox 19">
            <a:extLst>
              <a:ext uri="{FF2B5EF4-FFF2-40B4-BE49-F238E27FC236}">
                <a16:creationId xmlns:a16="http://schemas.microsoft.com/office/drawing/2014/main" id="{69246BDC-5BE5-471B-AC1F-6C8FB95B00BB}"/>
              </a:ext>
            </a:extLst>
          </p:cNvPr>
          <p:cNvSpPr txBox="1">
            <a:spLocks noChangeArrowheads="1"/>
          </p:cNvSpPr>
          <p:nvPr/>
        </p:nvSpPr>
        <p:spPr bwMode="auto">
          <a:xfrm>
            <a:off x="381000" y="5943600"/>
            <a:ext cx="8534400" cy="461963"/>
          </a:xfrm>
          <a:prstGeom prst="rect">
            <a:avLst/>
          </a:prstGeom>
          <a:solidFill>
            <a:srgbClr val="99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t>The $6 trillion energy market will transition to Smart Energy</a:t>
            </a:r>
          </a:p>
        </p:txBody>
      </p:sp>
      <p:sp>
        <p:nvSpPr>
          <p:cNvPr id="19472" name="TextBox 4">
            <a:extLst>
              <a:ext uri="{FF2B5EF4-FFF2-40B4-BE49-F238E27FC236}">
                <a16:creationId xmlns:a16="http://schemas.microsoft.com/office/drawing/2014/main" id="{E072B6F3-BD22-4824-8A66-1A9C5A1610AD}"/>
              </a:ext>
            </a:extLst>
          </p:cNvPr>
          <p:cNvSpPr txBox="1">
            <a:spLocks noChangeArrowheads="1"/>
          </p:cNvSpPr>
          <p:nvPr/>
        </p:nvSpPr>
        <p:spPr bwMode="auto">
          <a:xfrm>
            <a:off x="76200" y="76200"/>
            <a:ext cx="716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chemeClr val="bg1"/>
                </a:solidFill>
              </a:rPr>
              <a:t>Leading the World into the Future</a:t>
            </a:r>
          </a:p>
        </p:txBody>
      </p:sp>
      <p:sp>
        <p:nvSpPr>
          <p:cNvPr id="19473" name="TextBox 24">
            <a:extLst>
              <a:ext uri="{FF2B5EF4-FFF2-40B4-BE49-F238E27FC236}">
                <a16:creationId xmlns:a16="http://schemas.microsoft.com/office/drawing/2014/main" id="{52D62667-CA65-4C99-8BA9-D68B7D6361BE}"/>
              </a:ext>
            </a:extLst>
          </p:cNvPr>
          <p:cNvSpPr txBox="1">
            <a:spLocks noChangeArrowheads="1"/>
          </p:cNvSpPr>
          <p:nvPr/>
        </p:nvSpPr>
        <p:spPr bwMode="auto">
          <a:xfrm>
            <a:off x="2971800" y="4362450"/>
            <a:ext cx="304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buFont typeface="Arial" panose="020B0604020202020204" pitchFamily="34" charset="0"/>
              <a:buChar char="•"/>
            </a:pPr>
            <a:r>
              <a:rPr lang="en-US" altLang="en-US" sz="1600"/>
              <a:t>Economic sensibility</a:t>
            </a:r>
          </a:p>
          <a:p>
            <a:pPr eaLnBrk="1" hangingPunct="1">
              <a:lnSpc>
                <a:spcPct val="150000"/>
              </a:lnSpc>
              <a:buFont typeface="Arial" panose="020B0604020202020204" pitchFamily="34" charset="0"/>
              <a:buChar char="•"/>
            </a:pPr>
            <a:r>
              <a:rPr lang="en-US" altLang="en-US" sz="1600"/>
              <a:t>National security</a:t>
            </a:r>
          </a:p>
          <a:p>
            <a:pPr eaLnBrk="1" hangingPunct="1">
              <a:lnSpc>
                <a:spcPct val="150000"/>
              </a:lnSpc>
              <a:buFont typeface="Arial" panose="020B0604020202020204" pitchFamily="34" charset="0"/>
              <a:buChar char="•"/>
            </a:pPr>
            <a:r>
              <a:rPr lang="en-US" altLang="en-US" sz="1600"/>
              <a:t>Environmental sustainability</a:t>
            </a:r>
          </a:p>
        </p:txBody>
      </p:sp>
      <p:sp>
        <p:nvSpPr>
          <p:cNvPr id="19474" name="TextBox 14">
            <a:extLst>
              <a:ext uri="{FF2B5EF4-FFF2-40B4-BE49-F238E27FC236}">
                <a16:creationId xmlns:a16="http://schemas.microsoft.com/office/drawing/2014/main" id="{9DC7A799-13DF-4EDB-A0DD-43844C9DA270}"/>
              </a:ext>
            </a:extLst>
          </p:cNvPr>
          <p:cNvSpPr txBox="1">
            <a:spLocks noChangeArrowheads="1"/>
          </p:cNvSpPr>
          <p:nvPr/>
        </p:nvSpPr>
        <p:spPr bwMode="auto">
          <a:xfrm>
            <a:off x="5715000" y="2895600"/>
            <a:ext cx="1295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1400" b="1">
                <a:solidFill>
                  <a:schemeClr val="bg1"/>
                </a:solidFill>
              </a:rPr>
              <a:t> Solar</a:t>
            </a:r>
          </a:p>
          <a:p>
            <a:pPr eaLnBrk="1" hangingPunct="1">
              <a:buFont typeface="Arial" panose="020B0604020202020204" pitchFamily="34" charset="0"/>
              <a:buChar char="•"/>
            </a:pPr>
            <a:r>
              <a:rPr lang="en-US" altLang="en-US" sz="1400" b="1">
                <a:solidFill>
                  <a:schemeClr val="bg1"/>
                </a:solidFill>
              </a:rPr>
              <a:t> Wind</a:t>
            </a:r>
          </a:p>
          <a:p>
            <a:pPr eaLnBrk="1" hangingPunct="1">
              <a:buFont typeface="Arial" panose="020B0604020202020204" pitchFamily="34" charset="0"/>
              <a:buChar char="•"/>
            </a:pPr>
            <a:r>
              <a:rPr lang="en-US" altLang="en-US" sz="1400" b="1">
                <a:solidFill>
                  <a:schemeClr val="bg1"/>
                </a:solidFill>
              </a:rPr>
              <a:t> Storage</a:t>
            </a:r>
          </a:p>
          <a:p>
            <a:pPr eaLnBrk="1" hangingPunct="1">
              <a:buFont typeface="Arial" panose="020B0604020202020204" pitchFamily="34" charset="0"/>
              <a:buChar char="•"/>
            </a:pPr>
            <a:r>
              <a:rPr lang="en-US" altLang="en-US" sz="1400" b="1">
                <a:solidFill>
                  <a:schemeClr val="bg1"/>
                </a:solidFill>
              </a:rPr>
              <a:t> Demand </a:t>
            </a:r>
          </a:p>
          <a:p>
            <a:pPr eaLnBrk="1" hangingPunct="1"/>
            <a:r>
              <a:rPr lang="en-US" altLang="en-US" sz="1400" b="1">
                <a:solidFill>
                  <a:schemeClr val="bg1"/>
                </a:solidFill>
              </a:rPr>
              <a:t>   Response</a:t>
            </a:r>
          </a:p>
          <a:p>
            <a:pPr eaLnBrk="1" hangingPunct="1">
              <a:buFont typeface="Arial" panose="020B0604020202020204" pitchFamily="34" charset="0"/>
              <a:buChar char="•"/>
            </a:pPr>
            <a:r>
              <a:rPr lang="en-US" altLang="en-US" sz="1400" b="1">
                <a:solidFill>
                  <a:schemeClr val="bg1"/>
                </a:solidFill>
              </a:rPr>
              <a:t> Electric      </a:t>
            </a:r>
          </a:p>
          <a:p>
            <a:pPr eaLnBrk="1" hangingPunct="1"/>
            <a:r>
              <a:rPr lang="en-US" altLang="en-US" sz="1400" b="1">
                <a:solidFill>
                  <a:schemeClr val="bg1"/>
                </a:solidFill>
              </a:rPr>
              <a:t>   Vehicles</a:t>
            </a:r>
          </a:p>
          <a:p>
            <a:pPr eaLnBrk="1" hangingPunct="1"/>
            <a:endParaRPr lang="en-US" altLang="en-US" sz="1400" b="1">
              <a:solidFill>
                <a:schemeClr val="bg1"/>
              </a:solidFill>
            </a:endParaRPr>
          </a:p>
          <a:p>
            <a:pPr eaLnBrk="1" hangingPunct="1"/>
            <a:endParaRPr lang="en-US" altLang="en-US" sz="1400" b="1">
              <a:solidFill>
                <a:schemeClr val="bg1"/>
              </a:solidFill>
            </a:endParaRPr>
          </a:p>
          <a:p>
            <a:pPr eaLnBrk="1" hangingPunct="1"/>
            <a:endParaRPr lang="en-US" altLang="en-US" sz="1400" b="1">
              <a:solidFill>
                <a:schemeClr val="bg1"/>
              </a:solidFill>
            </a:endParaRPr>
          </a:p>
          <a:p>
            <a:pPr eaLnBrk="1" hangingPunct="1"/>
            <a:endParaRPr lang="en-US" altLang="en-US" sz="1400" b="1">
              <a:solidFill>
                <a:schemeClr val="bg1"/>
              </a:solidFill>
            </a:endParaRPr>
          </a:p>
          <a:p>
            <a:pPr eaLnBrk="1" hangingPunct="1"/>
            <a:endParaRPr lang="en-US" altLang="en-US" sz="1400" b="1">
              <a:solidFill>
                <a:schemeClr val="bg1"/>
              </a:solidFill>
            </a:endParaRPr>
          </a:p>
        </p:txBody>
      </p:sp>
      <p:sp>
        <p:nvSpPr>
          <p:cNvPr id="19475" name="Slide Number Placeholder 3">
            <a:extLst>
              <a:ext uri="{FF2B5EF4-FFF2-40B4-BE49-F238E27FC236}">
                <a16:creationId xmlns:a16="http://schemas.microsoft.com/office/drawing/2014/main" id="{01174813-688E-4EDF-8656-990F264AEBA0}"/>
              </a:ext>
            </a:extLst>
          </p:cNvPr>
          <p:cNvSpPr txBox="1">
            <a:spLocks/>
          </p:cNvSpPr>
          <p:nvPr/>
        </p:nvSpPr>
        <p:spPr bwMode="auto">
          <a:xfrm>
            <a:off x="8610600" y="6477000"/>
            <a:ext cx="30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7D018CB-B8D6-429C-A726-BFBAA999F20E}" type="slidenum">
              <a:rPr lang="en-US" altLang="en-US" sz="1200">
                <a:solidFill>
                  <a:srgbClr val="013D21"/>
                </a:solidFill>
                <a:latin typeface="Informatic"/>
              </a:rPr>
              <a:pPr algn="r" eaLnBrk="1" hangingPunct="1"/>
              <a:t>3</a:t>
            </a:fld>
            <a:endParaRPr lang="en-US" altLang="en-US" sz="1200">
              <a:solidFill>
                <a:srgbClr val="013D21"/>
              </a:solidFill>
              <a:latin typeface="Informatic"/>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A715EC61-FA3B-423D-8224-532DDD23268F}"/>
              </a:ext>
            </a:extLst>
          </p:cNvPr>
          <p:cNvSpPr>
            <a:spLocks noGrp="1" noChangeArrowheads="1"/>
          </p:cNvSpPr>
          <p:nvPr>
            <p:ph type="title"/>
          </p:nvPr>
        </p:nvSpPr>
        <p:spPr>
          <a:xfrm>
            <a:off x="76200" y="136525"/>
            <a:ext cx="5486400" cy="519113"/>
          </a:xfrm>
        </p:spPr>
        <p:txBody>
          <a:bodyPr/>
          <a:lstStyle/>
          <a:p>
            <a:r>
              <a:rPr lang="en-US" altLang="en-US" sz="2700">
                <a:latin typeface="Arial" panose="020B0604020202020204" pitchFamily="34" charset="0"/>
                <a:cs typeface="Arial" panose="020B0604020202020204" pitchFamily="34" charset="0"/>
              </a:rPr>
              <a:t>RDG/Net Metering Fails to Deliver</a:t>
            </a:r>
          </a:p>
        </p:txBody>
      </p:sp>
      <p:pic>
        <p:nvPicPr>
          <p:cNvPr id="41987" name="Picture 8" descr="Solarbuzz2008PVMarket">
            <a:extLst>
              <a:ext uri="{FF2B5EF4-FFF2-40B4-BE49-F238E27FC236}">
                <a16:creationId xmlns:a16="http://schemas.microsoft.com/office/drawing/2014/main" id="{34093E69-A98C-43C4-8AA7-5B1D2C356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4611688"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10">
            <a:extLst>
              <a:ext uri="{FF2B5EF4-FFF2-40B4-BE49-F238E27FC236}">
                <a16:creationId xmlns:a16="http://schemas.microsoft.com/office/drawing/2014/main" id="{23FF449B-BC0C-4065-872B-B15C54845F5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0800" y="1019175"/>
            <a:ext cx="1795463"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41989" name="Text Box 15">
            <a:extLst>
              <a:ext uri="{FF2B5EF4-FFF2-40B4-BE49-F238E27FC236}">
                <a16:creationId xmlns:a16="http://schemas.microsoft.com/office/drawing/2014/main" id="{5E3D2020-E8EA-4993-BCAC-451BA3BEB340}"/>
              </a:ext>
            </a:extLst>
          </p:cNvPr>
          <p:cNvSpPr txBox="1">
            <a:spLocks noChangeArrowheads="1"/>
          </p:cNvSpPr>
          <p:nvPr/>
        </p:nvSpPr>
        <p:spPr bwMode="auto">
          <a:xfrm>
            <a:off x="7543800" y="974725"/>
            <a:ext cx="411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a:solidFill>
                  <a:schemeClr val="bg1"/>
                </a:solidFill>
              </a:rPr>
              <a:t>MW</a:t>
            </a:r>
          </a:p>
        </p:txBody>
      </p:sp>
      <p:sp>
        <p:nvSpPr>
          <p:cNvPr id="41990" name="Slide Number Placeholder 3">
            <a:extLst>
              <a:ext uri="{FF2B5EF4-FFF2-40B4-BE49-F238E27FC236}">
                <a16:creationId xmlns:a16="http://schemas.microsoft.com/office/drawing/2014/main" id="{CE59C2C2-CFBF-43B5-BCB7-708F086BDD8D}"/>
              </a:ext>
            </a:extLst>
          </p:cNvPr>
          <p:cNvSpPr txBox="1">
            <a:spLocks/>
          </p:cNvSpPr>
          <p:nvPr/>
        </p:nvSpPr>
        <p:spPr bwMode="auto">
          <a:xfrm>
            <a:off x="8686800" y="64928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3359ED2-57C1-485B-8CB8-95B60ACF64F8}" type="slidenum">
              <a:rPr lang="en-US" altLang="en-US" sz="1200">
                <a:solidFill>
                  <a:srgbClr val="5E7703"/>
                </a:solidFill>
                <a:latin typeface="Informatic"/>
              </a:rPr>
              <a:pPr algn="r" eaLnBrk="1" hangingPunct="1"/>
              <a:t>30</a:t>
            </a:fld>
            <a:endParaRPr lang="en-US" altLang="en-US" sz="1200">
              <a:solidFill>
                <a:srgbClr val="5E7703"/>
              </a:solidFill>
              <a:latin typeface="Informatic"/>
            </a:endParaRPr>
          </a:p>
        </p:txBody>
      </p:sp>
      <p:sp>
        <p:nvSpPr>
          <p:cNvPr id="41991" name="TextBox 6">
            <a:extLst>
              <a:ext uri="{FF2B5EF4-FFF2-40B4-BE49-F238E27FC236}">
                <a16:creationId xmlns:a16="http://schemas.microsoft.com/office/drawing/2014/main" id="{FFE45FDB-7759-4682-AC60-031C0A561825}"/>
              </a:ext>
            </a:extLst>
          </p:cNvPr>
          <p:cNvSpPr txBox="1">
            <a:spLocks noChangeArrowheads="1"/>
          </p:cNvSpPr>
          <p:nvPr/>
        </p:nvSpPr>
        <p:spPr bwMode="auto">
          <a:xfrm>
            <a:off x="85725" y="5745163"/>
            <a:ext cx="6275388" cy="338137"/>
          </a:xfrm>
          <a:prstGeom prst="rect">
            <a:avLst/>
          </a:prstGeom>
          <a:solidFill>
            <a:srgbClr val="FFFF00"/>
          </a:solidFill>
          <a:ln w="127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t>RDG does not drive volume, nor does it satisfy RPS requirements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4">
            <a:extLst>
              <a:ext uri="{FF2B5EF4-FFF2-40B4-BE49-F238E27FC236}">
                <a16:creationId xmlns:a16="http://schemas.microsoft.com/office/drawing/2014/main" id="{C236A1B9-6388-4799-83B7-8FF303AE792E}"/>
              </a:ext>
            </a:extLst>
          </p:cNvPr>
          <p:cNvSpPr txBox="1">
            <a:spLocks noChangeArrowheads="1"/>
          </p:cNvSpPr>
          <p:nvPr/>
        </p:nvSpPr>
        <p:spPr bwMode="auto">
          <a:xfrm>
            <a:off x="533400" y="4419600"/>
            <a:ext cx="79724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Build-outs require </a:t>
            </a:r>
            <a:r>
              <a:rPr lang="en-US" altLang="en-US" u="sng"/>
              <a:t>10 years </a:t>
            </a:r>
            <a:r>
              <a:rPr lang="en-US" altLang="en-US"/>
              <a:t> IF everything goes smoothly</a:t>
            </a:r>
          </a:p>
          <a:p>
            <a:pPr eaLnBrk="1" hangingPunct="1">
              <a:buFont typeface="Arial" panose="020B0604020202020204" pitchFamily="34" charset="0"/>
              <a:buChar char="•"/>
            </a:pPr>
            <a:r>
              <a:rPr lang="en-US" altLang="en-US"/>
              <a:t> no supply chain or financial barriers </a:t>
            </a:r>
          </a:p>
          <a:p>
            <a:pPr eaLnBrk="1" hangingPunct="1">
              <a:buFont typeface="Arial" panose="020B0604020202020204" pitchFamily="34" charset="0"/>
              <a:buChar char="•"/>
            </a:pPr>
            <a:r>
              <a:rPr lang="en-US" altLang="en-US"/>
              <a:t> no environmental or litigation barriers</a:t>
            </a:r>
          </a:p>
          <a:p>
            <a:pPr eaLnBrk="1" hangingPunct="1"/>
            <a:endParaRPr lang="en-US" altLang="en-US"/>
          </a:p>
          <a:p>
            <a:pPr eaLnBrk="1" hangingPunct="1"/>
            <a:r>
              <a:rPr lang="en-US" altLang="en-US"/>
              <a:t>CPUC estimates: For 33% RPS in 2020,  7 new transmission lines costing $12 Billion</a:t>
            </a:r>
          </a:p>
        </p:txBody>
      </p:sp>
      <p:pic>
        <p:nvPicPr>
          <p:cNvPr id="43011" name="Picture 10">
            <a:extLst>
              <a:ext uri="{FF2B5EF4-FFF2-40B4-BE49-F238E27FC236}">
                <a16:creationId xmlns:a16="http://schemas.microsoft.com/office/drawing/2014/main" id="{6D4E3510-9C21-47E7-B224-CC8988047F0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1600200"/>
            <a:ext cx="80073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Box 8">
            <a:extLst>
              <a:ext uri="{FF2B5EF4-FFF2-40B4-BE49-F238E27FC236}">
                <a16:creationId xmlns:a16="http://schemas.microsoft.com/office/drawing/2014/main" id="{95FE0100-2D6B-4A77-AAFA-8E3F86EDDE71}"/>
              </a:ext>
            </a:extLst>
          </p:cNvPr>
          <p:cNvSpPr txBox="1">
            <a:spLocks noChangeArrowheads="1"/>
          </p:cNvSpPr>
          <p:nvPr/>
        </p:nvSpPr>
        <p:spPr bwMode="auto">
          <a:xfrm>
            <a:off x="381000" y="1066800"/>
            <a:ext cx="861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t>Shortest Conceivable Timeline for Transmission Build is </a:t>
            </a:r>
            <a:r>
              <a:rPr lang="en-US" altLang="en-US" sz="2000" b="1" u="sng"/>
              <a:t>10 years</a:t>
            </a:r>
            <a:endParaRPr lang="en-US" altLang="en-US" sz="2000"/>
          </a:p>
        </p:txBody>
      </p:sp>
      <p:sp>
        <p:nvSpPr>
          <p:cNvPr id="43013" name="Rectangle 2">
            <a:extLst>
              <a:ext uri="{FF2B5EF4-FFF2-40B4-BE49-F238E27FC236}">
                <a16:creationId xmlns:a16="http://schemas.microsoft.com/office/drawing/2014/main" id="{B0B61B47-0072-418B-B8E0-7596AC294D11}"/>
              </a:ext>
            </a:extLst>
          </p:cNvPr>
          <p:cNvSpPr txBox="1">
            <a:spLocks noChangeArrowheads="1"/>
          </p:cNvSpPr>
          <p:nvPr/>
        </p:nvSpPr>
        <p:spPr bwMode="auto">
          <a:xfrm>
            <a:off x="152400" y="136525"/>
            <a:ext cx="563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solidFill>
                  <a:schemeClr val="bg1"/>
                </a:solidFill>
                <a:latin typeface="Informatic"/>
              </a:rPr>
              <a:t>Central Station Fails to Deliver</a:t>
            </a:r>
          </a:p>
        </p:txBody>
      </p:sp>
      <p:sp>
        <p:nvSpPr>
          <p:cNvPr id="43014" name="TextBox 7">
            <a:extLst>
              <a:ext uri="{FF2B5EF4-FFF2-40B4-BE49-F238E27FC236}">
                <a16:creationId xmlns:a16="http://schemas.microsoft.com/office/drawing/2014/main" id="{BD43118E-A5E0-4814-AEE8-4D5FD34AC3BF}"/>
              </a:ext>
            </a:extLst>
          </p:cNvPr>
          <p:cNvSpPr txBox="1">
            <a:spLocks noChangeArrowheads="1"/>
          </p:cNvSpPr>
          <p:nvPr/>
        </p:nvSpPr>
        <p:spPr bwMode="auto">
          <a:xfrm>
            <a:off x="5562600" y="5943600"/>
            <a:ext cx="3352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100"/>
              <a:t>Source:  CPUC-commissioned E3 analysis, Jan09</a:t>
            </a:r>
          </a:p>
        </p:txBody>
      </p:sp>
      <p:sp>
        <p:nvSpPr>
          <p:cNvPr id="43015" name="Slide Number Placeholder 3">
            <a:extLst>
              <a:ext uri="{FF2B5EF4-FFF2-40B4-BE49-F238E27FC236}">
                <a16:creationId xmlns:a16="http://schemas.microsoft.com/office/drawing/2014/main" id="{48E4AF50-8A86-43FB-AACF-F33F11EDE68B}"/>
              </a:ext>
            </a:extLst>
          </p:cNvPr>
          <p:cNvSpPr txBox="1">
            <a:spLocks/>
          </p:cNvSpPr>
          <p:nvPr/>
        </p:nvSpPr>
        <p:spPr bwMode="auto">
          <a:xfrm>
            <a:off x="8686800" y="64928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AFA07716-B5CF-47C1-95ED-06E3043E55FD}" type="slidenum">
              <a:rPr lang="en-US" altLang="en-US" sz="1200">
                <a:solidFill>
                  <a:srgbClr val="5E7703"/>
                </a:solidFill>
                <a:latin typeface="Informatic"/>
              </a:rPr>
              <a:pPr algn="r" eaLnBrk="1" hangingPunct="1"/>
              <a:t>31</a:t>
            </a:fld>
            <a:endParaRPr lang="en-US" altLang="en-US" sz="1200">
              <a:solidFill>
                <a:srgbClr val="5E7703"/>
              </a:solidFill>
              <a:latin typeface="Informatic"/>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CCAFE95-CD46-4A71-9FD0-999A6FA733C2}"/>
              </a:ext>
            </a:extLst>
          </p:cNvPr>
          <p:cNvSpPr>
            <a:spLocks noGrp="1" noChangeArrowheads="1"/>
          </p:cNvSpPr>
          <p:nvPr>
            <p:ph type="title"/>
          </p:nvPr>
        </p:nvSpPr>
        <p:spPr>
          <a:xfrm>
            <a:off x="53975" y="0"/>
            <a:ext cx="5638800" cy="838200"/>
          </a:xfrm>
        </p:spPr>
        <p:txBody>
          <a:bodyPr/>
          <a:lstStyle/>
          <a:p>
            <a:r>
              <a:rPr lang="en-US" altLang="en-US" sz="2800">
                <a:latin typeface="Arial" panose="020B0604020202020204" pitchFamily="34" charset="0"/>
                <a:cs typeface="Arial" panose="020B0604020202020204" pitchFamily="34" charset="0"/>
              </a:rPr>
              <a:t>Some Transmission is Impossible</a:t>
            </a:r>
          </a:p>
        </p:txBody>
      </p:sp>
      <p:sp>
        <p:nvSpPr>
          <p:cNvPr id="48132" name="Rectangle 4">
            <a:extLst>
              <a:ext uri="{FF2B5EF4-FFF2-40B4-BE49-F238E27FC236}">
                <a16:creationId xmlns:a16="http://schemas.microsoft.com/office/drawing/2014/main" id="{B59EE2C5-5AB8-4926-882E-7AA0019F9133}"/>
              </a:ext>
            </a:extLst>
          </p:cNvPr>
          <p:cNvSpPr>
            <a:spLocks noGrp="1" noChangeArrowheads="1"/>
          </p:cNvSpPr>
          <p:nvPr>
            <p:ph type="body" idx="1"/>
          </p:nvPr>
        </p:nvSpPr>
        <p:spPr>
          <a:xfrm>
            <a:off x="457200" y="1031875"/>
            <a:ext cx="8229600" cy="5216525"/>
          </a:xfrm>
        </p:spPr>
        <p:txBody>
          <a:bodyPr/>
          <a:lstStyle/>
          <a:p>
            <a:pPr>
              <a:buFont typeface="Wingdings" pitchFamily="2" charset="2"/>
              <a:buNone/>
              <a:defRPr/>
            </a:pPr>
            <a:r>
              <a:rPr lang="en-US" i="1" dirty="0">
                <a:ea typeface="ＭＳ Ｐゴシック" pitchFamily="-111" charset="-128"/>
              </a:rPr>
              <a:t>	</a:t>
            </a:r>
            <a:r>
              <a:rPr lang="en-US" sz="2400" i="1" dirty="0">
                <a:ea typeface="ＭＳ Ｐゴシック" pitchFamily="-111" charset="-128"/>
              </a:rPr>
              <a:t>“SMUD has been trying to get new transmission lines approved, but people are coming out in droves against it.  We’ll get two to three hundred people coming out in small towns of that same population.”</a:t>
            </a:r>
            <a:endParaRPr lang="en-US" sz="800" i="1" dirty="0">
              <a:ea typeface="ＭＳ Ｐゴシック" pitchFamily="-111" charset="-128"/>
            </a:endParaRPr>
          </a:p>
          <a:p>
            <a:pPr>
              <a:buFont typeface="Wingdings" pitchFamily="2" charset="2"/>
              <a:buNone/>
              <a:defRPr/>
            </a:pPr>
            <a:r>
              <a:rPr lang="en-US" sz="2400" i="1" dirty="0">
                <a:ea typeface="ＭＳ Ｐゴシック" pitchFamily="-111" charset="-128"/>
              </a:rPr>
              <a:t>	</a:t>
            </a:r>
            <a:r>
              <a:rPr lang="en-US" sz="1800" i="1" dirty="0">
                <a:ea typeface="ＭＳ Ｐゴシック" pitchFamily="-111" charset="-128"/>
              </a:rPr>
              <a:t>-- Obadiah </a:t>
            </a:r>
            <a:r>
              <a:rPr lang="en-US" sz="1800" i="1" dirty="0" err="1">
                <a:ea typeface="ＭＳ Ｐゴシック" pitchFamily="-111" charset="-128"/>
              </a:rPr>
              <a:t>Bartholomy</a:t>
            </a:r>
            <a:r>
              <a:rPr lang="en-US" sz="1800" i="1" dirty="0">
                <a:ea typeface="ＭＳ Ｐゴシック" pitchFamily="-111" charset="-128"/>
              </a:rPr>
              <a:t>, Sacramento Municipal Utility District</a:t>
            </a:r>
          </a:p>
        </p:txBody>
      </p:sp>
      <p:pic>
        <p:nvPicPr>
          <p:cNvPr id="44036" name="Picture 5">
            <a:extLst>
              <a:ext uri="{FF2B5EF4-FFF2-40B4-BE49-F238E27FC236}">
                <a16:creationId xmlns:a16="http://schemas.microsoft.com/office/drawing/2014/main" id="{7EB6D330-B9A7-44AA-BF8F-A8E7F2A60779}"/>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62600" y="3657600"/>
            <a:ext cx="15462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6">
            <a:extLst>
              <a:ext uri="{FF2B5EF4-FFF2-40B4-BE49-F238E27FC236}">
                <a16:creationId xmlns:a16="http://schemas.microsoft.com/office/drawing/2014/main" id="{FC5B10AB-25C1-4724-9ABC-98737B28F33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52600" y="3810000"/>
            <a:ext cx="2819400"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Slide Number Placeholder 3">
            <a:extLst>
              <a:ext uri="{FF2B5EF4-FFF2-40B4-BE49-F238E27FC236}">
                <a16:creationId xmlns:a16="http://schemas.microsoft.com/office/drawing/2014/main" id="{3A33D732-8BF4-4ED5-8200-F2947F49F6A9}"/>
              </a:ext>
            </a:extLst>
          </p:cNvPr>
          <p:cNvSpPr>
            <a:spLocks noGrp="1"/>
          </p:cNvSpPr>
          <p:nvPr>
            <p:ph type="sldNum" sz="quarter" idx="11"/>
          </p:nvPr>
        </p:nvSpPr>
        <p:spPr bwMode="auto">
          <a:xfrm>
            <a:off x="8458200" y="6492875"/>
            <a:ext cx="533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3EE8A72-EDD7-4A34-AABC-C2CD53E67613}" type="slidenum">
              <a:rPr lang="en-US" altLang="en-US">
                <a:solidFill>
                  <a:srgbClr val="013D21"/>
                </a:solidFill>
                <a:latin typeface="Informatic"/>
              </a:rPr>
              <a:pPr eaLnBrk="1" hangingPunct="1"/>
              <a:t>32</a:t>
            </a:fld>
            <a:endParaRPr lang="en-US" altLang="en-US">
              <a:solidFill>
                <a:srgbClr val="013D21"/>
              </a:solidFill>
              <a:latin typeface="Informatic"/>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a:extLst>
              <a:ext uri="{FF2B5EF4-FFF2-40B4-BE49-F238E27FC236}">
                <a16:creationId xmlns:a16="http://schemas.microsoft.com/office/drawing/2014/main" id="{BA8AB042-FB97-44C5-A06E-C8165420F106}"/>
              </a:ext>
            </a:extLst>
          </p:cNvPr>
          <p:cNvSpPr>
            <a:spLocks noGrp="1"/>
          </p:cNvSpPr>
          <p:nvPr>
            <p:ph idx="1"/>
          </p:nvPr>
        </p:nvSpPr>
        <p:spPr>
          <a:xfrm>
            <a:off x="304800" y="685800"/>
            <a:ext cx="8458200" cy="4800600"/>
          </a:xfrm>
        </p:spPr>
        <p:txBody>
          <a:bodyPr/>
          <a:lstStyle/>
          <a:p>
            <a:r>
              <a:rPr lang="en-US" altLang="en-US" sz="2000">
                <a:solidFill>
                  <a:srgbClr val="595959"/>
                </a:solidFill>
                <a:latin typeface="Arial" panose="020B0604020202020204" pitchFamily="34" charset="0"/>
                <a:cs typeface="Arial" panose="020B0604020202020204" pitchFamily="34" charset="0"/>
              </a:rPr>
              <a:t>WDG = Wholesale Distributed Generation</a:t>
            </a:r>
          </a:p>
          <a:p>
            <a:pPr lvl="1"/>
            <a:r>
              <a:rPr lang="en-US" altLang="en-US" sz="1800">
                <a:solidFill>
                  <a:srgbClr val="595959"/>
                </a:solidFill>
                <a:latin typeface="Arial" panose="020B0604020202020204" pitchFamily="34" charset="0"/>
                <a:cs typeface="Arial" panose="020B0604020202020204" pitchFamily="34" charset="0"/>
              </a:rPr>
              <a:t>Wholesale (all energy sold to the utility)</a:t>
            </a:r>
          </a:p>
          <a:p>
            <a:pPr lvl="1"/>
            <a:r>
              <a:rPr lang="en-US" altLang="en-US" sz="1800">
                <a:solidFill>
                  <a:srgbClr val="595959"/>
                </a:solidFill>
                <a:latin typeface="Arial" panose="020B0604020202020204" pitchFamily="34" charset="0"/>
                <a:cs typeface="Arial" panose="020B0604020202020204" pitchFamily="34" charset="0"/>
              </a:rPr>
              <a:t>20MW-and-under </a:t>
            </a:r>
          </a:p>
          <a:p>
            <a:pPr lvl="1"/>
            <a:r>
              <a:rPr lang="en-US" altLang="en-US" sz="1800">
                <a:solidFill>
                  <a:srgbClr val="595959"/>
                </a:solidFill>
                <a:latin typeface="Arial" panose="020B0604020202020204" pitchFamily="34" charset="0"/>
                <a:cs typeface="Arial" panose="020B0604020202020204" pitchFamily="34" charset="0"/>
              </a:rPr>
              <a:t>Distribution-interconnected (close-to-load, but not behind-the-meter)</a:t>
            </a:r>
          </a:p>
          <a:p>
            <a:pPr lvl="1"/>
            <a:endParaRPr lang="en-US" altLang="en-US" sz="800">
              <a:solidFill>
                <a:srgbClr val="595959"/>
              </a:solidFill>
              <a:latin typeface="Arial" panose="020B0604020202020204" pitchFamily="34" charset="0"/>
              <a:cs typeface="Arial" panose="020B0604020202020204" pitchFamily="34" charset="0"/>
            </a:endParaRPr>
          </a:p>
          <a:p>
            <a:r>
              <a:rPr lang="en-US" altLang="en-US" sz="2000">
                <a:solidFill>
                  <a:srgbClr val="595959"/>
                </a:solidFill>
                <a:latin typeface="Arial" panose="020B0604020202020204" pitchFamily="34" charset="0"/>
                <a:cs typeface="Arial" panose="020B0604020202020204" pitchFamily="34" charset="0"/>
              </a:rPr>
              <a:t>WDG provides significant Locational Benefits (LBs) value</a:t>
            </a:r>
          </a:p>
          <a:p>
            <a:pPr lvl="1"/>
            <a:r>
              <a:rPr lang="en-US" altLang="en-US" sz="1800">
                <a:solidFill>
                  <a:srgbClr val="595959"/>
                </a:solidFill>
                <a:latin typeface="Arial" panose="020B0604020202020204" pitchFamily="34" charset="0"/>
                <a:cs typeface="Arial" panose="020B0604020202020204" pitchFamily="34" charset="0"/>
              </a:rPr>
              <a:t>In CA - distribution-interconnected generation 35% more valuable than transmission-interconnected</a:t>
            </a:r>
          </a:p>
          <a:p>
            <a:pPr lvl="1"/>
            <a:r>
              <a:rPr lang="en-US" altLang="en-US" sz="1800">
                <a:solidFill>
                  <a:srgbClr val="595959"/>
                </a:solidFill>
                <a:latin typeface="Arial" panose="020B0604020202020204" pitchFamily="34" charset="0"/>
                <a:cs typeface="Arial" panose="020B0604020202020204" pitchFamily="34" charset="0"/>
              </a:rPr>
              <a:t>At the very least, WDG is worth 15% more that transmission-interconnected generation, because it avoids Transmission Access Charges (TACs) of ~1.5 cents/kWh that is paid to CAISO for energy off the transmission grid</a:t>
            </a:r>
          </a:p>
          <a:p>
            <a:endParaRPr lang="en-US" altLang="en-US" sz="800">
              <a:solidFill>
                <a:srgbClr val="595959"/>
              </a:solidFill>
              <a:latin typeface="Arial" panose="020B0604020202020204" pitchFamily="34" charset="0"/>
              <a:cs typeface="Arial" panose="020B0604020202020204" pitchFamily="34" charset="0"/>
            </a:endParaRPr>
          </a:p>
          <a:p>
            <a:r>
              <a:rPr lang="en-US" altLang="en-US" sz="2000">
                <a:solidFill>
                  <a:srgbClr val="595959"/>
                </a:solidFill>
                <a:latin typeface="Arial" panose="020B0604020202020204" pitchFamily="34" charset="0"/>
                <a:cs typeface="Arial" panose="020B0604020202020204" pitchFamily="34" charset="0"/>
              </a:rPr>
              <a:t>WDG potential: hundreds of GWs</a:t>
            </a:r>
            <a:endParaRPr lang="en-US" altLang="en-US" sz="1600">
              <a:solidFill>
                <a:srgbClr val="595959"/>
              </a:solidFill>
              <a:latin typeface="Arial" panose="020B0604020202020204" pitchFamily="34" charset="0"/>
              <a:cs typeface="Arial" panose="020B0604020202020204" pitchFamily="34" charset="0"/>
            </a:endParaRPr>
          </a:p>
          <a:p>
            <a:pPr lvl="1"/>
            <a:r>
              <a:rPr lang="en-US" altLang="en-US" sz="1800">
                <a:solidFill>
                  <a:srgbClr val="595959"/>
                </a:solidFill>
                <a:latin typeface="Arial" panose="020B0604020202020204" pitchFamily="34" charset="0"/>
                <a:cs typeface="Arial" panose="020B0604020202020204" pitchFamily="34" charset="0"/>
              </a:rPr>
              <a:t>Whole CA system is 60GW at peak</a:t>
            </a:r>
          </a:p>
          <a:p>
            <a:pPr lvl="1"/>
            <a:r>
              <a:rPr lang="en-US" altLang="en-US" sz="1800">
                <a:solidFill>
                  <a:srgbClr val="595959"/>
                </a:solidFill>
                <a:latin typeface="Arial" panose="020B0604020202020204" pitchFamily="34" charset="0"/>
                <a:cs typeface="Arial" panose="020B0604020202020204" pitchFamily="34" charset="0"/>
              </a:rPr>
              <a:t>California Energy Commission RETI Phase 1B resource report identified 27.5GW of PV potential alone, looking only at 20MW projects on non-sensitive160 acre parcels that are adjacent to distribution substations</a:t>
            </a:r>
            <a:endParaRPr lang="en-US" altLang="en-US" sz="1400">
              <a:solidFill>
                <a:srgbClr val="595959"/>
              </a:solidFill>
              <a:latin typeface="Arial" panose="020B0604020202020204" pitchFamily="34" charset="0"/>
              <a:cs typeface="Arial" panose="020B0604020202020204" pitchFamily="34" charset="0"/>
            </a:endParaRPr>
          </a:p>
        </p:txBody>
      </p:sp>
      <p:sp>
        <p:nvSpPr>
          <p:cNvPr id="45059" name="Title 1">
            <a:extLst>
              <a:ext uri="{FF2B5EF4-FFF2-40B4-BE49-F238E27FC236}">
                <a16:creationId xmlns:a16="http://schemas.microsoft.com/office/drawing/2014/main" id="{2907E887-0B70-48A0-89A4-D84742DBAFAB}"/>
              </a:ext>
            </a:extLst>
          </p:cNvPr>
          <p:cNvSpPr>
            <a:spLocks noGrp="1"/>
          </p:cNvSpPr>
          <p:nvPr>
            <p:ph type="title" idx="4294967295"/>
          </p:nvPr>
        </p:nvSpPr>
        <p:spPr>
          <a:xfrm>
            <a:off x="152400" y="101600"/>
            <a:ext cx="5257800" cy="584200"/>
          </a:xfrm>
        </p:spPr>
        <p:txBody>
          <a:bodyPr wrap="none"/>
          <a:lstStyle/>
          <a:p>
            <a:pPr eaLnBrk="1" hangingPunct="1"/>
            <a:r>
              <a:rPr lang="en-US" altLang="en-US" sz="3200">
                <a:latin typeface="Arial" panose="020B0604020202020204" pitchFamily="34" charset="0"/>
                <a:cs typeface="Arial" panose="020B0604020202020204" pitchFamily="34" charset="0"/>
              </a:rPr>
              <a:t>WDG:  The Big Opportunity</a:t>
            </a:r>
          </a:p>
        </p:txBody>
      </p:sp>
      <p:sp>
        <p:nvSpPr>
          <p:cNvPr id="45060" name="Slide Number Placeholder 3">
            <a:extLst>
              <a:ext uri="{FF2B5EF4-FFF2-40B4-BE49-F238E27FC236}">
                <a16:creationId xmlns:a16="http://schemas.microsoft.com/office/drawing/2014/main" id="{502C9720-7259-4B4A-BD1F-CA316F681B84}"/>
              </a:ext>
            </a:extLst>
          </p:cNvPr>
          <p:cNvSpPr>
            <a:spLocks noGrp="1"/>
          </p:cNvSpPr>
          <p:nvPr>
            <p:ph type="sldNum" sz="quarter" idx="4"/>
          </p:nvPr>
        </p:nvSpPr>
        <p:spPr bwMode="auto">
          <a:xfrm>
            <a:off x="8610600" y="6492875"/>
            <a:ext cx="533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1FBD70-53A5-4A7A-9BB1-7DDE8440FDE6}" type="slidenum">
              <a:rPr lang="en-US" altLang="en-US">
                <a:solidFill>
                  <a:srgbClr val="013D21"/>
                </a:solidFill>
                <a:latin typeface="Informatic"/>
              </a:rPr>
              <a:pPr eaLnBrk="1" hangingPunct="1"/>
              <a:t>33</a:t>
            </a:fld>
            <a:endParaRPr lang="en-US" altLang="en-US">
              <a:solidFill>
                <a:srgbClr val="013D21"/>
              </a:solidFill>
              <a:latin typeface="Informatic"/>
            </a:endParaRPr>
          </a:p>
        </p:txBody>
      </p:sp>
      <p:sp>
        <p:nvSpPr>
          <p:cNvPr id="45061" name="TextBox 3">
            <a:extLst>
              <a:ext uri="{FF2B5EF4-FFF2-40B4-BE49-F238E27FC236}">
                <a16:creationId xmlns:a16="http://schemas.microsoft.com/office/drawing/2014/main" id="{1453CDAB-EF85-4C15-9FA1-6195ED5571CF}"/>
              </a:ext>
            </a:extLst>
          </p:cNvPr>
          <p:cNvSpPr txBox="1">
            <a:spLocks noChangeArrowheads="1"/>
          </p:cNvSpPr>
          <p:nvPr/>
        </p:nvSpPr>
        <p:spPr bwMode="auto">
          <a:xfrm>
            <a:off x="533400" y="6015038"/>
            <a:ext cx="8305800" cy="461962"/>
          </a:xfrm>
          <a:prstGeom prst="rect">
            <a:avLst/>
          </a:prstGeom>
          <a:solidFill>
            <a:srgbClr val="FFFF00"/>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t>Every successful FIT in the world is a WDG FIT</a:t>
            </a:r>
            <a:endParaRPr lang="en-US" altLang="en-US" sz="22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A73BDE12-363E-4613-833D-41EE33868526}"/>
              </a:ext>
            </a:extLst>
          </p:cNvPr>
          <p:cNvSpPr>
            <a:spLocks noGrp="1"/>
          </p:cNvSpPr>
          <p:nvPr>
            <p:ph type="title"/>
          </p:nvPr>
        </p:nvSpPr>
        <p:spPr>
          <a:xfrm>
            <a:off x="152400" y="76200"/>
            <a:ext cx="5257800" cy="584200"/>
          </a:xfrm>
        </p:spPr>
        <p:txBody>
          <a:bodyPr wrap="none"/>
          <a:lstStyle/>
          <a:p>
            <a:pPr eaLnBrk="1" hangingPunct="1"/>
            <a:r>
              <a:rPr lang="en-US" altLang="en-US" sz="3600">
                <a:latin typeface="Arial" panose="020B0604020202020204" pitchFamily="34" charset="0"/>
                <a:cs typeface="Arial" panose="020B0604020202020204" pitchFamily="34" charset="0"/>
              </a:rPr>
              <a:t>CEC: Unleash WDG Now</a:t>
            </a:r>
          </a:p>
        </p:txBody>
      </p:sp>
      <p:pic>
        <p:nvPicPr>
          <p:cNvPr id="46083" name="Picture 2">
            <a:extLst>
              <a:ext uri="{FF2B5EF4-FFF2-40B4-BE49-F238E27FC236}">
                <a16:creationId xmlns:a16="http://schemas.microsoft.com/office/drawing/2014/main" id="{DE79CA58-3756-4917-9DAB-D00F557B75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23925"/>
            <a:ext cx="72009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Box 4">
            <a:extLst>
              <a:ext uri="{FF2B5EF4-FFF2-40B4-BE49-F238E27FC236}">
                <a16:creationId xmlns:a16="http://schemas.microsoft.com/office/drawing/2014/main" id="{877BBE08-BC31-4470-8C19-B2B005FE98F6}"/>
              </a:ext>
            </a:extLst>
          </p:cNvPr>
          <p:cNvSpPr txBox="1">
            <a:spLocks noChangeArrowheads="1"/>
          </p:cNvSpPr>
          <p:nvPr/>
        </p:nvSpPr>
        <p:spPr bwMode="auto">
          <a:xfrm>
            <a:off x="1828800" y="6092825"/>
            <a:ext cx="533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t>Official CEC recommendation, released 1 Dec 08</a:t>
            </a:r>
          </a:p>
        </p:txBody>
      </p:sp>
      <p:sp>
        <p:nvSpPr>
          <p:cNvPr id="46085" name="Slide Number Placeholder 3">
            <a:extLst>
              <a:ext uri="{FF2B5EF4-FFF2-40B4-BE49-F238E27FC236}">
                <a16:creationId xmlns:a16="http://schemas.microsoft.com/office/drawing/2014/main" id="{8BD8F8BC-311F-4C83-B44B-DBD00BA487FB}"/>
              </a:ext>
            </a:extLst>
          </p:cNvPr>
          <p:cNvSpPr txBox="1">
            <a:spLocks/>
          </p:cNvSpPr>
          <p:nvPr/>
        </p:nvSpPr>
        <p:spPr bwMode="auto">
          <a:xfrm>
            <a:off x="8686800" y="64928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35F1EE3-E6D4-4310-9F91-8E6C7D671643}" type="slidenum">
              <a:rPr lang="en-US" altLang="en-US" sz="1200">
                <a:solidFill>
                  <a:srgbClr val="5E7703"/>
                </a:solidFill>
                <a:latin typeface="Informatic"/>
              </a:rPr>
              <a:pPr algn="r" eaLnBrk="1" hangingPunct="1"/>
              <a:t>34</a:t>
            </a:fld>
            <a:endParaRPr lang="en-US" altLang="en-US" sz="1200">
              <a:solidFill>
                <a:srgbClr val="5E7703"/>
              </a:solidFill>
              <a:latin typeface="Informat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40E8CB7F-631D-4A87-AE13-A29CA1485628}"/>
              </a:ext>
            </a:extLst>
          </p:cNvPr>
          <p:cNvSpPr>
            <a:spLocks noGrp="1"/>
          </p:cNvSpPr>
          <p:nvPr>
            <p:ph type="title" idx="4294967295"/>
          </p:nvPr>
        </p:nvSpPr>
        <p:spPr>
          <a:xfrm>
            <a:off x="76200" y="76200"/>
            <a:ext cx="8229600" cy="563563"/>
          </a:xfrm>
          <a:noFill/>
        </p:spPr>
        <p:txBody>
          <a:bodyPr/>
          <a:lstStyle/>
          <a:p>
            <a:pPr eaLnBrk="1" hangingPunct="1"/>
            <a:r>
              <a:rPr lang="en-US" altLang="en-US" sz="3200">
                <a:latin typeface="Arial" panose="020B0604020202020204" pitchFamily="34" charset="0"/>
                <a:cs typeface="Arial" panose="020B0604020202020204" pitchFamily="34" charset="0"/>
              </a:rPr>
              <a:t>FITs Make the Solar Industry</a:t>
            </a:r>
          </a:p>
        </p:txBody>
      </p:sp>
      <p:pic>
        <p:nvPicPr>
          <p:cNvPr id="20483" name="Picture 6">
            <a:extLst>
              <a:ext uri="{FF2B5EF4-FFF2-40B4-BE49-F238E27FC236}">
                <a16:creationId xmlns:a16="http://schemas.microsoft.com/office/drawing/2014/main" id="{3FBB1B62-0AA0-4935-88F2-D02C908A2577}"/>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90850" y="1233488"/>
            <a:ext cx="3160713" cy="371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3">
            <a:extLst>
              <a:ext uri="{FF2B5EF4-FFF2-40B4-BE49-F238E27FC236}">
                <a16:creationId xmlns:a16="http://schemas.microsoft.com/office/drawing/2014/main" id="{9BE4378B-9E60-439F-BFC5-BDD7761434F9}"/>
              </a:ext>
            </a:extLst>
          </p:cNvPr>
          <p:cNvSpPr txBox="1">
            <a:spLocks noChangeArrowheads="1"/>
          </p:cNvSpPr>
          <p:nvPr/>
        </p:nvSpPr>
        <p:spPr bwMode="auto">
          <a:xfrm>
            <a:off x="609600" y="5387975"/>
            <a:ext cx="8153400" cy="708025"/>
          </a:xfrm>
          <a:prstGeom prst="rect">
            <a:avLst/>
          </a:prstGeom>
          <a:solidFill>
            <a:srgbClr val="FFFF00"/>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latin typeface="Informatic"/>
              </a:rPr>
              <a:t>86% of the world’s solar PV deployments in 2009 were driven by FITs, </a:t>
            </a:r>
          </a:p>
          <a:p>
            <a:pPr algn="ctr" eaLnBrk="1" hangingPunct="1"/>
            <a:r>
              <a:rPr lang="en-US" altLang="en-US" sz="2000">
                <a:latin typeface="Informatic"/>
              </a:rPr>
              <a:t>and the percentage is increasing</a:t>
            </a:r>
          </a:p>
        </p:txBody>
      </p:sp>
      <p:sp>
        <p:nvSpPr>
          <p:cNvPr id="20485" name="TextBox 4">
            <a:extLst>
              <a:ext uri="{FF2B5EF4-FFF2-40B4-BE49-F238E27FC236}">
                <a16:creationId xmlns:a16="http://schemas.microsoft.com/office/drawing/2014/main" id="{75186B9A-0F87-413B-AB9E-BDDE00C8050D}"/>
              </a:ext>
            </a:extLst>
          </p:cNvPr>
          <p:cNvSpPr txBox="1">
            <a:spLocks noChangeArrowheads="1"/>
          </p:cNvSpPr>
          <p:nvPr/>
        </p:nvSpPr>
        <p:spPr bwMode="auto">
          <a:xfrm>
            <a:off x="5029200" y="4724400"/>
            <a:ext cx="2362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anose="020B0604020202020204" pitchFamily="34" charset="0"/>
                <a:cs typeface="Arial" panose="020B0604020202020204" pitchFamily="34" charset="0"/>
              </a:defRPr>
            </a:lvl1pPr>
            <a:lvl2pPr marL="742950" indent="-285750" defTabSz="457200" eaLnBrk="0" hangingPunct="0">
              <a:defRPr>
                <a:solidFill>
                  <a:schemeClr val="tx1"/>
                </a:solidFill>
                <a:latin typeface="Arial" panose="020B0604020202020204" pitchFamily="34" charset="0"/>
                <a:cs typeface="Arial" panose="020B0604020202020204" pitchFamily="34" charset="0"/>
              </a:defRPr>
            </a:lvl2pPr>
            <a:lvl3pPr marL="1143000" indent="-228600" defTabSz="457200" eaLnBrk="0" hangingPunct="0">
              <a:defRPr>
                <a:solidFill>
                  <a:schemeClr val="tx1"/>
                </a:solidFill>
                <a:latin typeface="Arial" panose="020B0604020202020204" pitchFamily="34" charset="0"/>
                <a:cs typeface="Arial" panose="020B0604020202020204" pitchFamily="34" charset="0"/>
              </a:defRPr>
            </a:lvl3pPr>
            <a:lvl4pPr marL="1600200" indent="-228600" defTabSz="457200" eaLnBrk="0" hangingPunct="0">
              <a:defRPr>
                <a:solidFill>
                  <a:schemeClr val="tx1"/>
                </a:solidFill>
                <a:latin typeface="Arial" panose="020B0604020202020204" pitchFamily="34" charset="0"/>
                <a:cs typeface="Arial" panose="020B0604020202020204" pitchFamily="34" charset="0"/>
              </a:defRPr>
            </a:lvl4pPr>
            <a:lvl5pPr marL="2057400" indent="-228600" defTabSz="4572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i="1">
                <a:ea typeface="MS PGothic" panose="020B0600070205080204" pitchFamily="34" charset="-128"/>
              </a:rPr>
              <a:t>Source: Navigant Consulting</a:t>
            </a:r>
          </a:p>
        </p:txBody>
      </p:sp>
      <p:sp>
        <p:nvSpPr>
          <p:cNvPr id="20486" name="Slide Number Placeholder 3">
            <a:extLst>
              <a:ext uri="{FF2B5EF4-FFF2-40B4-BE49-F238E27FC236}">
                <a16:creationId xmlns:a16="http://schemas.microsoft.com/office/drawing/2014/main" id="{DBE37576-4473-44EA-A470-1642BA119FEE}"/>
              </a:ext>
            </a:extLst>
          </p:cNvPr>
          <p:cNvSpPr txBox="1">
            <a:spLocks/>
          </p:cNvSpPr>
          <p:nvPr/>
        </p:nvSpPr>
        <p:spPr bwMode="auto">
          <a:xfrm>
            <a:off x="8153400" y="6477000"/>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BE09956A-683D-480E-BA21-81877B7B7FCE}" type="slidenum">
              <a:rPr lang="en-US" altLang="en-US" sz="1200">
                <a:solidFill>
                  <a:srgbClr val="013D21"/>
                </a:solidFill>
                <a:latin typeface="Informatic"/>
              </a:rPr>
              <a:pPr algn="r" eaLnBrk="1" hangingPunct="1"/>
              <a:t>4</a:t>
            </a:fld>
            <a:endParaRPr lang="en-US" altLang="en-US" sz="1200">
              <a:solidFill>
                <a:srgbClr val="013D21"/>
              </a:solidFill>
              <a:latin typeface="Informat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18B3CA3B-BF2C-4E86-A62D-5A75B4C5D7F7}"/>
              </a:ext>
            </a:extLst>
          </p:cNvPr>
          <p:cNvSpPr>
            <a:spLocks noGrp="1"/>
          </p:cNvSpPr>
          <p:nvPr>
            <p:ph idx="1"/>
          </p:nvPr>
        </p:nvSpPr>
        <p:spPr>
          <a:xfrm>
            <a:off x="304800" y="793750"/>
            <a:ext cx="8610600" cy="5486400"/>
          </a:xfrm>
        </p:spPr>
        <p:txBody>
          <a:bodyPr/>
          <a:lstStyle/>
          <a:p>
            <a:r>
              <a:rPr lang="en-US" altLang="en-US" sz="2000">
                <a:solidFill>
                  <a:srgbClr val="595959"/>
                </a:solidFill>
                <a:latin typeface="Arial" panose="020B0604020202020204" pitchFamily="34" charset="0"/>
                <a:cs typeface="Arial" panose="020B0604020202020204" pitchFamily="34" charset="0"/>
              </a:rPr>
              <a:t>FIT Features</a:t>
            </a:r>
          </a:p>
          <a:p>
            <a:pPr lvl="1"/>
            <a:r>
              <a:rPr lang="en-US" altLang="en-US" sz="1800">
                <a:solidFill>
                  <a:srgbClr val="595959"/>
                </a:solidFill>
                <a:latin typeface="Arial" panose="020B0604020202020204" pitchFamily="34" charset="0"/>
                <a:cs typeface="Arial" panose="020B0604020202020204" pitchFamily="34" charset="0"/>
              </a:rPr>
              <a:t>Standard </a:t>
            </a:r>
            <a:r>
              <a:rPr lang="en-US" altLang="en-US" sz="1800" u="sng">
                <a:solidFill>
                  <a:srgbClr val="595959"/>
                </a:solidFill>
                <a:latin typeface="Arial" panose="020B0604020202020204" pitchFamily="34" charset="0"/>
                <a:cs typeface="Arial" panose="020B0604020202020204" pitchFamily="34" charset="0"/>
              </a:rPr>
              <a:t>must-take</a:t>
            </a:r>
            <a:r>
              <a:rPr lang="en-US" altLang="en-US" sz="1800">
                <a:solidFill>
                  <a:srgbClr val="595959"/>
                </a:solidFill>
                <a:latin typeface="Arial" panose="020B0604020202020204" pitchFamily="34" charset="0"/>
                <a:cs typeface="Arial" panose="020B0604020202020204" pitchFamily="34" charset="0"/>
              </a:rPr>
              <a:t> contract for renewable energy</a:t>
            </a:r>
          </a:p>
          <a:p>
            <a:pPr lvl="1"/>
            <a:r>
              <a:rPr lang="en-US" altLang="en-US" sz="1800">
                <a:solidFill>
                  <a:srgbClr val="595959"/>
                </a:solidFill>
                <a:latin typeface="Arial" panose="020B0604020202020204" pitchFamily="34" charset="0"/>
                <a:cs typeface="Arial" panose="020B0604020202020204" pitchFamily="34" charset="0"/>
              </a:rPr>
              <a:t>Cost-based, technology-differentiated rates that are fixed for 20 years</a:t>
            </a:r>
          </a:p>
          <a:p>
            <a:pPr lvl="2"/>
            <a:r>
              <a:rPr lang="en-US" altLang="en-US" sz="1400">
                <a:solidFill>
                  <a:srgbClr val="595959"/>
                </a:solidFill>
                <a:latin typeface="Arial" panose="020B0604020202020204" pitchFamily="34" charset="0"/>
                <a:cs typeface="Arial" panose="020B0604020202020204" pitchFamily="34" charset="0"/>
              </a:rPr>
              <a:t>Fixed rates are set to attract deployments</a:t>
            </a:r>
          </a:p>
          <a:p>
            <a:pPr lvl="2"/>
            <a:r>
              <a:rPr lang="en-US" altLang="en-US" sz="1400">
                <a:solidFill>
                  <a:srgbClr val="595959"/>
                </a:solidFill>
                <a:latin typeface="Arial" panose="020B0604020202020204" pitchFamily="34" charset="0"/>
                <a:cs typeface="Arial" panose="020B0604020202020204" pitchFamily="34" charset="0"/>
              </a:rPr>
              <a:t>Degression reduces rates paid for new contracts based on cost reductions driven by economies-of-scale and learning </a:t>
            </a:r>
          </a:p>
          <a:p>
            <a:pPr lvl="1"/>
            <a:r>
              <a:rPr lang="en-US" altLang="en-US" sz="1800">
                <a:solidFill>
                  <a:srgbClr val="595959"/>
                </a:solidFill>
                <a:latin typeface="Arial" panose="020B0604020202020204" pitchFamily="34" charset="0"/>
                <a:cs typeface="Arial" panose="020B0604020202020204" pitchFamily="34" charset="0"/>
              </a:rPr>
              <a:t>Guaranteed interconnection for any project designed within the guidelines of the FIT program</a:t>
            </a:r>
          </a:p>
          <a:p>
            <a:pPr lvl="1"/>
            <a:r>
              <a:rPr lang="en-US" altLang="en-US" sz="1800">
                <a:solidFill>
                  <a:srgbClr val="595959"/>
                </a:solidFill>
                <a:latin typeface="Arial" panose="020B0604020202020204" pitchFamily="34" charset="0"/>
                <a:cs typeface="Arial" panose="020B0604020202020204" pitchFamily="34" charset="0"/>
              </a:rPr>
              <a:t>Renewable energy is purchased at wholesale with environmental attributes</a:t>
            </a:r>
          </a:p>
          <a:p>
            <a:pPr lvl="2"/>
            <a:r>
              <a:rPr lang="en-US" altLang="en-US" sz="1400">
                <a:solidFill>
                  <a:srgbClr val="595959"/>
                </a:solidFill>
                <a:latin typeface="Arial" panose="020B0604020202020204" pitchFamily="34" charset="0"/>
                <a:cs typeface="Arial" panose="020B0604020202020204" pitchFamily="34" charset="0"/>
              </a:rPr>
              <a:t>All environmental attributes, including RECs, are bundled with the energy sale</a:t>
            </a:r>
          </a:p>
          <a:p>
            <a:r>
              <a:rPr lang="en-US" altLang="en-US" sz="2000">
                <a:solidFill>
                  <a:srgbClr val="595959"/>
                </a:solidFill>
                <a:latin typeface="Arial" panose="020B0604020202020204" pitchFamily="34" charset="0"/>
                <a:cs typeface="Arial" panose="020B0604020202020204" pitchFamily="34" charset="0"/>
              </a:rPr>
              <a:t>FIT Benefits</a:t>
            </a:r>
          </a:p>
          <a:p>
            <a:pPr lvl="1"/>
            <a:r>
              <a:rPr lang="en-US" altLang="en-US" sz="1800">
                <a:solidFill>
                  <a:srgbClr val="595959"/>
                </a:solidFill>
                <a:latin typeface="Arial" panose="020B0604020202020204" pitchFamily="34" charset="0"/>
                <a:cs typeface="Arial" panose="020B0604020202020204" pitchFamily="34" charset="0"/>
              </a:rPr>
              <a:t>Simple, fair, and effective</a:t>
            </a:r>
          </a:p>
          <a:p>
            <a:pPr lvl="1"/>
            <a:r>
              <a:rPr lang="en-US" altLang="en-US" sz="1800">
                <a:solidFill>
                  <a:srgbClr val="595959"/>
                </a:solidFill>
                <a:latin typeface="Arial" panose="020B0604020202020204" pitchFamily="34" charset="0"/>
                <a:cs typeface="Arial" panose="020B0604020202020204" pitchFamily="34" charset="0"/>
              </a:rPr>
              <a:t>Solves all critical issues for deploying renewables: financing, procurement, and interconnection</a:t>
            </a:r>
          </a:p>
          <a:p>
            <a:pPr lvl="1"/>
            <a:r>
              <a:rPr lang="en-US" altLang="en-US" sz="1800">
                <a:solidFill>
                  <a:srgbClr val="595959"/>
                </a:solidFill>
                <a:latin typeface="Arial" panose="020B0604020202020204" pitchFamily="34" charset="0"/>
                <a:cs typeface="Arial" panose="020B0604020202020204" pitchFamily="34" charset="0"/>
              </a:rPr>
              <a:t>Most effective policy in the world for getting cost-effective renewables online in a timely fashion</a:t>
            </a:r>
          </a:p>
          <a:p>
            <a:pPr lvl="1"/>
            <a:r>
              <a:rPr lang="en-US" altLang="en-US" sz="1800">
                <a:solidFill>
                  <a:srgbClr val="595959"/>
                </a:solidFill>
                <a:latin typeface="Arial" panose="020B0604020202020204" pitchFamily="34" charset="0"/>
                <a:cs typeface="Arial" panose="020B0604020202020204" pitchFamily="34" charset="0"/>
              </a:rPr>
              <a:t>Avoids any type of solicitation process, including auctions, and the overwhelming parasitic costs and parasitic time associated with solicitations</a:t>
            </a:r>
          </a:p>
          <a:p>
            <a:pPr lvl="1"/>
            <a:endParaRPr lang="en-US" altLang="en-US" sz="1800">
              <a:solidFill>
                <a:srgbClr val="595959"/>
              </a:solidFill>
              <a:latin typeface="Arial" panose="020B0604020202020204" pitchFamily="34" charset="0"/>
              <a:cs typeface="Arial" panose="020B0604020202020204" pitchFamily="34" charset="0"/>
            </a:endParaRPr>
          </a:p>
        </p:txBody>
      </p:sp>
      <p:sp>
        <p:nvSpPr>
          <p:cNvPr id="21507" name="Title 1">
            <a:extLst>
              <a:ext uri="{FF2B5EF4-FFF2-40B4-BE49-F238E27FC236}">
                <a16:creationId xmlns:a16="http://schemas.microsoft.com/office/drawing/2014/main" id="{4631DA69-182D-4210-863C-6DC7903653D9}"/>
              </a:ext>
            </a:extLst>
          </p:cNvPr>
          <p:cNvSpPr>
            <a:spLocks noGrp="1"/>
          </p:cNvSpPr>
          <p:nvPr>
            <p:ph type="title" idx="4294967295"/>
          </p:nvPr>
        </p:nvSpPr>
        <p:spPr>
          <a:xfrm>
            <a:off x="76200" y="76200"/>
            <a:ext cx="5257800" cy="584200"/>
          </a:xfrm>
        </p:spPr>
        <p:txBody>
          <a:bodyPr wrap="none"/>
          <a:lstStyle/>
          <a:p>
            <a:pPr eaLnBrk="1" hangingPunct="1"/>
            <a:r>
              <a:rPr lang="en-US" altLang="en-US" sz="2800">
                <a:latin typeface="Arial" panose="020B0604020202020204" pitchFamily="34" charset="0"/>
                <a:cs typeface="Arial" panose="020B0604020202020204" pitchFamily="34" charset="0"/>
              </a:rPr>
              <a:t>FIT Features &amp; Benefits</a:t>
            </a:r>
          </a:p>
        </p:txBody>
      </p:sp>
      <p:sp>
        <p:nvSpPr>
          <p:cNvPr id="21508" name="Slide Number Placeholder 3">
            <a:extLst>
              <a:ext uri="{FF2B5EF4-FFF2-40B4-BE49-F238E27FC236}">
                <a16:creationId xmlns:a16="http://schemas.microsoft.com/office/drawing/2014/main" id="{9DE9F545-04CF-4707-AB26-C3313568FA28}"/>
              </a:ext>
            </a:extLst>
          </p:cNvPr>
          <p:cNvSpPr txBox="1">
            <a:spLocks/>
          </p:cNvSpPr>
          <p:nvPr/>
        </p:nvSpPr>
        <p:spPr bwMode="auto">
          <a:xfrm>
            <a:off x="8153400" y="6477000"/>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AF7C09AF-3824-4068-8829-F3A271DDE6ED}" type="slidenum">
              <a:rPr lang="en-US" altLang="en-US" sz="1200">
                <a:solidFill>
                  <a:srgbClr val="013D21"/>
                </a:solidFill>
                <a:latin typeface="Informatic"/>
              </a:rPr>
              <a:pPr algn="r" eaLnBrk="1" hangingPunct="1"/>
              <a:t>5</a:t>
            </a:fld>
            <a:endParaRPr lang="en-US" altLang="en-US" sz="1200">
              <a:solidFill>
                <a:srgbClr val="013D21"/>
              </a:solidFill>
              <a:latin typeface="Informat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a:extLst>
              <a:ext uri="{FF2B5EF4-FFF2-40B4-BE49-F238E27FC236}">
                <a16:creationId xmlns:a16="http://schemas.microsoft.com/office/drawing/2014/main" id="{8A9E69FE-23B2-47C1-A194-674FFF70323D}"/>
              </a:ext>
            </a:extLst>
          </p:cNvPr>
          <p:cNvSpPr txBox="1">
            <a:spLocks noChangeArrowheads="1"/>
          </p:cNvSpPr>
          <p:nvPr/>
        </p:nvSpPr>
        <p:spPr bwMode="auto">
          <a:xfrm>
            <a:off x="533400" y="5791200"/>
            <a:ext cx="8153400" cy="400050"/>
          </a:xfrm>
          <a:prstGeom prst="rect">
            <a:avLst/>
          </a:prstGeom>
          <a:solidFill>
            <a:srgbClr val="FFFF00"/>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latin typeface="Informatic"/>
              </a:rPr>
              <a:t>FITs eliminate the massive parasitic costs associated with solicitations</a:t>
            </a:r>
          </a:p>
        </p:txBody>
      </p:sp>
      <p:pic>
        <p:nvPicPr>
          <p:cNvPr id="22531" name="Picture 21">
            <a:extLst>
              <a:ext uri="{FF2B5EF4-FFF2-40B4-BE49-F238E27FC236}">
                <a16:creationId xmlns:a16="http://schemas.microsoft.com/office/drawing/2014/main" id="{7E57DC9F-F271-4C3C-81D5-7A61588AF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00213"/>
            <a:ext cx="6477000" cy="392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itle 1">
            <a:extLst>
              <a:ext uri="{FF2B5EF4-FFF2-40B4-BE49-F238E27FC236}">
                <a16:creationId xmlns:a16="http://schemas.microsoft.com/office/drawing/2014/main" id="{1E5DE06D-9007-4C3C-AB39-13C4ABD280F9}"/>
              </a:ext>
            </a:extLst>
          </p:cNvPr>
          <p:cNvSpPr>
            <a:spLocks noGrp="1"/>
          </p:cNvSpPr>
          <p:nvPr>
            <p:ph type="title" idx="4294967295"/>
          </p:nvPr>
        </p:nvSpPr>
        <p:spPr>
          <a:xfrm>
            <a:off x="0" y="101600"/>
            <a:ext cx="5257800" cy="584200"/>
          </a:xfrm>
        </p:spPr>
        <p:txBody>
          <a:bodyPr wrap="none"/>
          <a:lstStyle/>
          <a:p>
            <a:pPr eaLnBrk="1" hangingPunct="1"/>
            <a:r>
              <a:rPr lang="en-US" altLang="en-US" sz="2800">
                <a:latin typeface="Arial" panose="020B0604020202020204" pitchFamily="34" charset="0"/>
                <a:cs typeface="Arial" panose="020B0604020202020204" pitchFamily="34" charset="0"/>
              </a:rPr>
              <a:t>Auctions Have Huge Failure Rates</a:t>
            </a:r>
          </a:p>
        </p:txBody>
      </p:sp>
      <p:sp>
        <p:nvSpPr>
          <p:cNvPr id="22533" name="TextBox 8">
            <a:extLst>
              <a:ext uri="{FF2B5EF4-FFF2-40B4-BE49-F238E27FC236}">
                <a16:creationId xmlns:a16="http://schemas.microsoft.com/office/drawing/2014/main" id="{57886CB9-C8CE-44FF-ADEA-51DC9E4EEA2D}"/>
              </a:ext>
            </a:extLst>
          </p:cNvPr>
          <p:cNvSpPr txBox="1">
            <a:spLocks noChangeArrowheads="1"/>
          </p:cNvSpPr>
          <p:nvPr/>
        </p:nvSpPr>
        <p:spPr bwMode="auto">
          <a:xfrm>
            <a:off x="0" y="990600"/>
            <a:ext cx="868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t>California RPS Project Failure Rate is ~97%</a:t>
            </a:r>
          </a:p>
        </p:txBody>
      </p:sp>
      <p:sp>
        <p:nvSpPr>
          <p:cNvPr id="22534" name="Slide Number Placeholder 3">
            <a:extLst>
              <a:ext uri="{FF2B5EF4-FFF2-40B4-BE49-F238E27FC236}">
                <a16:creationId xmlns:a16="http://schemas.microsoft.com/office/drawing/2014/main" id="{1FA7EB98-F911-4205-9318-6F8611F24287}"/>
              </a:ext>
            </a:extLst>
          </p:cNvPr>
          <p:cNvSpPr txBox="1">
            <a:spLocks/>
          </p:cNvSpPr>
          <p:nvPr/>
        </p:nvSpPr>
        <p:spPr bwMode="auto">
          <a:xfrm>
            <a:off x="8153400" y="6477000"/>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C871C0D5-561B-4007-8DDC-9FB1B2801FAD}" type="slidenum">
              <a:rPr lang="en-US" altLang="en-US" sz="1200">
                <a:solidFill>
                  <a:srgbClr val="013D21"/>
                </a:solidFill>
                <a:latin typeface="Informatic"/>
              </a:rPr>
              <a:pPr algn="r" eaLnBrk="1" hangingPunct="1"/>
              <a:t>6</a:t>
            </a:fld>
            <a:endParaRPr lang="en-US" altLang="en-US" sz="1200">
              <a:solidFill>
                <a:srgbClr val="013D21"/>
              </a:solidFill>
              <a:latin typeface="Informat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a:extLst>
              <a:ext uri="{FF2B5EF4-FFF2-40B4-BE49-F238E27FC236}">
                <a16:creationId xmlns:a16="http://schemas.microsoft.com/office/drawing/2014/main" id="{2BA7A4AA-3487-40B1-865D-91F03DFCE481}"/>
              </a:ext>
            </a:extLst>
          </p:cNvPr>
          <p:cNvSpPr>
            <a:spLocks noGrp="1"/>
          </p:cNvSpPr>
          <p:nvPr>
            <p:ph type="sldNum" sz="quarter" idx="4"/>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fld id="{16A3700A-AE6A-4F8C-913A-B97222071B7F}" type="slidenum">
              <a:rPr lang="en-US" altLang="en-US">
                <a:solidFill>
                  <a:srgbClr val="013D21"/>
                </a:solidFill>
                <a:latin typeface="Informatic"/>
              </a:rPr>
              <a:pPr algn="ctr" eaLnBrk="1" hangingPunct="1"/>
              <a:t>7</a:t>
            </a:fld>
            <a:endParaRPr lang="en-US" altLang="en-US">
              <a:solidFill>
                <a:srgbClr val="013D21"/>
              </a:solidFill>
              <a:latin typeface="Informatic"/>
            </a:endParaRPr>
          </a:p>
        </p:txBody>
      </p:sp>
      <p:cxnSp>
        <p:nvCxnSpPr>
          <p:cNvPr id="9" name="Straight Connector 8">
            <a:extLst>
              <a:ext uri="{FF2B5EF4-FFF2-40B4-BE49-F238E27FC236}">
                <a16:creationId xmlns:a16="http://schemas.microsoft.com/office/drawing/2014/main" id="{ADAB772D-0C44-4794-916B-42E99E9A6DF3}"/>
              </a:ext>
            </a:extLst>
          </p:cNvPr>
          <p:cNvCxnSpPr/>
          <p:nvPr/>
        </p:nvCxnSpPr>
        <p:spPr>
          <a:xfrm rot="5400000">
            <a:off x="586581" y="3558382"/>
            <a:ext cx="3705225" cy="1588"/>
          </a:xfrm>
          <a:prstGeom prst="line">
            <a:avLst/>
          </a:prstGeom>
          <a:ln>
            <a:solidFill>
              <a:schemeClr val="tx1"/>
            </a:solidFill>
            <a:headEnd type="arrow" w="lg" len="lg"/>
            <a:tailEnd type="none"/>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3E6FE7A-AD2A-41A8-975D-26153E43F610}"/>
              </a:ext>
            </a:extLst>
          </p:cNvPr>
          <p:cNvCxnSpPr/>
          <p:nvPr/>
        </p:nvCxnSpPr>
        <p:spPr>
          <a:xfrm rot="10800000">
            <a:off x="2439988" y="5411788"/>
            <a:ext cx="5637212" cy="1587"/>
          </a:xfrm>
          <a:prstGeom prst="line">
            <a:avLst/>
          </a:prstGeom>
          <a:ln>
            <a:solidFill>
              <a:schemeClr val="tx1"/>
            </a:solidFill>
            <a:headEnd type="arrow" w="lg" len="lg"/>
            <a:tailEnd type="none"/>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12D04E8-5C54-42E7-8281-BB51A8BD1EE3}"/>
              </a:ext>
            </a:extLst>
          </p:cNvPr>
          <p:cNvCxnSpPr/>
          <p:nvPr/>
        </p:nvCxnSpPr>
        <p:spPr>
          <a:xfrm flipV="1">
            <a:off x="2971800" y="3352800"/>
            <a:ext cx="4495800" cy="17526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52CB67A-BBBE-4F92-BE95-6C05B8740CB3}"/>
              </a:ext>
            </a:extLst>
          </p:cNvPr>
          <p:cNvCxnSpPr/>
          <p:nvPr/>
        </p:nvCxnSpPr>
        <p:spPr>
          <a:xfrm flipV="1">
            <a:off x="2971800" y="2133600"/>
            <a:ext cx="4495800" cy="1776413"/>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D631CC42-364C-4862-A1A6-C8D9367EA8F0}"/>
              </a:ext>
            </a:extLst>
          </p:cNvPr>
          <p:cNvSpPr txBox="1"/>
          <p:nvPr/>
        </p:nvSpPr>
        <p:spPr>
          <a:xfrm>
            <a:off x="7620000" y="3200400"/>
            <a:ext cx="1524000" cy="646113"/>
          </a:xfrm>
          <a:prstGeom prst="rect">
            <a:avLst/>
          </a:prstGeom>
          <a:noFill/>
        </p:spPr>
        <p:txBody>
          <a:bodyPr>
            <a:spAutoFit/>
          </a:bodyPr>
          <a:lstStyle/>
          <a:p>
            <a:pPr>
              <a:defRPr/>
            </a:pPr>
            <a:r>
              <a:rPr lang="en-US" dirty="0">
                <a:solidFill>
                  <a:schemeClr val="accent6">
                    <a:lumMod val="75000"/>
                  </a:schemeClr>
                </a:solidFill>
              </a:rPr>
              <a:t>S1 (solicitation)</a:t>
            </a:r>
          </a:p>
        </p:txBody>
      </p:sp>
      <p:sp>
        <p:nvSpPr>
          <p:cNvPr id="20" name="TextBox 19">
            <a:extLst>
              <a:ext uri="{FF2B5EF4-FFF2-40B4-BE49-F238E27FC236}">
                <a16:creationId xmlns:a16="http://schemas.microsoft.com/office/drawing/2014/main" id="{76C056BF-C8E8-49A7-BA73-0F2DC6970371}"/>
              </a:ext>
            </a:extLst>
          </p:cNvPr>
          <p:cNvSpPr txBox="1"/>
          <p:nvPr/>
        </p:nvSpPr>
        <p:spPr>
          <a:xfrm>
            <a:off x="7620000" y="2033588"/>
            <a:ext cx="685800" cy="646112"/>
          </a:xfrm>
          <a:prstGeom prst="rect">
            <a:avLst/>
          </a:prstGeom>
          <a:noFill/>
        </p:spPr>
        <p:txBody>
          <a:bodyPr>
            <a:spAutoFit/>
          </a:bodyPr>
          <a:lstStyle/>
          <a:p>
            <a:pPr>
              <a:defRPr/>
            </a:pPr>
            <a:r>
              <a:rPr lang="en-US" dirty="0">
                <a:solidFill>
                  <a:schemeClr val="accent1">
                    <a:lumMod val="75000"/>
                  </a:schemeClr>
                </a:solidFill>
              </a:rPr>
              <a:t>S2 (FIT)</a:t>
            </a:r>
          </a:p>
        </p:txBody>
      </p:sp>
      <p:cxnSp>
        <p:nvCxnSpPr>
          <p:cNvPr id="22" name="Straight Connector 21">
            <a:extLst>
              <a:ext uri="{FF2B5EF4-FFF2-40B4-BE49-F238E27FC236}">
                <a16:creationId xmlns:a16="http://schemas.microsoft.com/office/drawing/2014/main" id="{30B9241B-01BA-4D56-95B2-6EA1884EB02D}"/>
              </a:ext>
            </a:extLst>
          </p:cNvPr>
          <p:cNvCxnSpPr/>
          <p:nvPr/>
        </p:nvCxnSpPr>
        <p:spPr>
          <a:xfrm>
            <a:off x="2971800" y="3429000"/>
            <a:ext cx="4495800" cy="167640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BE7A1D7F-1829-4238-9A01-EED35E98CFC2}"/>
              </a:ext>
            </a:extLst>
          </p:cNvPr>
          <p:cNvSpPr txBox="1"/>
          <p:nvPr/>
        </p:nvSpPr>
        <p:spPr>
          <a:xfrm>
            <a:off x="7620000" y="4764088"/>
            <a:ext cx="1524000" cy="646112"/>
          </a:xfrm>
          <a:prstGeom prst="rect">
            <a:avLst/>
          </a:prstGeom>
          <a:noFill/>
        </p:spPr>
        <p:txBody>
          <a:bodyPr>
            <a:spAutoFit/>
          </a:bodyPr>
          <a:lstStyle/>
          <a:p>
            <a:pPr>
              <a:defRPr/>
            </a:pPr>
            <a:r>
              <a:rPr lang="en-US" dirty="0">
                <a:solidFill>
                  <a:schemeClr val="accent6">
                    <a:lumMod val="75000"/>
                  </a:schemeClr>
                </a:solidFill>
              </a:rPr>
              <a:t>D1 (solicitation)</a:t>
            </a:r>
          </a:p>
        </p:txBody>
      </p:sp>
      <p:cxnSp>
        <p:nvCxnSpPr>
          <p:cNvPr id="36" name="Straight Connector 35">
            <a:extLst>
              <a:ext uri="{FF2B5EF4-FFF2-40B4-BE49-F238E27FC236}">
                <a16:creationId xmlns:a16="http://schemas.microsoft.com/office/drawing/2014/main" id="{4D7B9BC5-E87E-48AB-ABDD-363A4A25CA35}"/>
              </a:ext>
            </a:extLst>
          </p:cNvPr>
          <p:cNvCxnSpPr/>
          <p:nvPr/>
        </p:nvCxnSpPr>
        <p:spPr>
          <a:xfrm rot="5400000">
            <a:off x="4610894" y="4839494"/>
            <a:ext cx="1141412" cy="0"/>
          </a:xfrm>
          <a:prstGeom prst="line">
            <a:avLst/>
          </a:prstGeom>
          <a:ln w="25400" cap="flat" cmpd="sng" algn="ctr">
            <a:solidFill>
              <a:schemeClr val="accent6">
                <a:lumMod val="75000"/>
              </a:schemeClr>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0FD8604E-775C-47B9-B8B7-7C8D96246347}"/>
              </a:ext>
            </a:extLst>
          </p:cNvPr>
          <p:cNvCxnSpPr/>
          <p:nvPr/>
        </p:nvCxnSpPr>
        <p:spPr>
          <a:xfrm rot="10800000">
            <a:off x="2438400" y="4267200"/>
            <a:ext cx="2743200" cy="1588"/>
          </a:xfrm>
          <a:prstGeom prst="line">
            <a:avLst/>
          </a:prstGeom>
          <a:ln w="25400" cap="flat" cmpd="sng" algn="ctr">
            <a:solidFill>
              <a:schemeClr val="accent6">
                <a:lumMod val="75000"/>
              </a:schemeClr>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52A507DA-0684-43AA-9B65-D48E67D03D69}"/>
              </a:ext>
            </a:extLst>
          </p:cNvPr>
          <p:cNvCxnSpPr/>
          <p:nvPr/>
        </p:nvCxnSpPr>
        <p:spPr>
          <a:xfrm rot="5400000">
            <a:off x="4571207" y="3656806"/>
            <a:ext cx="1219200" cy="1587"/>
          </a:xfrm>
          <a:prstGeom prst="line">
            <a:avLst/>
          </a:prstGeom>
          <a:ln w="25400" cap="flat" cmpd="sng" algn="ctr">
            <a:solidFill>
              <a:schemeClr val="accent1">
                <a:lumMod val="75000"/>
              </a:schemeClr>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2814C0A4-4048-4623-84E0-83B4CEA127B4}"/>
              </a:ext>
            </a:extLst>
          </p:cNvPr>
          <p:cNvCxnSpPr/>
          <p:nvPr/>
        </p:nvCxnSpPr>
        <p:spPr>
          <a:xfrm rot="10800000">
            <a:off x="2438400" y="3048000"/>
            <a:ext cx="2744788" cy="1588"/>
          </a:xfrm>
          <a:prstGeom prst="line">
            <a:avLst/>
          </a:prstGeom>
          <a:ln w="25400" cap="flat" cmpd="sng" algn="ctr">
            <a:solidFill>
              <a:schemeClr val="accent1">
                <a:lumMod val="75000"/>
              </a:schemeClr>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3567" name="TextBox 57">
            <a:extLst>
              <a:ext uri="{FF2B5EF4-FFF2-40B4-BE49-F238E27FC236}">
                <a16:creationId xmlns:a16="http://schemas.microsoft.com/office/drawing/2014/main" id="{A53E4ADF-F969-47E8-AC2E-34114BB758BF}"/>
              </a:ext>
            </a:extLst>
          </p:cNvPr>
          <p:cNvSpPr txBox="1">
            <a:spLocks noChangeArrowheads="1"/>
          </p:cNvSpPr>
          <p:nvPr/>
        </p:nvSpPr>
        <p:spPr bwMode="auto">
          <a:xfrm>
            <a:off x="7340600" y="5562600"/>
            <a:ext cx="96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Price</a:t>
            </a:r>
          </a:p>
        </p:txBody>
      </p:sp>
      <p:sp>
        <p:nvSpPr>
          <p:cNvPr id="23568" name="TextBox 58">
            <a:extLst>
              <a:ext uri="{FF2B5EF4-FFF2-40B4-BE49-F238E27FC236}">
                <a16:creationId xmlns:a16="http://schemas.microsoft.com/office/drawing/2014/main" id="{4FCA572B-3525-47FB-8BF6-243601A5AA32}"/>
              </a:ext>
            </a:extLst>
          </p:cNvPr>
          <p:cNvSpPr txBox="1">
            <a:spLocks noChangeArrowheads="1"/>
          </p:cNvSpPr>
          <p:nvPr/>
        </p:nvSpPr>
        <p:spPr bwMode="auto">
          <a:xfrm>
            <a:off x="1066800" y="1524000"/>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Volume</a:t>
            </a:r>
          </a:p>
        </p:txBody>
      </p:sp>
      <p:cxnSp>
        <p:nvCxnSpPr>
          <p:cNvPr id="60" name="Straight Connector 59">
            <a:extLst>
              <a:ext uri="{FF2B5EF4-FFF2-40B4-BE49-F238E27FC236}">
                <a16:creationId xmlns:a16="http://schemas.microsoft.com/office/drawing/2014/main" id="{E125CE05-E895-43FE-94F0-0AECC4BBE2CE}"/>
              </a:ext>
            </a:extLst>
          </p:cNvPr>
          <p:cNvCxnSpPr/>
          <p:nvPr/>
        </p:nvCxnSpPr>
        <p:spPr>
          <a:xfrm rot="5400000">
            <a:off x="5484813" y="3276600"/>
            <a:ext cx="1220788" cy="1587"/>
          </a:xfrm>
          <a:prstGeom prst="line">
            <a:avLst/>
          </a:prstGeom>
          <a:ln w="25400" cap="flat" cmpd="sng" algn="ctr">
            <a:solidFill>
              <a:srgbClr val="008000"/>
            </a:solidFill>
            <a:prstDash val="sysDash"/>
            <a:round/>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47EF1393-2AED-49BB-A792-D7B882B0DDC9}"/>
              </a:ext>
            </a:extLst>
          </p:cNvPr>
          <p:cNvSpPr txBox="1">
            <a:spLocks noChangeArrowheads="1"/>
          </p:cNvSpPr>
          <p:nvPr/>
        </p:nvSpPr>
        <p:spPr bwMode="auto">
          <a:xfrm>
            <a:off x="6045200" y="2895600"/>
            <a:ext cx="264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8000"/>
                </a:solidFill>
              </a:rPr>
              <a:t>Reduced developer risk</a:t>
            </a:r>
          </a:p>
        </p:txBody>
      </p:sp>
      <p:cxnSp>
        <p:nvCxnSpPr>
          <p:cNvPr id="64" name="Straight Connector 63">
            <a:extLst>
              <a:ext uri="{FF2B5EF4-FFF2-40B4-BE49-F238E27FC236}">
                <a16:creationId xmlns:a16="http://schemas.microsoft.com/office/drawing/2014/main" id="{A5DD7DF9-F28B-478B-8759-86A1F831EBAE}"/>
              </a:ext>
            </a:extLst>
          </p:cNvPr>
          <p:cNvCxnSpPr/>
          <p:nvPr/>
        </p:nvCxnSpPr>
        <p:spPr>
          <a:xfrm>
            <a:off x="2971800" y="2209800"/>
            <a:ext cx="4495800" cy="167640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021854D-8A87-4D1C-94A3-23CD33898500}"/>
              </a:ext>
            </a:extLst>
          </p:cNvPr>
          <p:cNvSpPr txBox="1"/>
          <p:nvPr/>
        </p:nvSpPr>
        <p:spPr>
          <a:xfrm>
            <a:off x="7620000" y="3821113"/>
            <a:ext cx="685800" cy="646112"/>
          </a:xfrm>
          <a:prstGeom prst="rect">
            <a:avLst/>
          </a:prstGeom>
          <a:noFill/>
        </p:spPr>
        <p:txBody>
          <a:bodyPr>
            <a:spAutoFit/>
          </a:bodyPr>
          <a:lstStyle/>
          <a:p>
            <a:pPr>
              <a:defRPr/>
            </a:pPr>
            <a:r>
              <a:rPr lang="en-US" dirty="0">
                <a:solidFill>
                  <a:schemeClr val="accent1">
                    <a:lumMod val="75000"/>
                  </a:schemeClr>
                </a:solidFill>
              </a:rPr>
              <a:t>D2 (FIT)</a:t>
            </a:r>
          </a:p>
        </p:txBody>
      </p:sp>
      <p:cxnSp>
        <p:nvCxnSpPr>
          <p:cNvPr id="66" name="Straight Connector 65">
            <a:extLst>
              <a:ext uri="{FF2B5EF4-FFF2-40B4-BE49-F238E27FC236}">
                <a16:creationId xmlns:a16="http://schemas.microsoft.com/office/drawing/2014/main" id="{63FEC236-85B6-4391-A083-F8C24B0579CF}"/>
              </a:ext>
            </a:extLst>
          </p:cNvPr>
          <p:cNvCxnSpPr/>
          <p:nvPr/>
        </p:nvCxnSpPr>
        <p:spPr>
          <a:xfrm rot="5400000">
            <a:off x="2745582" y="2972594"/>
            <a:ext cx="1219200" cy="1587"/>
          </a:xfrm>
          <a:prstGeom prst="line">
            <a:avLst/>
          </a:prstGeom>
          <a:ln w="25400" cap="flat" cmpd="sng" algn="ctr">
            <a:solidFill>
              <a:srgbClr val="008000"/>
            </a:solidFill>
            <a:prstDash val="sysDash"/>
            <a:round/>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82B5DDFF-D471-4A59-BE2E-61E991F7BEC1}"/>
              </a:ext>
            </a:extLst>
          </p:cNvPr>
          <p:cNvSpPr txBox="1">
            <a:spLocks noChangeArrowheads="1"/>
          </p:cNvSpPr>
          <p:nvPr/>
        </p:nvSpPr>
        <p:spPr bwMode="auto">
          <a:xfrm>
            <a:off x="2667000" y="1600200"/>
            <a:ext cx="220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008000"/>
                </a:solidFill>
              </a:rPr>
              <a:t>Standard Must-take Contract (SMC)</a:t>
            </a:r>
          </a:p>
        </p:txBody>
      </p:sp>
      <p:cxnSp>
        <p:nvCxnSpPr>
          <p:cNvPr id="69" name="Straight Connector 68">
            <a:extLst>
              <a:ext uri="{FF2B5EF4-FFF2-40B4-BE49-F238E27FC236}">
                <a16:creationId xmlns:a16="http://schemas.microsoft.com/office/drawing/2014/main" id="{5A6DBC1A-E1FE-479A-B11F-5BC2E2AA1792}"/>
              </a:ext>
            </a:extLst>
          </p:cNvPr>
          <p:cNvCxnSpPr/>
          <p:nvPr/>
        </p:nvCxnSpPr>
        <p:spPr>
          <a:xfrm rot="5400000">
            <a:off x="1677194" y="3656806"/>
            <a:ext cx="1219200" cy="1588"/>
          </a:xfrm>
          <a:prstGeom prst="line">
            <a:avLst/>
          </a:prstGeom>
          <a:ln w="25400" cap="flat" cmpd="sng" algn="ctr">
            <a:solidFill>
              <a:srgbClr val="008000"/>
            </a:solidFill>
            <a:prstDash val="sysDash"/>
            <a:round/>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89D431C4-8D8B-4682-9879-A54B2E179D54}"/>
              </a:ext>
            </a:extLst>
          </p:cNvPr>
          <p:cNvSpPr txBox="1">
            <a:spLocks noChangeArrowheads="1"/>
          </p:cNvSpPr>
          <p:nvPr/>
        </p:nvSpPr>
        <p:spPr bwMode="auto">
          <a:xfrm>
            <a:off x="457200" y="3048000"/>
            <a:ext cx="1752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a:solidFill>
                  <a:srgbClr val="008000"/>
                </a:solidFill>
              </a:rPr>
              <a:t>Same price drives significantly more volume</a:t>
            </a:r>
          </a:p>
        </p:txBody>
      </p:sp>
      <p:sp>
        <p:nvSpPr>
          <p:cNvPr id="23577" name="TextBox 70">
            <a:extLst>
              <a:ext uri="{FF2B5EF4-FFF2-40B4-BE49-F238E27FC236}">
                <a16:creationId xmlns:a16="http://schemas.microsoft.com/office/drawing/2014/main" id="{CAFA676C-4182-4AC5-8222-90960B33DA75}"/>
              </a:ext>
            </a:extLst>
          </p:cNvPr>
          <p:cNvSpPr txBox="1">
            <a:spLocks noChangeArrowheads="1"/>
          </p:cNvSpPr>
          <p:nvPr/>
        </p:nvSpPr>
        <p:spPr bwMode="auto">
          <a:xfrm>
            <a:off x="0" y="117475"/>
            <a:ext cx="6019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600">
                <a:solidFill>
                  <a:schemeClr val="bg1"/>
                </a:solidFill>
              </a:rPr>
              <a:t>FITs = Unparalled Market Mechanism</a:t>
            </a:r>
          </a:p>
        </p:txBody>
      </p:sp>
      <p:cxnSp>
        <p:nvCxnSpPr>
          <p:cNvPr id="73" name="Straight Connector 72">
            <a:extLst>
              <a:ext uri="{FF2B5EF4-FFF2-40B4-BE49-F238E27FC236}">
                <a16:creationId xmlns:a16="http://schemas.microsoft.com/office/drawing/2014/main" id="{9B1C50A5-BEBF-472A-991D-7BB0B794F9C1}"/>
              </a:ext>
            </a:extLst>
          </p:cNvPr>
          <p:cNvCxnSpPr/>
          <p:nvPr/>
        </p:nvCxnSpPr>
        <p:spPr>
          <a:xfrm>
            <a:off x="1555750" y="5772150"/>
            <a:ext cx="501650" cy="1905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7F53C1B4-C7BD-49D5-82A2-09910B11E3D6}"/>
              </a:ext>
            </a:extLst>
          </p:cNvPr>
          <p:cNvSpPr txBox="1"/>
          <p:nvPr/>
        </p:nvSpPr>
        <p:spPr>
          <a:xfrm>
            <a:off x="2085975" y="5562600"/>
            <a:ext cx="5229225" cy="369888"/>
          </a:xfrm>
          <a:prstGeom prst="rect">
            <a:avLst/>
          </a:prstGeom>
          <a:noFill/>
        </p:spPr>
        <p:txBody>
          <a:bodyPr>
            <a:spAutoFit/>
          </a:bodyPr>
          <a:lstStyle/>
          <a:p>
            <a:pPr>
              <a:defRPr/>
            </a:pPr>
            <a:r>
              <a:rPr lang="en-US" dirty="0">
                <a:solidFill>
                  <a:schemeClr val="accent6">
                    <a:lumMod val="75000"/>
                  </a:schemeClr>
                </a:solidFill>
              </a:rPr>
              <a:t>Supply and demand with solicitation process</a:t>
            </a:r>
          </a:p>
        </p:txBody>
      </p:sp>
      <p:cxnSp>
        <p:nvCxnSpPr>
          <p:cNvPr id="75" name="Straight Connector 74">
            <a:extLst>
              <a:ext uri="{FF2B5EF4-FFF2-40B4-BE49-F238E27FC236}">
                <a16:creationId xmlns:a16="http://schemas.microsoft.com/office/drawing/2014/main" id="{2122681D-66FA-4607-9BD9-709C4E4AE44D}"/>
              </a:ext>
            </a:extLst>
          </p:cNvPr>
          <p:cNvCxnSpPr/>
          <p:nvPr/>
        </p:nvCxnSpPr>
        <p:spPr>
          <a:xfrm>
            <a:off x="1555750" y="6088063"/>
            <a:ext cx="501650" cy="19050"/>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82C26CBF-8F65-4690-858D-BFE7E2A58FF2}"/>
              </a:ext>
            </a:extLst>
          </p:cNvPr>
          <p:cNvSpPr txBox="1"/>
          <p:nvPr/>
        </p:nvSpPr>
        <p:spPr>
          <a:xfrm>
            <a:off x="2071688" y="5878513"/>
            <a:ext cx="4252912" cy="369887"/>
          </a:xfrm>
          <a:prstGeom prst="rect">
            <a:avLst/>
          </a:prstGeom>
          <a:noFill/>
        </p:spPr>
        <p:txBody>
          <a:bodyPr>
            <a:spAutoFit/>
          </a:bodyPr>
          <a:lstStyle/>
          <a:p>
            <a:pPr>
              <a:defRPr/>
            </a:pPr>
            <a:r>
              <a:rPr lang="en-US" dirty="0">
                <a:solidFill>
                  <a:schemeClr val="accent1">
                    <a:lumMod val="50000"/>
                  </a:schemeClr>
                </a:solidFill>
              </a:rPr>
              <a:t>Supply and demand with a FIT program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dissolve">
                                      <p:cBhvr>
                                        <p:cTn id="10" dur="500"/>
                                        <p:tgtEl>
                                          <p:spTgt spid="6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dissolve">
                                      <p:cBhvr>
                                        <p:cTn id="13" dur="500"/>
                                        <p:tgtEl>
                                          <p:spTgt spid="6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500"/>
                                        <p:tgtEl>
                                          <p:spTgt spid="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dissolve">
                                      <p:cBhvr>
                                        <p:cTn id="21" dur="500"/>
                                        <p:tgtEl>
                                          <p:spTgt spid="64"/>
                                        </p:tgtEl>
                                      </p:cBhvr>
                                    </p:animEffect>
                                  </p:childTnLst>
                                </p:cTn>
                              </p:par>
                              <p:par>
                                <p:cTn id="22" presetID="9" presetClass="entr" presetSubtype="0" fill="hold" nodeType="with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dissolve">
                                      <p:cBhvr>
                                        <p:cTn id="24" dur="500"/>
                                        <p:tgtEl>
                                          <p:spTgt spid="6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dissolve">
                                      <p:cBhvr>
                                        <p:cTn id="27" dur="500"/>
                                        <p:tgtEl>
                                          <p:spTgt spid="6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dissolve">
                                      <p:cBhvr>
                                        <p:cTn id="30" dur="500"/>
                                        <p:tgtEl>
                                          <p:spTgt spid="6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accel="50000" decel="50000" fill="hold" nodeType="click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500" fill="hold"/>
                                        <p:tgtEl>
                                          <p:spTgt spid="69"/>
                                        </p:tgtEl>
                                        <p:attrNameLst>
                                          <p:attrName>ppt_x</p:attrName>
                                        </p:attrNameLst>
                                      </p:cBhvr>
                                      <p:tavLst>
                                        <p:tav tm="0">
                                          <p:val>
                                            <p:strVal val="#ppt_x"/>
                                          </p:val>
                                        </p:tav>
                                        <p:tav tm="100000">
                                          <p:val>
                                            <p:strVal val="#ppt_x"/>
                                          </p:val>
                                        </p:tav>
                                      </p:tavLst>
                                    </p:anim>
                                    <p:anim calcmode="lin" valueType="num">
                                      <p:cBhvr additive="base">
                                        <p:cTn id="36" dur="500" fill="hold"/>
                                        <p:tgtEl>
                                          <p:spTgt spid="69"/>
                                        </p:tgtEl>
                                        <p:attrNameLst>
                                          <p:attrName>ppt_y</p:attrName>
                                        </p:attrNameLst>
                                      </p:cBhvr>
                                      <p:tavLst>
                                        <p:tav tm="0">
                                          <p:val>
                                            <p:strVal val="1+#ppt_h/2"/>
                                          </p:val>
                                        </p:tav>
                                        <p:tav tm="100000">
                                          <p:val>
                                            <p:strVal val="#ppt_y"/>
                                          </p:val>
                                        </p:tav>
                                      </p:tavLst>
                                    </p:anim>
                                  </p:childTnLst>
                                </p:cTn>
                              </p:par>
                              <p:par>
                                <p:cTn id="37" presetID="2" presetClass="entr" presetSubtype="4" accel="50000" decel="5000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additive="base">
                                        <p:cTn id="39" dur="500" fill="hold"/>
                                        <p:tgtEl>
                                          <p:spTgt spid="70"/>
                                        </p:tgtEl>
                                        <p:attrNameLst>
                                          <p:attrName>ppt_x</p:attrName>
                                        </p:attrNameLst>
                                      </p:cBhvr>
                                      <p:tavLst>
                                        <p:tav tm="0">
                                          <p:val>
                                            <p:strVal val="#ppt_x"/>
                                          </p:val>
                                        </p:tav>
                                        <p:tav tm="100000">
                                          <p:val>
                                            <p:strVal val="#ppt_x"/>
                                          </p:val>
                                        </p:tav>
                                      </p:tavLst>
                                    </p:anim>
                                    <p:anim calcmode="lin" valueType="num">
                                      <p:cBhvr additive="base">
                                        <p:cTn id="40" dur="500" fill="hold"/>
                                        <p:tgtEl>
                                          <p:spTgt spid="70"/>
                                        </p:tgtEl>
                                        <p:attrNameLst>
                                          <p:attrName>ppt_y</p:attrName>
                                        </p:attrNameLst>
                                      </p:cBhvr>
                                      <p:tavLst>
                                        <p:tav tm="0">
                                          <p:val>
                                            <p:strVal val="1+#ppt_h/2"/>
                                          </p:val>
                                        </p:tav>
                                        <p:tav tm="100000">
                                          <p:val>
                                            <p:strVal val="#ppt_y"/>
                                          </p:val>
                                        </p:tav>
                                      </p:tavLst>
                                    </p:anim>
                                  </p:childTnLst>
                                </p:cTn>
                              </p:par>
                              <p:par>
                                <p:cTn id="41" presetID="9" presetClass="entr" presetSubtype="0"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dissolve">
                                      <p:cBhvr>
                                        <p:cTn id="43" dur="500"/>
                                        <p:tgtEl>
                                          <p:spTgt spid="53"/>
                                        </p:tgtEl>
                                      </p:cBhvr>
                                    </p:animEffect>
                                  </p:childTnLst>
                                </p:cTn>
                              </p:par>
                              <p:par>
                                <p:cTn id="44" presetID="9" presetClass="entr" presetSubtype="0" fill="hold"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dissolve">
                                      <p:cBhvr>
                                        <p:cTn id="4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2" grpId="0"/>
      <p:bldP spid="65" grpId="0"/>
      <p:bldP spid="68"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a:extLst>
              <a:ext uri="{FF2B5EF4-FFF2-40B4-BE49-F238E27FC236}">
                <a16:creationId xmlns:a16="http://schemas.microsoft.com/office/drawing/2014/main" id="{AEE44964-A38C-41C5-BA2E-1096CBAF9973}"/>
              </a:ext>
            </a:extLst>
          </p:cNvPr>
          <p:cNvGraphicFramePr>
            <a:graphicFrameLocks noChangeAspect="1"/>
          </p:cNvGraphicFramePr>
          <p:nvPr/>
        </p:nvGraphicFramePr>
        <p:xfrm>
          <a:off x="762000" y="881063"/>
          <a:ext cx="7061200" cy="4572000"/>
        </p:xfrm>
        <a:graphic>
          <a:graphicData uri="http://schemas.openxmlformats.org/presentationml/2006/ole">
            <mc:AlternateContent xmlns:mc="http://schemas.openxmlformats.org/markup-compatibility/2006">
              <mc:Choice xmlns:v="urn:schemas-microsoft-com:vml" Requires="v">
                <p:oleObj spid="_x0000_s1031" name="Chart" r:id="rId4" imgW="6343650" imgH="4038600" progId="Excel.Sheet.8">
                  <p:embed/>
                </p:oleObj>
              </mc:Choice>
              <mc:Fallback>
                <p:oleObj name="Chart" r:id="rId4" imgW="6343650" imgH="40386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881063"/>
                        <a:ext cx="7061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6">
            <a:extLst>
              <a:ext uri="{FF2B5EF4-FFF2-40B4-BE49-F238E27FC236}">
                <a16:creationId xmlns:a16="http://schemas.microsoft.com/office/drawing/2014/main" id="{63E40899-AF4C-4FB2-88E2-5D5D7F9E62DD}"/>
              </a:ext>
            </a:extLst>
          </p:cNvPr>
          <p:cNvSpPr>
            <a:spLocks noGrp="1" noChangeArrowheads="1"/>
          </p:cNvSpPr>
          <p:nvPr>
            <p:ph type="title"/>
          </p:nvPr>
        </p:nvSpPr>
        <p:spPr>
          <a:xfrm>
            <a:off x="0" y="0"/>
            <a:ext cx="5562600" cy="762000"/>
          </a:xfrm>
        </p:spPr>
        <p:txBody>
          <a:bodyPr/>
          <a:lstStyle/>
          <a:p>
            <a:pPr algn="ctr"/>
            <a:r>
              <a:rPr lang="en-US" altLang="en-US" sz="3200">
                <a:latin typeface="Arial" panose="020B0604020202020204" pitchFamily="34" charset="0"/>
                <a:cs typeface="Arial" panose="020B0604020202020204" pitchFamily="34" charset="0"/>
              </a:rPr>
              <a:t>Scaling the RPS Challenge</a:t>
            </a:r>
          </a:p>
        </p:txBody>
      </p:sp>
      <p:sp>
        <p:nvSpPr>
          <p:cNvPr id="1028" name="TextBox 7">
            <a:extLst>
              <a:ext uri="{FF2B5EF4-FFF2-40B4-BE49-F238E27FC236}">
                <a16:creationId xmlns:a16="http://schemas.microsoft.com/office/drawing/2014/main" id="{87D0236F-62E8-4B8F-AE34-C80758E4B088}"/>
              </a:ext>
            </a:extLst>
          </p:cNvPr>
          <p:cNvSpPr txBox="1">
            <a:spLocks noChangeArrowheads="1"/>
          </p:cNvSpPr>
          <p:nvPr/>
        </p:nvSpPr>
        <p:spPr bwMode="auto">
          <a:xfrm>
            <a:off x="4495800" y="5453063"/>
            <a:ext cx="3276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100"/>
              <a:t>Sources:  CPUC, CEC and UC Berkeley; Sep09.</a:t>
            </a:r>
          </a:p>
        </p:txBody>
      </p:sp>
      <p:sp>
        <p:nvSpPr>
          <p:cNvPr id="1029" name="TextBox 3">
            <a:extLst>
              <a:ext uri="{FF2B5EF4-FFF2-40B4-BE49-F238E27FC236}">
                <a16:creationId xmlns:a16="http://schemas.microsoft.com/office/drawing/2014/main" id="{763E103D-0161-4F2A-988F-67336281F0CC}"/>
              </a:ext>
            </a:extLst>
          </p:cNvPr>
          <p:cNvSpPr txBox="1">
            <a:spLocks noChangeArrowheads="1"/>
          </p:cNvSpPr>
          <p:nvPr/>
        </p:nvSpPr>
        <p:spPr bwMode="auto">
          <a:xfrm>
            <a:off x="304800" y="5791200"/>
            <a:ext cx="8610600" cy="400050"/>
          </a:xfrm>
          <a:prstGeom prst="rect">
            <a:avLst/>
          </a:prstGeom>
          <a:solidFill>
            <a:srgbClr val="FFFF00"/>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latin typeface="Informatic"/>
              </a:rPr>
              <a:t>California needs the equivalent of 40GW of solar between today and 2020</a:t>
            </a:r>
          </a:p>
        </p:txBody>
      </p:sp>
      <p:sp>
        <p:nvSpPr>
          <p:cNvPr id="1030" name="Slide Number Placeholder 3">
            <a:extLst>
              <a:ext uri="{FF2B5EF4-FFF2-40B4-BE49-F238E27FC236}">
                <a16:creationId xmlns:a16="http://schemas.microsoft.com/office/drawing/2014/main" id="{02BDFD6A-32CC-4930-A3D1-868ECA19A439}"/>
              </a:ext>
            </a:extLst>
          </p:cNvPr>
          <p:cNvSpPr txBox="1">
            <a:spLocks/>
          </p:cNvSpPr>
          <p:nvPr/>
        </p:nvSpPr>
        <p:spPr bwMode="auto">
          <a:xfrm>
            <a:off x="8153400" y="6477000"/>
            <a:ext cx="609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AFB2DFD9-31BB-46B7-A0FA-C06BE20643AF}" type="slidenum">
              <a:rPr lang="en-US" altLang="en-US" sz="1200">
                <a:solidFill>
                  <a:srgbClr val="013D21"/>
                </a:solidFill>
                <a:latin typeface="Informatic"/>
              </a:rPr>
              <a:pPr algn="r" eaLnBrk="1" hangingPunct="1"/>
              <a:t>8</a:t>
            </a:fld>
            <a:endParaRPr lang="en-US" altLang="en-US" sz="1200">
              <a:solidFill>
                <a:srgbClr val="013D21"/>
              </a:solidFill>
              <a:latin typeface="Informat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3B4605F-12DD-4642-BCC8-FF4B7B6959BB}"/>
              </a:ext>
            </a:extLst>
          </p:cNvPr>
          <p:cNvSpPr>
            <a:spLocks noGrp="1"/>
          </p:cNvSpPr>
          <p:nvPr>
            <p:ph type="title"/>
          </p:nvPr>
        </p:nvSpPr>
        <p:spPr>
          <a:xfrm>
            <a:off x="0" y="0"/>
            <a:ext cx="5867400" cy="762000"/>
          </a:xfrm>
        </p:spPr>
        <p:txBody>
          <a:bodyPr/>
          <a:lstStyle/>
          <a:p>
            <a:r>
              <a:rPr lang="en-US" altLang="en-US" sz="3200">
                <a:latin typeface="Arial" panose="020B0604020202020204" pitchFamily="34" charset="0"/>
                <a:cs typeface="Arial" panose="020B0604020202020204" pitchFamily="34" charset="0"/>
              </a:rPr>
              <a:t>  California’s RPS Reality</a:t>
            </a:r>
          </a:p>
        </p:txBody>
      </p:sp>
      <p:sp>
        <p:nvSpPr>
          <p:cNvPr id="24579" name="Slide Number Placeholder 3">
            <a:extLst>
              <a:ext uri="{FF2B5EF4-FFF2-40B4-BE49-F238E27FC236}">
                <a16:creationId xmlns:a16="http://schemas.microsoft.com/office/drawing/2014/main" id="{54C905DA-FA6A-4966-94C4-A0A03DED8212}"/>
              </a:ext>
            </a:extLst>
          </p:cNvPr>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8D3D84D-508D-4177-99F0-A777C9B8146F}" type="slidenum">
              <a:rPr lang="en-US" altLang="en-US">
                <a:solidFill>
                  <a:srgbClr val="595959"/>
                </a:solidFill>
                <a:latin typeface="Informatic"/>
              </a:rPr>
              <a:pPr eaLnBrk="1" hangingPunct="1"/>
              <a:t>9</a:t>
            </a:fld>
            <a:endParaRPr lang="en-US" altLang="en-US">
              <a:solidFill>
                <a:srgbClr val="595959"/>
              </a:solidFill>
              <a:latin typeface="Informatic"/>
            </a:endParaRPr>
          </a:p>
        </p:txBody>
      </p:sp>
      <p:grpSp>
        <p:nvGrpSpPr>
          <p:cNvPr id="24580" name="Group 5">
            <a:extLst>
              <a:ext uri="{FF2B5EF4-FFF2-40B4-BE49-F238E27FC236}">
                <a16:creationId xmlns:a16="http://schemas.microsoft.com/office/drawing/2014/main" id="{732EECB7-5E7D-4347-BF15-D67C4C224C8F}"/>
              </a:ext>
            </a:extLst>
          </p:cNvPr>
          <p:cNvGrpSpPr>
            <a:grpSpLocks/>
          </p:cNvGrpSpPr>
          <p:nvPr/>
        </p:nvGrpSpPr>
        <p:grpSpPr bwMode="auto">
          <a:xfrm>
            <a:off x="600075" y="814388"/>
            <a:ext cx="8162925" cy="4672012"/>
            <a:chOff x="905255" y="1252727"/>
            <a:chExt cx="8162545" cy="4672584"/>
          </a:xfrm>
        </p:grpSpPr>
        <p:pic>
          <p:nvPicPr>
            <p:cNvPr id="24583" name="Picture 6" descr="California's RPS Progress (jm_4 26 July 2010).png">
              <a:extLst>
                <a:ext uri="{FF2B5EF4-FFF2-40B4-BE49-F238E27FC236}">
                  <a16:creationId xmlns:a16="http://schemas.microsoft.com/office/drawing/2014/main" id="{C4EEEFD4-1692-4EB1-BA22-A75632929704}"/>
                </a:ext>
              </a:extLst>
            </p:cNvPr>
            <p:cNvPicPr>
              <a:picLocks/>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5255" y="1252727"/>
              <a:ext cx="7022592" cy="467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4" name="Group 87">
              <a:extLst>
                <a:ext uri="{FF2B5EF4-FFF2-40B4-BE49-F238E27FC236}">
                  <a16:creationId xmlns:a16="http://schemas.microsoft.com/office/drawing/2014/main" id="{562DF431-CC2B-4580-9D4F-8067A84772DB}"/>
                </a:ext>
              </a:extLst>
            </p:cNvPr>
            <p:cNvGrpSpPr>
              <a:grpSpLocks/>
            </p:cNvGrpSpPr>
            <p:nvPr/>
          </p:nvGrpSpPr>
          <p:grpSpPr bwMode="auto">
            <a:xfrm>
              <a:off x="2169858" y="1600200"/>
              <a:ext cx="6897942" cy="3520436"/>
              <a:chOff x="2169858" y="1600200"/>
              <a:chExt cx="6897942" cy="3520436"/>
            </a:xfrm>
          </p:grpSpPr>
          <p:sp>
            <p:nvSpPr>
              <p:cNvPr id="12" name="Left Brace 11">
                <a:extLst>
                  <a:ext uri="{FF2B5EF4-FFF2-40B4-BE49-F238E27FC236}">
                    <a16:creationId xmlns:a16="http://schemas.microsoft.com/office/drawing/2014/main" id="{4148E80D-DC24-4307-B280-AC990C3AF7CF}"/>
                  </a:ext>
                </a:extLst>
              </p:cNvPr>
              <p:cNvSpPr/>
              <p:nvPr/>
            </p:nvSpPr>
            <p:spPr>
              <a:xfrm flipH="1">
                <a:off x="7848657" y="1600432"/>
                <a:ext cx="304786" cy="1990969"/>
              </a:xfrm>
              <a:prstGeom prst="leftBrac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sp>
          <p:sp>
            <p:nvSpPr>
              <p:cNvPr id="24586" name="TextBox 12">
                <a:extLst>
                  <a:ext uri="{FF2B5EF4-FFF2-40B4-BE49-F238E27FC236}">
                    <a16:creationId xmlns:a16="http://schemas.microsoft.com/office/drawing/2014/main" id="{F7312B5D-D962-4F91-9214-00F4A6F26AD7}"/>
                  </a:ext>
                </a:extLst>
              </p:cNvPr>
              <p:cNvSpPr txBox="1">
                <a:spLocks noChangeArrowheads="1"/>
              </p:cNvSpPr>
              <p:nvPr/>
            </p:nvSpPr>
            <p:spPr bwMode="auto">
              <a:xfrm>
                <a:off x="5551762" y="2996624"/>
                <a:ext cx="161103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t>&gt;10 GW</a:t>
                </a:r>
              </a:p>
              <a:p>
                <a:pPr eaLnBrk="1" hangingPunct="1"/>
                <a:r>
                  <a:rPr lang="en-US" altLang="en-US" sz="1600"/>
                  <a:t>required</a:t>
                </a:r>
              </a:p>
            </p:txBody>
          </p:sp>
          <p:cxnSp>
            <p:nvCxnSpPr>
              <p:cNvPr id="14" name="Straight Connector 13">
                <a:extLst>
                  <a:ext uri="{FF2B5EF4-FFF2-40B4-BE49-F238E27FC236}">
                    <a16:creationId xmlns:a16="http://schemas.microsoft.com/office/drawing/2014/main" id="{FEB66014-32A7-4222-919A-DB053D2A529B}"/>
                  </a:ext>
                </a:extLst>
              </p:cNvPr>
              <p:cNvCxnSpPr/>
              <p:nvPr/>
            </p:nvCxnSpPr>
            <p:spPr>
              <a:xfrm flipV="1">
                <a:off x="6689836" y="3591401"/>
                <a:ext cx="1158821" cy="11114"/>
              </a:xfrm>
              <a:prstGeom prst="lin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4588" name="TextBox 14">
                <a:extLst>
                  <a:ext uri="{FF2B5EF4-FFF2-40B4-BE49-F238E27FC236}">
                    <a16:creationId xmlns:a16="http://schemas.microsoft.com/office/drawing/2014/main" id="{2153D38F-35F6-4EA4-8CC1-EEAE6B78727E}"/>
                  </a:ext>
                </a:extLst>
              </p:cNvPr>
              <p:cNvSpPr txBox="1">
                <a:spLocks noChangeArrowheads="1"/>
              </p:cNvSpPr>
              <p:nvPr/>
            </p:nvSpPr>
            <p:spPr bwMode="auto">
              <a:xfrm>
                <a:off x="2242310" y="3072824"/>
                <a:ext cx="24994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t>352 MW total renewables</a:t>
                </a:r>
              </a:p>
              <a:p>
                <a:pPr algn="ctr" eaLnBrk="1" hangingPunct="1"/>
                <a:r>
                  <a:rPr lang="en-US" altLang="en-US" sz="1600"/>
                  <a:t>added in 2008</a:t>
                </a:r>
              </a:p>
            </p:txBody>
          </p:sp>
          <p:sp>
            <p:nvSpPr>
              <p:cNvPr id="24589" name="TextBox 15">
                <a:extLst>
                  <a:ext uri="{FF2B5EF4-FFF2-40B4-BE49-F238E27FC236}">
                    <a16:creationId xmlns:a16="http://schemas.microsoft.com/office/drawing/2014/main" id="{F8204D79-4BFC-4596-861C-997E261E293F}"/>
                  </a:ext>
                </a:extLst>
              </p:cNvPr>
              <p:cNvSpPr txBox="1">
                <a:spLocks noChangeArrowheads="1"/>
              </p:cNvSpPr>
              <p:nvPr/>
            </p:nvSpPr>
            <p:spPr bwMode="auto">
              <a:xfrm>
                <a:off x="2169858" y="1929824"/>
                <a:ext cx="29787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t>Only 357 MW total renewables</a:t>
                </a:r>
              </a:p>
              <a:p>
                <a:pPr algn="ctr" eaLnBrk="1" hangingPunct="1"/>
                <a:r>
                  <a:rPr lang="en-US" altLang="en-US" sz="1600"/>
                  <a:t>added in 2009, same as 2008</a:t>
                </a:r>
              </a:p>
            </p:txBody>
          </p:sp>
          <p:sp>
            <p:nvSpPr>
              <p:cNvPr id="17" name="Left Brace 16">
                <a:extLst>
                  <a:ext uri="{FF2B5EF4-FFF2-40B4-BE49-F238E27FC236}">
                    <a16:creationId xmlns:a16="http://schemas.microsoft.com/office/drawing/2014/main" id="{42F8876F-11A1-4BA8-A16D-999322FFC0EB}"/>
                  </a:ext>
                </a:extLst>
              </p:cNvPr>
              <p:cNvSpPr/>
              <p:nvPr/>
            </p:nvSpPr>
            <p:spPr>
              <a:xfrm>
                <a:off x="6385050" y="3048409"/>
                <a:ext cx="304786" cy="542991"/>
              </a:xfrm>
              <a:prstGeom prst="leftBrace">
                <a:avLst/>
              </a:prstGeom>
              <a:ln w="12700" cmpd="sng">
                <a:solidFill>
                  <a:schemeClr val="tx1"/>
                </a:solidFill>
                <a:prstDash val="sysDash"/>
              </a:ln>
            </p:spPr>
            <p:style>
              <a:lnRef idx="2">
                <a:schemeClr val="accent1"/>
              </a:lnRef>
              <a:fillRef idx="0">
                <a:schemeClr val="accent1"/>
              </a:fillRef>
              <a:effectRef idx="1">
                <a:schemeClr val="accent1"/>
              </a:effectRef>
              <a:fontRef idx="minor">
                <a:schemeClr val="tx1"/>
              </a:fontRef>
            </p:style>
          </p:sp>
          <p:sp>
            <p:nvSpPr>
              <p:cNvPr id="24591" name="TextBox 17">
                <a:extLst>
                  <a:ext uri="{FF2B5EF4-FFF2-40B4-BE49-F238E27FC236}">
                    <a16:creationId xmlns:a16="http://schemas.microsoft.com/office/drawing/2014/main" id="{E0D22F62-BE75-455E-8CBF-DC878571FBA9}"/>
                  </a:ext>
                </a:extLst>
              </p:cNvPr>
              <p:cNvSpPr txBox="1">
                <a:spLocks noChangeArrowheads="1"/>
              </p:cNvSpPr>
              <p:nvPr/>
            </p:nvSpPr>
            <p:spPr bwMode="auto">
              <a:xfrm>
                <a:off x="8170800" y="2362200"/>
                <a:ext cx="8970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solidFill>
                      <a:srgbClr val="000000"/>
                    </a:solidFill>
                  </a:rPr>
                  <a:t>~40 GW</a:t>
                </a:r>
              </a:p>
              <a:p>
                <a:pPr eaLnBrk="1" hangingPunct="1"/>
                <a:r>
                  <a:rPr lang="en-US" altLang="en-US" sz="1600">
                    <a:solidFill>
                      <a:srgbClr val="000000"/>
                    </a:solidFill>
                  </a:rPr>
                  <a:t>required</a:t>
                </a:r>
              </a:p>
            </p:txBody>
          </p:sp>
          <p:cxnSp>
            <p:nvCxnSpPr>
              <p:cNvPr id="20" name="Straight Connector 19">
                <a:extLst>
                  <a:ext uri="{FF2B5EF4-FFF2-40B4-BE49-F238E27FC236}">
                    <a16:creationId xmlns:a16="http://schemas.microsoft.com/office/drawing/2014/main" id="{81C70E10-071C-473B-A6CE-CE570E4AF649}"/>
                  </a:ext>
                </a:extLst>
              </p:cNvPr>
              <p:cNvCxnSpPr/>
              <p:nvPr/>
            </p:nvCxnSpPr>
            <p:spPr>
              <a:xfrm rot="16200000" flipH="1">
                <a:off x="4325235" y="3632008"/>
                <a:ext cx="1538476" cy="1438208"/>
              </a:xfrm>
              <a:prstGeom prst="line">
                <a:avLst/>
              </a:prstGeom>
              <a:ln w="12700" cmpd="sng">
                <a:solidFill>
                  <a:schemeClr val="tx1"/>
                </a:solidFill>
                <a:prstDash val="sysDash"/>
                <a:tailEnd type="triangle" w="lg"/>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7B2368F-6BBD-44C9-A2F2-90DAC851FD70}"/>
                  </a:ext>
                </a:extLst>
              </p:cNvPr>
              <p:cNvCxnSpPr/>
              <p:nvPr/>
            </p:nvCxnSpPr>
            <p:spPr>
              <a:xfrm rot="16200000" flipH="1">
                <a:off x="4010040" y="2651683"/>
                <a:ext cx="2605407" cy="2331929"/>
              </a:xfrm>
              <a:prstGeom prst="line">
                <a:avLst/>
              </a:prstGeom>
              <a:ln w="12700" cmpd="sng">
                <a:solidFill>
                  <a:schemeClr val="tx1"/>
                </a:solidFill>
                <a:prstDash val="sysDash"/>
                <a:tailEnd type="triangle" w="lg"/>
              </a:ln>
            </p:spPr>
            <p:style>
              <a:lnRef idx="2">
                <a:schemeClr val="accent1"/>
              </a:lnRef>
              <a:fillRef idx="0">
                <a:schemeClr val="accent1"/>
              </a:fillRef>
              <a:effectRef idx="1">
                <a:schemeClr val="accent1"/>
              </a:effectRef>
              <a:fontRef idx="minor">
                <a:schemeClr val="tx1"/>
              </a:fontRef>
            </p:style>
          </p:cxnSp>
        </p:grpSp>
      </p:grpSp>
      <p:sp>
        <p:nvSpPr>
          <p:cNvPr id="24581" name="TextBox 3">
            <a:extLst>
              <a:ext uri="{FF2B5EF4-FFF2-40B4-BE49-F238E27FC236}">
                <a16:creationId xmlns:a16="http://schemas.microsoft.com/office/drawing/2014/main" id="{830D4EC2-32BF-41D2-B6A4-944A40C92678}"/>
              </a:ext>
            </a:extLst>
          </p:cNvPr>
          <p:cNvSpPr txBox="1">
            <a:spLocks noChangeArrowheads="1"/>
          </p:cNvSpPr>
          <p:nvPr/>
        </p:nvSpPr>
        <p:spPr bwMode="auto">
          <a:xfrm>
            <a:off x="152400" y="5848350"/>
            <a:ext cx="8839200" cy="400050"/>
          </a:xfrm>
          <a:prstGeom prst="rect">
            <a:avLst/>
          </a:prstGeom>
          <a:solidFill>
            <a:srgbClr val="FFFF00"/>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latin typeface="Informatic"/>
              </a:rPr>
              <a:t>2009 explained: California still needs 10x improvement to ~4 GW/year</a:t>
            </a:r>
          </a:p>
        </p:txBody>
      </p:sp>
      <p:sp>
        <p:nvSpPr>
          <p:cNvPr id="24582" name="TextBox 7">
            <a:extLst>
              <a:ext uri="{FF2B5EF4-FFF2-40B4-BE49-F238E27FC236}">
                <a16:creationId xmlns:a16="http://schemas.microsoft.com/office/drawing/2014/main" id="{F2500E23-A5F1-4C36-800F-831817572D76}"/>
              </a:ext>
            </a:extLst>
          </p:cNvPr>
          <p:cNvSpPr txBox="1">
            <a:spLocks noChangeArrowheads="1"/>
          </p:cNvSpPr>
          <p:nvPr/>
        </p:nvSpPr>
        <p:spPr bwMode="auto">
          <a:xfrm>
            <a:off x="4572000" y="5453063"/>
            <a:ext cx="3276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100"/>
              <a:t>Sources:  CPUC, CEC and UC Berkeley; Jul10.</a:t>
            </a:r>
          </a:p>
        </p:txBody>
      </p:sp>
    </p:spTree>
  </p:cSld>
  <p:clrMapOvr>
    <a:masterClrMapping/>
  </p:clrMapOvr>
</p:sld>
</file>

<file path=ppt/theme/theme1.xml><?xml version="1.0" encoding="utf-8"?>
<a:theme xmlns:a="http://schemas.openxmlformats.org/drawingml/2006/main" name="1_GreenVolts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formatic">
      <a:majorFont>
        <a:latin typeface="Informatic"/>
        <a:ea typeface=""/>
        <a:cs typeface=""/>
      </a:majorFont>
      <a:minorFont>
        <a:latin typeface="Informat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formatic">
    <a:majorFont>
      <a:latin typeface="Informatic"/>
      <a:ea typeface=""/>
      <a:cs typeface=""/>
    </a:majorFont>
    <a:minorFont>
      <a:latin typeface="Informat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formatic">
    <a:majorFont>
      <a:latin typeface="Informatic"/>
      <a:ea typeface=""/>
      <a:cs typeface=""/>
    </a:majorFont>
    <a:minorFont>
      <a:latin typeface="Informat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formatic">
    <a:majorFont>
      <a:latin typeface="Informatic"/>
      <a:ea typeface=""/>
      <a:cs typeface=""/>
    </a:majorFont>
    <a:minorFont>
      <a:latin typeface="Informat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53484</TotalTime>
  <Words>2674</Words>
  <Application>Microsoft Office PowerPoint</Application>
  <PresentationFormat>On-screen Show (4:3)</PresentationFormat>
  <Paragraphs>541</Paragraphs>
  <Slides>34</Slides>
  <Notes>23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34</vt:i4>
      </vt:variant>
    </vt:vector>
  </HeadingPairs>
  <TitlesOfParts>
    <vt:vector size="45" baseType="lpstr">
      <vt:lpstr>Arial</vt:lpstr>
      <vt:lpstr>MS PGothic</vt:lpstr>
      <vt:lpstr>Informatic</vt:lpstr>
      <vt:lpstr>Arial Unicode MS</vt:lpstr>
      <vt:lpstr>Palatino Linotype</vt:lpstr>
      <vt:lpstr>Constantia</vt:lpstr>
      <vt:lpstr>Wingdings</vt:lpstr>
      <vt:lpstr>1_GreenVolts Template</vt:lpstr>
      <vt:lpstr>Chart</vt:lpstr>
      <vt:lpstr>Microsoft Office Excel Chart</vt:lpstr>
      <vt:lpstr>Worksheet</vt:lpstr>
      <vt:lpstr>PowerPoint Presentation</vt:lpstr>
      <vt:lpstr>Mission To implement global best-practices for scaling cost-effective renewable energy in a timely and environmentally sustainable fashion</vt:lpstr>
      <vt:lpstr>PowerPoint Presentation</vt:lpstr>
      <vt:lpstr>FITs Make the Solar Industry</vt:lpstr>
      <vt:lpstr>FIT Features &amp; Benefits</vt:lpstr>
      <vt:lpstr>Auctions Have Huge Failure Rates</vt:lpstr>
      <vt:lpstr>PowerPoint Presentation</vt:lpstr>
      <vt:lpstr>Scaling the RPS Challenge</vt:lpstr>
      <vt:lpstr>  California’s RPS Reality</vt:lpstr>
      <vt:lpstr>PowerPoint Presentation</vt:lpstr>
      <vt:lpstr>Volume Drives Learning</vt:lpstr>
      <vt:lpstr>FITs Drive Solar</vt:lpstr>
      <vt:lpstr>German PV FIT = US$.12/kWh</vt:lpstr>
      <vt:lpstr>US has tremendous solar resource relative to current leading solar markets  </vt:lpstr>
      <vt:lpstr>PowerPoint Presentation</vt:lpstr>
      <vt:lpstr>Get FIT to Win</vt:lpstr>
      <vt:lpstr>REESA FIT = Economic Win</vt:lpstr>
      <vt:lpstr>Ratepayers SAVE Money</vt:lpstr>
      <vt:lpstr>Getting it Done Right, Finally</vt:lpstr>
      <vt:lpstr>FITs are Refreshingly Simple</vt:lpstr>
      <vt:lpstr>FITs Make the Solar Industry</vt:lpstr>
      <vt:lpstr>PowerPoint Presentation</vt:lpstr>
      <vt:lpstr> HR5883 - National FIT Bill</vt:lpstr>
      <vt:lpstr>PowerPoint Presentation</vt:lpstr>
      <vt:lpstr>PowerPoint Presentation</vt:lpstr>
      <vt:lpstr>WDG FITs Deliver Trifecta</vt:lpstr>
      <vt:lpstr>Key Definitions</vt:lpstr>
      <vt:lpstr> Project Size Market Segments</vt:lpstr>
      <vt:lpstr>PowerPoint Presentation</vt:lpstr>
      <vt:lpstr>RDG/Net Metering Fails to Deliver</vt:lpstr>
      <vt:lpstr>PowerPoint Presentation</vt:lpstr>
      <vt:lpstr>Some Transmission is Impossible</vt:lpstr>
      <vt:lpstr>WDG:  The Big Opportunity</vt:lpstr>
      <vt:lpstr>CEC: Unleash WDG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 Cart</dc:creator>
  <cp:lastModifiedBy>Linh Nguyen</cp:lastModifiedBy>
  <cp:revision>580</cp:revision>
  <dcterms:created xsi:type="dcterms:W3CDTF">2009-06-26T15:42:11Z</dcterms:created>
  <dcterms:modified xsi:type="dcterms:W3CDTF">2019-04-29T23:53:22Z</dcterms:modified>
</cp:coreProperties>
</file>